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handoutMasterIdLst>
    <p:handoutMasterId r:id="rId20"/>
  </p:handoutMasterIdLst>
  <p:sldIdLst>
    <p:sldId id="429" r:id="rId7"/>
    <p:sldId id="430" r:id="rId8"/>
    <p:sldId id="418" r:id="rId9"/>
    <p:sldId id="419" r:id="rId10"/>
    <p:sldId id="375" r:id="rId11"/>
    <p:sldId id="420" r:id="rId12"/>
    <p:sldId id="421" r:id="rId13"/>
    <p:sldId id="422" r:id="rId14"/>
    <p:sldId id="423" r:id="rId15"/>
    <p:sldId id="424" r:id="rId16"/>
    <p:sldId id="425" r:id="rId17"/>
    <p:sldId id="427" r:id="rId18"/>
    <p:sldId id="428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5" d="100"/>
          <a:sy n="95" d="100"/>
        </p:scale>
        <p:origin x="125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10/23/2020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entuk Bebas 5121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rect l="0" t="0" r="0" b="0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5123" name="Judul 5122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buClrTx/>
              <a:buSzTx/>
              <a:buFontTx/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5124" name="Subjudul 5123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5125" name="Placeholder Tanggal 512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126" name="Placeholder Footer 512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5127" name="Placeholder Nomor Slide 512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5128" name="Grup 5127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Bentuk Bebas 5128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30" name="Bentuk Bebas 5129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31" name="Bentuk Bebas 5130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grpSp>
          <p:nvGrpSpPr>
            <p:cNvPr id="5132" name="Grup 5131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Bentuk Bebas 5132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4" name="Bentuk Bebas 5133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5" name="Bentuk Bebas 5134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6" name="Bentuk Bebas 5135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7" name="Bentuk Bebas 5136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</p:grpSp>
      <p:grpSp>
        <p:nvGrpSpPr>
          <p:cNvPr id="5138" name="Grup 5137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Bentuk Bebas 5138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40" name="Bentuk Bebas 5139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41" name="Bentuk Bebas 5140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grpSp>
          <p:nvGrpSpPr>
            <p:cNvPr id="5142" name="Grup 5141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Bentuk Bebas 5142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4" name="Bentuk Bebas 5143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5" name="Bentuk Bebas 5144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6" name="Bentuk Bebas 5145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7" name="Bentuk Bebas 5146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</p:grpSp>
      <p:sp>
        <p:nvSpPr>
          <p:cNvPr id="5148" name="Bentuk Bebas 5147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rect l="0" t="0" r="0" b="0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5149" name="Bentuk Bebas 5148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nimBg="1"/>
      <p:bldP spid="5124" grpId="0" build="p"/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10/23/2020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826" name="Grup 333825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33827" name="Grup 333826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3828" name="Persegi panjang 333827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333829" name="Persegi panjang 333828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  <p:grpSp>
          <p:nvGrpSpPr>
            <p:cNvPr id="333830" name="Grup 333829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3831" name="Persegi panjang 333830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333832" name="Persegi panjang 333831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  <p:sp>
          <p:nvSpPr>
            <p:cNvPr id="333833" name="Persegi panjang 333832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3834" name="Persegi panjang 333833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3835" name="Persegi panjang 333834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  <p:sp>
        <p:nvSpPr>
          <p:cNvPr id="333836" name="Judul 333835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33837" name="Subjudul 33383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33838" name="Placeholder Tanggal 333837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3839" name="Placeholder Footer 333838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3840" name="Placeholder Nomor Slide 333839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6" grpId="0"/>
      <p:bldP spid="333837" grpId="0" build="p"/>
    </p:bld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1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4000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Judul 34817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buClrTx/>
              <a:buSzTx/>
              <a:buFontTx/>
              <a:defRPr sz="5000"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4819" name="Subjudul 34818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1pPr>
            <a:lvl2pPr marL="344805" lvl="1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800"/>
            </a:lvl2pPr>
            <a:lvl3pPr marL="671830" lvl="2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3pPr>
            <a:lvl4pPr marL="1024255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800"/>
            </a:lvl4pPr>
            <a:lvl5pPr marL="1341755" lvl="4" indent="0" algn="ctr"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en-US" altLang="en-US" dirty="0"/>
              <a:t>Click to edit Master subtitle style</a:t>
            </a:r>
          </a:p>
        </p:txBody>
      </p:sp>
      <p:sp>
        <p:nvSpPr>
          <p:cNvPr id="34820" name="Placeholder Tanggal 34819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4821" name="Placeholder Footer 34820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4822" name="Placeholder Nomor Slide 34821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3" name="Bentuk Bebas 34822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34824" name="Konektor Garis Lurus 34823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Konektor Garis Lurus 330753"/>
          <p:cNvSpPr/>
          <p:nvPr/>
        </p:nvSpPr>
        <p:spPr>
          <a:xfrm>
            <a:off x="7315200" y="1066800"/>
            <a:ext cx="0" cy="449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0755" name="Judul 330754"/>
          <p:cNvSpPr>
            <a:spLocks noGrp="1"/>
          </p:cNvSpPr>
          <p:nvPr>
            <p:ph type="ctrTitle"/>
          </p:nvPr>
        </p:nvSpPr>
        <p:spPr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 algn="r">
              <a:buClrTx/>
              <a:buSzTx/>
              <a:buFontTx/>
              <a:defRPr sz="4800"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30756" name="Subjudul 330755"/>
          <p:cNvSpPr>
            <a:spLocks noGrp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3200"/>
            </a:lvl1pPr>
            <a:lvl2pPr marL="344805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3200"/>
            </a:lvl2pPr>
            <a:lvl3pPr marL="694055" lvl="2" indent="0" algn="ctr"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 sz="3200"/>
            </a:lvl3pPr>
            <a:lvl4pPr marL="989330" lvl="3" indent="0" algn="ctr"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 sz="3200"/>
            </a:lvl4pPr>
            <a:lvl5pPr marL="1282700" lvl="4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 sz="3200"/>
            </a:lvl5pPr>
          </a:lstStyle>
          <a:p>
            <a:pPr lvl="0"/>
            <a:r>
              <a:rPr lang="en-US" altLang="en-US" dirty="0"/>
              <a:t>Click to edit Master subtitle style</a:t>
            </a:r>
          </a:p>
        </p:txBody>
      </p:sp>
      <p:sp>
        <p:nvSpPr>
          <p:cNvPr id="330757" name="Placeholder Tanggal 330756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0758" name="Placeholder Footer 33075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/>
            </a:lvl1pPr>
          </a:lstStyle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0759" name="Placeholder Nomor Slide 33075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/>
            </a:lvl1pPr>
          </a:lstStyle>
          <a:p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330760" name="Grup 330759"/>
          <p:cNvGrpSpPr/>
          <p:nvPr/>
        </p:nvGrpSpPr>
        <p:grpSpPr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30761" name="Oval 330760"/>
            <p:cNvSpPr/>
            <p:nvPr/>
          </p:nvSpPr>
          <p:spPr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2" name="Oval 330761"/>
            <p:cNvSpPr/>
            <p:nvPr/>
          </p:nvSpPr>
          <p:spPr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3" name="Oval 330762"/>
            <p:cNvSpPr/>
            <p:nvPr/>
          </p:nvSpPr>
          <p:spPr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4" name="Oval 330763"/>
            <p:cNvSpPr/>
            <p:nvPr/>
          </p:nvSpPr>
          <p:spPr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5" name="Oval 330764"/>
            <p:cNvSpPr/>
            <p:nvPr/>
          </p:nvSpPr>
          <p:spPr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6" name="Oval 330765"/>
            <p:cNvSpPr/>
            <p:nvPr/>
          </p:nvSpPr>
          <p:spPr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7" name="Oval 330766"/>
            <p:cNvSpPr/>
            <p:nvPr/>
          </p:nvSpPr>
          <p:spPr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8" name="Oval 330767"/>
            <p:cNvSpPr/>
            <p:nvPr/>
          </p:nvSpPr>
          <p:spPr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9" name="Oval 330768"/>
            <p:cNvSpPr/>
            <p:nvPr/>
          </p:nvSpPr>
          <p:spPr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0" name="Oval 330769"/>
            <p:cNvSpPr/>
            <p:nvPr/>
          </p:nvSpPr>
          <p:spPr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1" name="Oval 330770"/>
            <p:cNvSpPr/>
            <p:nvPr/>
          </p:nvSpPr>
          <p:spPr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2" name="Oval 330771"/>
            <p:cNvSpPr/>
            <p:nvPr/>
          </p:nvSpPr>
          <p:spPr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3" name="Oval 330772"/>
            <p:cNvSpPr/>
            <p:nvPr/>
          </p:nvSpPr>
          <p:spPr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4" name="Oval 330773"/>
            <p:cNvSpPr/>
            <p:nvPr/>
          </p:nvSpPr>
          <p:spPr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5" name="Oval 330774"/>
            <p:cNvSpPr/>
            <p:nvPr/>
          </p:nvSpPr>
          <p:spPr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6" name="Oval 330775"/>
            <p:cNvSpPr/>
            <p:nvPr/>
          </p:nvSpPr>
          <p:spPr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7" name="Oval 330776"/>
            <p:cNvSpPr/>
            <p:nvPr/>
          </p:nvSpPr>
          <p:spPr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8" name="Oval 330777"/>
            <p:cNvSpPr/>
            <p:nvPr/>
          </p:nvSpPr>
          <p:spPr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9" name="Oval 330778"/>
            <p:cNvSpPr/>
            <p:nvPr/>
          </p:nvSpPr>
          <p:spPr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0" name="Oval 330779"/>
            <p:cNvSpPr/>
            <p:nvPr/>
          </p:nvSpPr>
          <p:spPr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1" name="Oval 330780"/>
            <p:cNvSpPr/>
            <p:nvPr/>
          </p:nvSpPr>
          <p:spPr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2" name="Oval 330781"/>
            <p:cNvSpPr/>
            <p:nvPr/>
          </p:nvSpPr>
          <p:spPr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3" name="Oval 330782"/>
            <p:cNvSpPr/>
            <p:nvPr/>
          </p:nvSpPr>
          <p:spPr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4" name="Oval 330783"/>
            <p:cNvSpPr/>
            <p:nvPr/>
          </p:nvSpPr>
          <p:spPr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5" name="Oval 330784"/>
            <p:cNvSpPr/>
            <p:nvPr/>
          </p:nvSpPr>
          <p:spPr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6" name="Oval 330785"/>
            <p:cNvSpPr/>
            <p:nvPr/>
          </p:nvSpPr>
          <p:spPr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7" name="Oval 330786"/>
            <p:cNvSpPr/>
            <p:nvPr/>
          </p:nvSpPr>
          <p:spPr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8" name="Oval 330787"/>
            <p:cNvSpPr/>
            <p:nvPr/>
          </p:nvSpPr>
          <p:spPr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9" name="Oval 330788"/>
            <p:cNvSpPr/>
            <p:nvPr/>
          </p:nvSpPr>
          <p:spPr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90" name="Oval 330789"/>
            <p:cNvSpPr/>
            <p:nvPr/>
          </p:nvSpPr>
          <p:spPr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91" name="Oval 330790"/>
            <p:cNvSpPr/>
            <p:nvPr/>
          </p:nvSpPr>
          <p:spPr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  <p:sp>
        <p:nvSpPr>
          <p:cNvPr id="330792" name="Konektor Garis Lurus 330791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/>
      <p:bldP spid="330756" grpId="0" build="p"/>
    </p:bldLst>
  </p:timing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2504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719263"/>
            <a:ext cx="4032504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5293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entuk Bebas 4097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rect l="0" t="0" r="0" b="0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4099" name="Judul 4098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4100" name="Placeholder Teks 4099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101" name="Placeholder Tanggal 4100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102" name="Placeholder Footer 4101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103" name="Placeholder Nomor Slide 4102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104" name="Bentuk Bebas 4103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4105" name="Bentuk Bebas 4104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rect l="0" t="0" r="0" b="0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grpSp>
        <p:nvGrpSpPr>
          <p:cNvPr id="4106" name="Grup 4105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Bentuk Bebas 4106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0" t="0" r="0" b="0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08" name="Bentuk Bebas 4107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0" t="0" r="0" b="0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09" name="Bentuk Bebas 4108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0" name="Bentuk Bebas 4109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1" name="Bentuk Bebas 4110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0" t="0" r="0" b="0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2" name="Bentuk Bebas 4111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0" t="0" r="0" b="0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3" name="Bentuk Bebas 4112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0" t="0" r="0" b="0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4" name="Bentuk Bebas 4113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0" t="0" r="0" b="0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5" name="Bentuk Bebas 4114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0" t="0" r="0" b="0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grpSp>
          <p:nvGrpSpPr>
            <p:cNvPr id="4116" name="Grup 4115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up 4116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Bentuk Bebas 4117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19" name="Bentuk Bebas 4118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0" name="Bentuk Bebas 4119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</p:grpSp>
          <p:sp>
            <p:nvSpPr>
              <p:cNvPr id="4121" name="Bentuk Bebas 4120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4122" name="Bentuk Bebas 4121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4123" name="Bentuk Bebas 4122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0" t="0" r="0" b="0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grpSp>
            <p:nvGrpSpPr>
              <p:cNvPr id="4124" name="Grup 4123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Bentuk Bebas 4124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6" name="Bentuk Bebas 4125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7" name="Bentuk Bebas 4126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8" name="Bentuk Bebas 4127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9" name="Bentuk Bebas 4128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30" name="Bentuk Bebas 4129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31" name="Bentuk Bebas 4130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32" name="Bentuk Bebas 4131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</p:grpSp>
        </p:grpSp>
      </p:grpSp>
      <p:grpSp>
        <p:nvGrpSpPr>
          <p:cNvPr id="4133" name="Grup 4132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Bentuk Bebas 4133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35" name="Bentuk Bebas 4134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  <p:grpSp>
        <p:nvGrpSpPr>
          <p:cNvPr id="4136" name="Grup 4135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up 4136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Bentuk Bebas 4137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rect l="0" t="0" r="0" b="0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grpSp>
            <p:nvGrpSpPr>
              <p:cNvPr id="4139" name="Grup 4138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Bentuk Bebas 4139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1" name="Bentuk Bebas 4140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2" name="Bentuk Bebas 4141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3" name="Bentuk Bebas 4142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4" name="Bentuk Bebas 4143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5" name="Bentuk Bebas 4144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6" name="Bentuk Bebas 4145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7" name="Bentuk Bebas 4146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</p:grpSp>
        </p:grpSp>
        <p:sp>
          <p:nvSpPr>
            <p:cNvPr id="4148" name="Konektor Garis Lurus 4147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/>
    </p:bldLst>
  </p:timing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Persegi panjang 332801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3" name="Persegi panjang 332802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4" name="Persegi panjang 332803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5" name="Persegi panjang 332804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6" name="Persegi panjang 332805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7" name="Persegi panjang 332806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8" name="Persegi panjang 332807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9" name="Judul 332808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32810" name="Placeholder Teks 332809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332811" name="Placeholder Tanggal 332810"/>
          <p:cNvSpPr>
            <a:spLocks noGrp="1"/>
          </p:cNvSpPr>
          <p:nvPr>
            <p:ph type="dt" sz="half" idx="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2812" name="Placeholder Footer 332811"/>
          <p:cNvSpPr>
            <a:spLocks noGrp="1"/>
          </p:cNvSpPr>
          <p:nvPr>
            <p:ph type="ftr" sz="quarter" idx="3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32813" name="Placeholder Nomor Slide 332812"/>
          <p:cNvSpPr>
            <a:spLocks noGrp="1"/>
          </p:cNvSpPr>
          <p:nvPr>
            <p:ph type="sldNum" sz="quarter" idx="4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9" grpId="0"/>
      <p:bldP spid="332810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Judul 3379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3795" name="Placeholder Teks 337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3796" name="Placeholder Tanggal 33795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797" name="Placeholder Footer 3379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en-US" altLang="en-US" dirty="0"/>
          </a:p>
        </p:txBody>
      </p:sp>
      <p:sp>
        <p:nvSpPr>
          <p:cNvPr id="33798" name="Placeholder Nomor Slide 33797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9" name="Bentuk Bebas 33798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33800" name="Konektor Garis Lurus 33799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Konektor Garis Lurus 329729"/>
          <p:cNvSpPr/>
          <p:nvPr/>
        </p:nvSpPr>
        <p:spPr>
          <a:xfrm>
            <a:off x="7962900" y="152400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9731" name="Judul 329730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29732" name="Placeholder Teks 329731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3" name="Placeholder Tanggal 329732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9734" name="Placeholder Footer 32973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/>
            </a:lvl1pPr>
          </a:lstStyle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9735" name="Placeholder Nomor Slide 32973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/>
            </a:lvl1pPr>
          </a:lstStyle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329736" name="Grup 329735"/>
          <p:cNvGrpSpPr/>
          <p:nvPr/>
        </p:nvGrpSpPr>
        <p:grpSpPr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9737" name="Oval 329736"/>
            <p:cNvSpPr/>
            <p:nvPr/>
          </p:nvSpPr>
          <p:spPr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38" name="Oval 329737"/>
            <p:cNvSpPr/>
            <p:nvPr/>
          </p:nvSpPr>
          <p:spPr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39" name="Oval 329738"/>
            <p:cNvSpPr/>
            <p:nvPr/>
          </p:nvSpPr>
          <p:spPr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0" name="Oval 329739"/>
            <p:cNvSpPr/>
            <p:nvPr/>
          </p:nvSpPr>
          <p:spPr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1" name="Oval 329740"/>
            <p:cNvSpPr/>
            <p:nvPr/>
          </p:nvSpPr>
          <p:spPr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2" name="Oval 329741"/>
            <p:cNvSpPr/>
            <p:nvPr/>
          </p:nvSpPr>
          <p:spPr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3" name="Oval 329742"/>
            <p:cNvSpPr/>
            <p:nvPr/>
          </p:nvSpPr>
          <p:spPr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4" name="Oval 329743"/>
            <p:cNvSpPr/>
            <p:nvPr/>
          </p:nvSpPr>
          <p:spPr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5" name="Oval 329744"/>
            <p:cNvSpPr/>
            <p:nvPr/>
          </p:nvSpPr>
          <p:spPr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6" name="Oval 329745"/>
            <p:cNvSpPr/>
            <p:nvPr/>
          </p:nvSpPr>
          <p:spPr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7" name="Oval 329746"/>
            <p:cNvSpPr/>
            <p:nvPr/>
          </p:nvSpPr>
          <p:spPr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8" name="Oval 329747"/>
            <p:cNvSpPr/>
            <p:nvPr/>
          </p:nvSpPr>
          <p:spPr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9" name="Oval 329748"/>
            <p:cNvSpPr/>
            <p:nvPr/>
          </p:nvSpPr>
          <p:spPr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0" name="Oval 329749"/>
            <p:cNvSpPr/>
            <p:nvPr/>
          </p:nvSpPr>
          <p:spPr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1" name="Oval 329750"/>
            <p:cNvSpPr/>
            <p:nvPr/>
          </p:nvSpPr>
          <p:spPr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2" name="Oval 329751"/>
            <p:cNvSpPr/>
            <p:nvPr/>
          </p:nvSpPr>
          <p:spPr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3" name="Oval 329752"/>
            <p:cNvSpPr/>
            <p:nvPr/>
          </p:nvSpPr>
          <p:spPr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4" name="Oval 329753"/>
            <p:cNvSpPr/>
            <p:nvPr/>
          </p:nvSpPr>
          <p:spPr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5" name="Oval 329754"/>
            <p:cNvSpPr/>
            <p:nvPr/>
          </p:nvSpPr>
          <p:spPr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6" name="Oval 329755"/>
            <p:cNvSpPr/>
            <p:nvPr/>
          </p:nvSpPr>
          <p:spPr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7" name="Oval 329756"/>
            <p:cNvSpPr/>
            <p:nvPr/>
          </p:nvSpPr>
          <p:spPr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8" name="Oval 329757"/>
            <p:cNvSpPr/>
            <p:nvPr/>
          </p:nvSpPr>
          <p:spPr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9" name="Oval 329758"/>
            <p:cNvSpPr/>
            <p:nvPr/>
          </p:nvSpPr>
          <p:spPr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0" name="Oval 329759"/>
            <p:cNvSpPr/>
            <p:nvPr/>
          </p:nvSpPr>
          <p:spPr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1" name="Oval 329760"/>
            <p:cNvSpPr/>
            <p:nvPr/>
          </p:nvSpPr>
          <p:spPr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2" name="Oval 329761"/>
            <p:cNvSpPr/>
            <p:nvPr/>
          </p:nvSpPr>
          <p:spPr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3" name="Oval 329762"/>
            <p:cNvSpPr/>
            <p:nvPr/>
          </p:nvSpPr>
          <p:spPr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4" name="Oval 329763"/>
            <p:cNvSpPr/>
            <p:nvPr/>
          </p:nvSpPr>
          <p:spPr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5" name="Oval 329764"/>
            <p:cNvSpPr/>
            <p:nvPr/>
          </p:nvSpPr>
          <p:spPr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6" name="Oval 329765"/>
            <p:cNvSpPr/>
            <p:nvPr/>
          </p:nvSpPr>
          <p:spPr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7" name="Oval 329766"/>
            <p:cNvSpPr/>
            <p:nvPr/>
          </p:nvSpPr>
          <p:spPr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/>
      <p:bldP spid="329732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9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92150" lvl="1" indent="-3473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87425" lvl="2" indent="-2933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81430" lvl="3" indent="-2921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98930" lvl="4" indent="-3162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#3 PTI</a:t>
            </a:r>
          </a:p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ARSITEKTUR HARDWARE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Judul 299009"/>
          <p:cNvSpPr>
            <a:spLocks noGrp="1"/>
          </p:cNvSpPr>
          <p:nvPr>
            <p:ph type="title"/>
          </p:nvPr>
        </p:nvSpPr>
        <p:spPr>
          <a:xfrm>
            <a:off x="304800" y="762000"/>
            <a:ext cx="7543800" cy="563563"/>
          </a:xfrm>
        </p:spPr>
        <p:txBody>
          <a:bodyPr anchor="b"/>
          <a:lstStyle/>
          <a:p>
            <a:r>
              <a:rPr sz="2800" b="0" err="1"/>
              <a:t>Yang termasuk memori utama adalah</a:t>
            </a:r>
            <a:r>
              <a:rPr sz="2800" b="0"/>
              <a:t>:</a:t>
            </a:r>
            <a:br>
              <a:rPr sz="2800" b="0"/>
            </a:br>
            <a:endParaRPr sz="2800" b="0"/>
          </a:p>
        </p:txBody>
      </p:sp>
      <p:sp>
        <p:nvSpPr>
          <p:cNvPr id="299011" name="Placeholder Teks 2990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1900" b="1"/>
              <a:t>Register</a:t>
            </a:r>
          </a:p>
          <a:p>
            <a:pPr>
              <a:lnSpc>
                <a:spcPct val="80000"/>
              </a:lnSpc>
            </a:pPr>
            <a:r>
              <a:rPr sz="1900" b="1" err="1"/>
              <a:t>Tempat penyimpanan beberapa buah</a:t>
            </a:r>
            <a:r>
              <a:rPr sz="1900" b="1"/>
              <a:t> data </a:t>
            </a:r>
            <a:r>
              <a:rPr sz="1900" b="1" i="1"/>
              <a:t>volatile </a:t>
            </a:r>
            <a:r>
              <a:rPr sz="1900" b="1" err="1"/>
              <a:t>yang akan diolah langsung di prosesor yang berkecepatan sangat tinggi</a:t>
            </a:r>
            <a:r>
              <a:rPr sz="1900" b="1"/>
              <a:t>. </a:t>
            </a:r>
          </a:p>
          <a:p>
            <a:pPr>
              <a:lnSpc>
                <a:spcPct val="80000"/>
              </a:lnSpc>
            </a:pPr>
            <a:r>
              <a:rPr sz="1900" b="1" err="1"/>
              <a:t>Register ini berada di dalam prosesor dengan jumlah yang sangat terbatas karena fungsinya sebagai tempat perhitungan/komputasi</a:t>
            </a:r>
            <a:r>
              <a:rPr sz="1900" b="1"/>
              <a:t> data.</a:t>
            </a:r>
            <a:endParaRPr sz="1900" b="1" i="1"/>
          </a:p>
          <a:p>
            <a:pPr>
              <a:lnSpc>
                <a:spcPct val="80000"/>
              </a:lnSpc>
              <a:buNone/>
            </a:pPr>
            <a:endParaRPr sz="1900" b="1" i="1"/>
          </a:p>
          <a:p>
            <a:pPr>
              <a:lnSpc>
                <a:spcPct val="80000"/>
              </a:lnSpc>
            </a:pPr>
            <a:r>
              <a:rPr sz="1900" b="1" i="1"/>
              <a:t>Cache Memory</a:t>
            </a:r>
            <a:endParaRPr sz="1900" b="1"/>
          </a:p>
          <a:p>
            <a:pPr>
              <a:lnSpc>
                <a:spcPct val="80000"/>
              </a:lnSpc>
            </a:pPr>
            <a:r>
              <a:rPr sz="1900" b="1" err="1"/>
              <a:t>Tempat penyimpanan sementara</a:t>
            </a:r>
            <a:r>
              <a:rPr sz="1900" b="1"/>
              <a:t> (</a:t>
            </a:r>
            <a:r>
              <a:rPr sz="1900" b="1" i="1"/>
              <a:t>volatile</a:t>
            </a:r>
            <a:r>
              <a:rPr sz="1900" b="1" err="1"/>
              <a:t>) sejumlah kecil data untuk meningkatkan kecepatan pengambilan atau penyimpanan data di memori oleh prosesor yang berkecepatan tinggi</a:t>
            </a:r>
            <a:r>
              <a:rPr sz="1900" b="1"/>
              <a:t>. </a:t>
            </a:r>
          </a:p>
          <a:p>
            <a:pPr>
              <a:lnSpc>
                <a:spcPct val="80000"/>
              </a:lnSpc>
            </a:pPr>
            <a:r>
              <a:rPr sz="1900" b="1" err="1"/>
              <a:t>Dahulu</a:t>
            </a:r>
            <a:r>
              <a:rPr sz="1900" b="1"/>
              <a:t> </a:t>
            </a:r>
            <a:r>
              <a:rPr sz="1900" b="1" i="1"/>
              <a:t>cache </a:t>
            </a:r>
            <a:r>
              <a:rPr sz="1900" b="1" err="1"/>
              <a:t>disimpan di luar prosesor dan dapat ditambahkan. Misalnya</a:t>
            </a:r>
            <a:r>
              <a:rPr sz="1900" b="1"/>
              <a:t> </a:t>
            </a:r>
            <a:r>
              <a:rPr sz="1900" b="1" i="1"/>
              <a:t>pipeline burst </a:t>
            </a:r>
            <a:r>
              <a:rPr sz="1900" b="1" err="1"/>
              <a:t>cache yang biasa ada di komputer awal tahun</a:t>
            </a:r>
            <a:r>
              <a:rPr sz="1900" b="1"/>
              <a:t> 90-an. </a:t>
            </a:r>
          </a:p>
          <a:p>
            <a:pPr>
              <a:lnSpc>
                <a:spcPct val="80000"/>
              </a:lnSpc>
            </a:pPr>
            <a:r>
              <a:rPr sz="1900" b="1" err="1"/>
              <a:t>Akan tetapi seiring menurunnya biaya produksi dan untuk meningkatkan kinerja</a:t>
            </a:r>
            <a:r>
              <a:rPr sz="1900" b="1"/>
              <a:t>, </a:t>
            </a:r>
            <a:r>
              <a:rPr sz="1900" b="1" i="1"/>
              <a:t>cache </a:t>
            </a:r>
            <a:r>
              <a:rPr sz="1900" b="1" err="1"/>
              <a:t>ditanamkan di prosesor</a:t>
            </a:r>
            <a:r>
              <a:rPr sz="1900" b="1"/>
              <a:t>.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Judul 3000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800" b="1" err="1"/>
              <a:t>Yang termasuk memori utama adalah</a:t>
            </a:r>
            <a:r>
              <a:rPr sz="3800" b="1"/>
              <a:t>:</a:t>
            </a:r>
            <a:br>
              <a:rPr sz="3800" b="1"/>
            </a:br>
            <a:endParaRPr sz="3800" b="1"/>
          </a:p>
        </p:txBody>
      </p:sp>
      <p:sp>
        <p:nvSpPr>
          <p:cNvPr id="300035" name="Placeholder Teks 30003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sz="1800" b="1" i="1"/>
              <a:t>Random Access Memory</a:t>
            </a:r>
          </a:p>
          <a:p>
            <a:pPr>
              <a:lnSpc>
                <a:spcPct val="80000"/>
              </a:lnSpc>
            </a:pPr>
            <a:endParaRPr sz="1800" b="1" i="1"/>
          </a:p>
          <a:p>
            <a:pPr>
              <a:lnSpc>
                <a:spcPct val="80000"/>
              </a:lnSpc>
            </a:pPr>
            <a:r>
              <a:rPr sz="1800" b="1" err="1"/>
              <a:t>Tempat penyimpanan sementara sejumlah</a:t>
            </a:r>
            <a:r>
              <a:rPr sz="1800" b="1"/>
              <a:t> data </a:t>
            </a:r>
            <a:r>
              <a:rPr sz="1800" b="1" i="1"/>
              <a:t>volatile </a:t>
            </a:r>
            <a:r>
              <a:rPr sz="1800" b="1" err="1"/>
              <a:t>yang dapat diakses langsung oleh prosesor</a:t>
            </a:r>
            <a:r>
              <a:rPr sz="1800" b="1"/>
              <a:t>.</a:t>
            </a:r>
          </a:p>
          <a:p>
            <a:pPr>
              <a:lnSpc>
                <a:spcPct val="80000"/>
              </a:lnSpc>
            </a:pPr>
            <a:r>
              <a:rPr sz="1800" b="1" err="1"/>
              <a:t>Pengertian langsung di sini berarti prosesor dapat mengetahui alamat data yang ada di memori secara langsung</a:t>
            </a:r>
            <a:r>
              <a:rPr sz="1800" b="1"/>
              <a:t>. </a:t>
            </a:r>
          </a:p>
          <a:p>
            <a:pPr>
              <a:lnSpc>
                <a:spcPct val="80000"/>
              </a:lnSpc>
            </a:pPr>
            <a:r>
              <a:rPr sz="1800" b="1" err="1"/>
              <a:t>Sekarang</a:t>
            </a:r>
            <a:r>
              <a:rPr sz="1800" b="1"/>
              <a:t>, </a:t>
            </a:r>
            <a:r>
              <a:rPr sz="1800" b="1" i="1"/>
              <a:t>RAM </a:t>
            </a:r>
            <a:r>
              <a:rPr sz="1800" b="1" err="1"/>
              <a:t>dapat diperoleh dengan harga yang cukup murah dangan kinerja yang bahkan dapat melewati</a:t>
            </a:r>
            <a:r>
              <a:rPr sz="1800" b="1"/>
              <a:t> </a:t>
            </a:r>
            <a:r>
              <a:rPr sz="1800" b="1" i="1"/>
              <a:t>cache </a:t>
            </a:r>
            <a:r>
              <a:rPr sz="1800" b="1" err="1"/>
              <a:t>pada komputer yang lebih</a:t>
            </a:r>
            <a:r>
              <a:rPr sz="1800" b="1"/>
              <a:t> lama.</a:t>
            </a:r>
          </a:p>
          <a:p>
            <a:pPr>
              <a:lnSpc>
                <a:spcPct val="80000"/>
              </a:lnSpc>
            </a:pPr>
            <a:endParaRPr sz="1800" b="1"/>
          </a:p>
          <a:p>
            <a:pPr>
              <a:lnSpc>
                <a:spcPct val="80000"/>
              </a:lnSpc>
            </a:pPr>
            <a:r>
              <a:rPr sz="1800" b="1" err="1"/>
              <a:t>Memori Ekstensi</a:t>
            </a:r>
            <a:endParaRPr sz="1800" b="1"/>
          </a:p>
          <a:p>
            <a:pPr>
              <a:lnSpc>
                <a:spcPct val="80000"/>
              </a:lnSpc>
            </a:pPr>
            <a:endParaRPr sz="1800" b="1"/>
          </a:p>
          <a:p>
            <a:pPr>
              <a:lnSpc>
                <a:spcPct val="80000"/>
              </a:lnSpc>
            </a:pPr>
            <a:r>
              <a:rPr sz="1800" b="1" err="1"/>
              <a:t>Tambahan memori yang digunakan untuk membantu proses-proses dalam komputer, biasanya berupa</a:t>
            </a:r>
            <a:r>
              <a:rPr sz="1800" b="1"/>
              <a:t> buffer. </a:t>
            </a:r>
          </a:p>
          <a:p>
            <a:pPr>
              <a:lnSpc>
                <a:spcPct val="80000"/>
              </a:lnSpc>
            </a:pPr>
            <a:r>
              <a:rPr sz="1800" b="1" err="1"/>
              <a:t>Peranan tambahan memori ini sering dilupakan akan tetapi sangat penting artinya untuk efisiensi</a:t>
            </a:r>
            <a:r>
              <a:rPr sz="1800" b="1"/>
              <a:t>. </a:t>
            </a:r>
          </a:p>
          <a:p>
            <a:pPr>
              <a:lnSpc>
                <a:spcPct val="80000"/>
              </a:lnSpc>
            </a:pPr>
            <a:r>
              <a:rPr sz="1800" b="1" err="1"/>
              <a:t>Biasanya tambahan memori ini memberi gambaran kasar kemampuan dari perangkat tersebut, sebagai contoh misalnya jumlah memori VGA, memori</a:t>
            </a:r>
            <a:r>
              <a:rPr sz="1800" b="1"/>
              <a:t> </a:t>
            </a:r>
            <a:r>
              <a:rPr sz="1800" b="1" i="1"/>
              <a:t>soundcard</a:t>
            </a:r>
            <a:r>
              <a:rPr sz="1800" b="1"/>
              <a:t>.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Judul 30208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MEMORI SEKUNDER</a:t>
            </a:r>
          </a:p>
        </p:txBody>
      </p:sp>
      <p:sp>
        <p:nvSpPr>
          <p:cNvPr id="302083" name="Placeholder Teks 30208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2100" b="1" err="1"/>
              <a:t>Kebanyakan sistem komputer menyediakan secondary storage sebagai perluasan dari memori utama</a:t>
            </a:r>
            <a:r>
              <a:rPr sz="2100" b="1"/>
              <a:t>. </a:t>
            </a:r>
          </a:p>
          <a:p>
            <a:pPr>
              <a:lnSpc>
                <a:spcPct val="80000"/>
              </a:lnSpc>
            </a:pPr>
            <a:r>
              <a:rPr sz="2100" b="1" err="1"/>
              <a:t>Syarat utama dari secondary storage adalah dapat menyimpan data dalam jumlah besar secara permanen</a:t>
            </a:r>
            <a:r>
              <a:rPr sz="2100" b="1"/>
              <a:t>.</a:t>
            </a:r>
            <a:endParaRPr sz="2100" b="1" i="1"/>
          </a:p>
          <a:p>
            <a:pPr>
              <a:lnSpc>
                <a:spcPct val="80000"/>
              </a:lnSpc>
            </a:pPr>
            <a:r>
              <a:rPr sz="2100" b="1" i="1"/>
              <a:t>Secondary storage </a:t>
            </a:r>
            <a:r>
              <a:rPr sz="2100" b="1" err="1"/>
              <a:t>yang paling umum adalah disk magnetik, yang meyediakan penyimpanan untuk program maupun</a:t>
            </a:r>
            <a:r>
              <a:rPr sz="2100" b="1"/>
              <a:t> data. </a:t>
            </a:r>
          </a:p>
          <a:p>
            <a:pPr>
              <a:lnSpc>
                <a:spcPct val="80000"/>
              </a:lnSpc>
            </a:pPr>
            <a:r>
              <a:rPr sz="2100" b="1" err="1"/>
              <a:t>Disk magnetik adalah alat penyimpanan</a:t>
            </a:r>
            <a:r>
              <a:rPr sz="2100" b="1"/>
              <a:t> data yang </a:t>
            </a:r>
            <a:r>
              <a:rPr sz="2100" b="1" i="1"/>
              <a:t>non-volatile </a:t>
            </a:r>
            <a:r>
              <a:rPr sz="2100" b="1" err="1"/>
              <a:t>yang juga menyediakan akses secara</a:t>
            </a:r>
            <a:r>
              <a:rPr sz="2100" b="1"/>
              <a:t> random.  </a:t>
            </a:r>
          </a:p>
          <a:p>
            <a:pPr>
              <a:lnSpc>
                <a:spcPct val="80000"/>
              </a:lnSpc>
            </a:pPr>
            <a:r>
              <a:rPr sz="2100" b="1" err="1"/>
              <a:t>Media penyimpanan data yang non-volatile yang dapat berupa</a:t>
            </a:r>
            <a:r>
              <a:rPr sz="2100" b="1"/>
              <a:t> </a:t>
            </a:r>
            <a:r>
              <a:rPr sz="2100" b="1" i="1"/>
              <a:t>Flash Drive</a:t>
            </a:r>
            <a:r>
              <a:rPr sz="2100" b="1"/>
              <a:t>, </a:t>
            </a:r>
            <a:r>
              <a:rPr sz="2100" b="1" i="1"/>
              <a:t>Optical Disc</a:t>
            </a:r>
            <a:r>
              <a:rPr sz="2100" b="1"/>
              <a:t>, </a:t>
            </a:r>
            <a:r>
              <a:rPr sz="2100" b="1" i="1"/>
              <a:t>Magnetic Disk</a:t>
            </a:r>
            <a:r>
              <a:rPr sz="2100" b="1"/>
              <a:t>, </a:t>
            </a:r>
            <a:r>
              <a:rPr sz="2100" b="1" i="1"/>
              <a:t>Magnetic Tape</a:t>
            </a:r>
            <a:r>
              <a:rPr sz="2100" b="1"/>
              <a:t>. </a:t>
            </a:r>
          </a:p>
          <a:p>
            <a:pPr>
              <a:lnSpc>
                <a:spcPct val="80000"/>
              </a:lnSpc>
            </a:pPr>
            <a:r>
              <a:rPr sz="2100" b="1" err="1"/>
              <a:t>Media ini biasanya daya tampungnya cukup besar dengan harga yang relatif murah</a:t>
            </a:r>
            <a:r>
              <a:rPr sz="2100" b="1"/>
              <a:t>. </a:t>
            </a:r>
            <a:r>
              <a:rPr sz="2100" b="1" i="1"/>
              <a:t>Portability</a:t>
            </a:r>
            <a:r>
              <a:rPr sz="2100" b="1" err="1"/>
              <a:t>-nya juga relatif lebih tinggi</a:t>
            </a:r>
            <a:r>
              <a:rPr sz="2100" b="1"/>
              <a:t>.</a:t>
            </a:r>
          </a:p>
          <a:p>
            <a:pPr>
              <a:lnSpc>
                <a:spcPct val="80000"/>
              </a:lnSpc>
            </a:pPr>
            <a:endParaRPr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DMA</a:t>
            </a:r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2000" b="1" i="1"/>
              <a:t>Direct Memory Access</a:t>
            </a:r>
          </a:p>
          <a:p>
            <a:pPr>
              <a:lnSpc>
                <a:spcPct val="80000"/>
              </a:lnSpc>
            </a:pPr>
            <a:endParaRPr sz="2000" b="1" i="1"/>
          </a:p>
          <a:p>
            <a:pPr>
              <a:lnSpc>
                <a:spcPct val="80000"/>
              </a:lnSpc>
            </a:pPr>
            <a:r>
              <a:rPr sz="2000" b="1" err="1"/>
              <a:t>Digunakan untuk</a:t>
            </a:r>
            <a:r>
              <a:rPr sz="2000" b="1"/>
              <a:t> </a:t>
            </a:r>
            <a:r>
              <a:rPr sz="2000" b="1" i="1"/>
              <a:t>I/O device </a:t>
            </a:r>
            <a:r>
              <a:rPr sz="2000" b="1" err="1"/>
              <a:t>yang dapat memindahkan data dengan kecepatan tinggi (mendekati frekuensi bus memori</a:t>
            </a:r>
            <a:r>
              <a:rPr sz="2000" b="1"/>
              <a:t>). </a:t>
            </a:r>
          </a:p>
          <a:p>
            <a:pPr>
              <a:lnSpc>
                <a:spcPct val="80000"/>
              </a:lnSpc>
            </a:pPr>
            <a:r>
              <a:rPr sz="2000" b="1" err="1"/>
              <a:t>Seluruh proses DMA dikendalikan oleh sebuah controller bernama</a:t>
            </a:r>
            <a:r>
              <a:rPr sz="2000" b="1"/>
              <a:t> </a:t>
            </a:r>
            <a:r>
              <a:rPr sz="2000" b="1" i="1"/>
              <a:t>DMA Controller (DMAC)</a:t>
            </a:r>
            <a:r>
              <a:rPr sz="2000" b="1"/>
              <a:t>. </a:t>
            </a:r>
            <a:endParaRPr sz="2000" b="1" i="1"/>
          </a:p>
          <a:p>
            <a:pPr>
              <a:lnSpc>
                <a:spcPct val="80000"/>
              </a:lnSpc>
            </a:pPr>
            <a:r>
              <a:rPr sz="2000" b="1" i="1"/>
              <a:t>DMA Controller </a:t>
            </a:r>
            <a:r>
              <a:rPr sz="2000" b="1" err="1"/>
              <a:t>mengirimkan atau menerima signal dari memori dan</a:t>
            </a:r>
            <a:r>
              <a:rPr sz="2000" b="1"/>
              <a:t> </a:t>
            </a:r>
            <a:r>
              <a:rPr sz="2000" b="1" i="1"/>
              <a:t>I/O device. </a:t>
            </a:r>
            <a:endParaRPr sz="2000" b="1"/>
          </a:p>
          <a:p>
            <a:pPr>
              <a:lnSpc>
                <a:spcPct val="80000"/>
              </a:lnSpc>
            </a:pPr>
            <a:r>
              <a:rPr sz="2000" b="1" err="1"/>
              <a:t>Prosesor hanya mengirimkan alamat awal data, tujuan data, panjang data ke</a:t>
            </a:r>
            <a:r>
              <a:rPr sz="2000" b="1"/>
              <a:t> </a:t>
            </a:r>
            <a:r>
              <a:rPr sz="2000" b="1" i="1"/>
              <a:t>DMA Controller</a:t>
            </a:r>
            <a:r>
              <a:rPr sz="2000" b="1"/>
              <a:t>. </a:t>
            </a:r>
            <a:endParaRPr sz="2000" b="1" i="1"/>
          </a:p>
          <a:p>
            <a:pPr>
              <a:lnSpc>
                <a:spcPct val="80000"/>
              </a:lnSpc>
            </a:pPr>
            <a:r>
              <a:rPr sz="2000" b="1" err="1"/>
              <a:t>Hak terhadap penggunaan</a:t>
            </a:r>
            <a:r>
              <a:rPr sz="2000" b="1"/>
              <a:t> </a:t>
            </a:r>
            <a:r>
              <a:rPr sz="2000" b="1" i="1"/>
              <a:t>bus memory </a:t>
            </a:r>
            <a:r>
              <a:rPr sz="2000" b="1" err="1"/>
              <a:t>yang diperlukan</a:t>
            </a:r>
            <a:r>
              <a:rPr sz="2000" b="1"/>
              <a:t> </a:t>
            </a:r>
            <a:r>
              <a:rPr sz="2000" b="1" i="1"/>
              <a:t>DMA controller </a:t>
            </a:r>
            <a:r>
              <a:rPr sz="2000" b="1" err="1"/>
              <a:t>didapatkan dengan bantuan</a:t>
            </a:r>
            <a:r>
              <a:rPr sz="2000" b="1"/>
              <a:t> </a:t>
            </a:r>
            <a:r>
              <a:rPr sz="2000" b="1" i="1"/>
              <a:t>bus arbiter </a:t>
            </a:r>
            <a:r>
              <a:rPr sz="2000" b="1" err="1"/>
              <a:t>yang dalam PC sekarang berupa</a:t>
            </a:r>
            <a:r>
              <a:rPr sz="2000" b="1"/>
              <a:t> </a:t>
            </a:r>
            <a:r>
              <a:rPr sz="2000" b="1" i="1"/>
              <a:t>chipset Northbridge</a:t>
            </a:r>
            <a:r>
              <a:rPr sz="2000" b="1"/>
              <a:t>.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Judul 36557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defTabSz="914400">
              <a:buSzTx/>
            </a:pPr>
            <a:r>
              <a:rPr kern="1200" baseline="0">
                <a:latin typeface="Arial" panose="020B0604020202020204" pitchFamily="34" charset="0"/>
              </a:rPr>
              <a:t>ARSITEKTUR HARDWARE</a:t>
            </a:r>
          </a:p>
        </p:txBody>
      </p:sp>
      <p:sp>
        <p:nvSpPr>
          <p:cNvPr id="365573" name="Subjudul 36557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7239000" cy="685800"/>
          </a:xfrm>
        </p:spPr>
        <p:txBody>
          <a:bodyPr anchor="t"/>
          <a:lstStyle/>
          <a:p>
            <a:pPr defTabSz="914400">
              <a:buSzPct val="70000"/>
            </a:pPr>
            <a:r>
              <a:rPr sz="2500" kern="1200" baseline="0" err="1">
                <a:latin typeface="Verdana" panose="020B0604030504040204" pitchFamily="34" charset="0"/>
              </a:rPr>
              <a:t>Sebuah Teori Tentang Hardware Komputer</a:t>
            </a:r>
            <a:endParaRPr sz="2500" kern="1200" baseline="0">
              <a:latin typeface="Verdana" panose="020B0604030504040204" pitchFamily="34" charset="0"/>
            </a:endParaRPr>
          </a:p>
        </p:txBody>
      </p:sp>
      <p:pic>
        <p:nvPicPr>
          <p:cNvPr id="365574" name="Gambar 365573" descr="Ga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971800"/>
            <a:ext cx="2168525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Gambar 2693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3544888" cy="434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9315" name="Persegi panjang 269314"/>
          <p:cNvSpPr/>
          <p:nvPr/>
        </p:nvSpPr>
        <p:spPr>
          <a:xfrm>
            <a:off x="4648200" y="2220913"/>
            <a:ext cx="4114800" cy="3113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1800" b="1" err="1">
                <a:latin typeface="Arial" panose="020B0604020202020204" pitchFamily="34" charset="0"/>
              </a:rPr>
              <a:t>Elektronis</a:t>
            </a:r>
            <a:r>
              <a:rPr sz="1800" b="1">
                <a:latin typeface="Arial" panose="020B0604020202020204" pitchFamily="34" charset="0"/>
              </a:rPr>
              <a:t> [Gen-1]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ENIAC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Eckert &amp; Mauchly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1943-46, tabung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desimal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non komersil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IAS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	• von Neumann &amp; Turing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1952, tabung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biner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	• stored program</a:t>
            </a:r>
          </a:p>
        </p:txBody>
      </p:sp>
      <p:sp>
        <p:nvSpPr>
          <p:cNvPr id="269316" name="Kotak Teks 269315"/>
          <p:cNvSpPr txBox="1"/>
          <p:nvPr/>
        </p:nvSpPr>
        <p:spPr>
          <a:xfrm>
            <a:off x="1736725" y="530225"/>
            <a:ext cx="4203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800" b="1">
                <a:latin typeface="Comic Sans MS" panose="030F0702030302020204" pitchFamily="66" charset="0"/>
              </a:rPr>
              <a:t>GENEARSI KOMPUTER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38" name="Gambar 2703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71600"/>
            <a:ext cx="3657600" cy="255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0339" name="Persegi panjang 270338"/>
          <p:cNvSpPr/>
          <p:nvPr/>
        </p:nvSpPr>
        <p:spPr>
          <a:xfrm>
            <a:off x="381000" y="3886200"/>
            <a:ext cx="84582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1800" b="1" err="1">
                <a:latin typeface="Arial" panose="020B0604020202020204" pitchFamily="34" charset="0"/>
              </a:rPr>
              <a:t>Elektronis</a:t>
            </a:r>
            <a:r>
              <a:rPr sz="1800" b="1">
                <a:latin typeface="Arial" panose="020B0604020202020204" pitchFamily="34" charset="0"/>
              </a:rPr>
              <a:t> [Gen-2]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Transistor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UNIVAC I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E&amp;M Computer Co., 1947, komersil, dipakai sensus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– IBM 701 [saintifik], 702 [bisnis</a:t>
            </a:r>
            <a:r>
              <a:rPr sz="1800" b="1">
                <a:latin typeface="Arial" panose="020B0604020202020204" pitchFamily="34" charset="0"/>
              </a:rPr>
              <a:t>]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komersil</a:t>
            </a:r>
            <a:r>
              <a:rPr sz="1800" b="1">
                <a:latin typeface="Arial" panose="020B0604020202020204" pitchFamily="34" charset="0"/>
              </a:rPr>
              <a:t>, 1953-55, stored program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punched card (sebuah unit memori untuk memasukkan angka</a:t>
            </a:r>
            <a:r>
              <a:rPr sz="1800" b="1">
                <a:latin typeface="Arial" panose="020B0604020202020204" pitchFamily="34" charset="0"/>
              </a:rPr>
              <a:t>, 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  dan berbagai elemen dasar komputer lainnya</a:t>
            </a:r>
            <a:r>
              <a:rPr sz="1800">
                <a:latin typeface="Arial" panose="020B0604020202020204" pitchFamily="34" charset="0"/>
              </a:rPr>
              <a:t>.</a:t>
            </a:r>
            <a:r>
              <a:rPr sz="1800" b="1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70340" name="Kotak Teks 270339"/>
          <p:cNvSpPr txBox="1"/>
          <p:nvPr/>
        </p:nvSpPr>
        <p:spPr>
          <a:xfrm>
            <a:off x="1371600" y="530225"/>
            <a:ext cx="4203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800" b="1">
                <a:latin typeface="Comic Sans MS" panose="030F0702030302020204" pitchFamily="66" charset="0"/>
              </a:rPr>
              <a:t>GENEARSI KOMPUTER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Judul 344065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r>
              <a:rPr sz="2800"/>
              <a:t>ARSITEKTUR HARDWARE TRADISIONAL</a:t>
            </a:r>
          </a:p>
        </p:txBody>
      </p:sp>
      <p:sp>
        <p:nvSpPr>
          <p:cNvPr id="344067" name="Placeholder Teks 3440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sz="1700" b="1" err="1"/>
              <a:t>Arsitektur perangkat keras komputer tradisional terdiri dari empat komponen utama yaitu</a:t>
            </a:r>
            <a:r>
              <a:rPr sz="1700" b="1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"Prosesor</a:t>
            </a:r>
            <a:r>
              <a:rPr sz="1700" b="1"/>
              <a:t>",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"Memori Penyimpanan</a:t>
            </a:r>
            <a:r>
              <a:rPr sz="1700" b="1"/>
              <a:t>",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"Masukan</a:t>
            </a:r>
            <a:r>
              <a:rPr sz="1700" b="1"/>
              <a:t>" (</a:t>
            </a:r>
            <a:r>
              <a:rPr sz="1700" b="1" i="1"/>
              <a:t>Input</a:t>
            </a:r>
            <a:r>
              <a:rPr sz="1700" b="1" err="1"/>
              <a:t>), dan</a:t>
            </a:r>
            <a:r>
              <a:rPr sz="1700" b="1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"Keluaran</a:t>
            </a:r>
            <a:r>
              <a:rPr sz="1700" b="1"/>
              <a:t>" (</a:t>
            </a:r>
            <a:r>
              <a:rPr sz="1700" b="1" i="1"/>
              <a:t>Output</a:t>
            </a:r>
            <a:r>
              <a:rPr sz="1700" b="1"/>
              <a:t>). </a:t>
            </a:r>
          </a:p>
          <a:p>
            <a:pPr>
              <a:lnSpc>
                <a:spcPct val="80000"/>
              </a:lnSpc>
            </a:pPr>
            <a:endParaRPr sz="1700" b="1"/>
          </a:p>
          <a:p>
            <a:pPr>
              <a:lnSpc>
                <a:spcPct val="80000"/>
              </a:lnSpc>
            </a:pPr>
            <a:r>
              <a:rPr sz="1700" b="1" err="1"/>
              <a:t>Model tradisional tersebut sering dikenal dengan nama arsitektur</a:t>
            </a:r>
            <a:r>
              <a:rPr sz="1700" b="1"/>
              <a:t> von Neumann. </a:t>
            </a:r>
          </a:p>
          <a:p>
            <a:pPr>
              <a:lnSpc>
                <a:spcPct val="80000"/>
              </a:lnSpc>
            </a:pPr>
            <a:r>
              <a:rPr sz="1700" b="1" err="1"/>
              <a:t>Pada saat awal, komputer berukuran sangat besar sehingga komponen-komponennya dapat memenuhi sebuah ruangan yang sangat besar</a:t>
            </a:r>
            <a:r>
              <a:rPr sz="1700" b="1"/>
              <a:t>. </a:t>
            </a:r>
          </a:p>
          <a:p>
            <a:pPr>
              <a:lnSpc>
                <a:spcPct val="80000"/>
              </a:lnSpc>
            </a:pPr>
            <a:r>
              <a:rPr sz="1700" b="1" err="1"/>
              <a:t>Sang pengguna -- menjadi programer yang sekali gus merangkap menjadi menjadi operator komputer -- juga bekerja di dalam ruang komputer tersebut</a:t>
            </a:r>
            <a:r>
              <a:rPr sz="1700" b="1"/>
              <a:t>.</a:t>
            </a:r>
          </a:p>
          <a:p>
            <a:pPr>
              <a:lnSpc>
                <a:spcPct val="80000"/>
              </a:lnSpc>
            </a:pP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Judul 346113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sz="2800"/>
              <a:t>ARSITEKTUR KOMPUTER VON NEUMAN</a:t>
            </a:r>
          </a:p>
        </p:txBody>
      </p:sp>
      <p:sp>
        <p:nvSpPr>
          <p:cNvPr id="346115" name="Placeholder Teks 3461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sz="1800" b="1" err="1"/>
              <a:t>Walaupun berukuran besar, sistem tersebut dikategorikan sebagai "komputer pribadi" (PC). Siapa saja yang ingin melakukan komputasi; harus memesan/antri untuk mendapatkan alokasi waktu (rata-rata 30-120 menit</a:t>
            </a:r>
            <a:r>
              <a:rPr sz="1800" b="1"/>
              <a:t>). </a:t>
            </a:r>
          </a:p>
          <a:p>
            <a:pPr>
              <a:lnSpc>
                <a:spcPct val="90000"/>
              </a:lnSpc>
            </a:pPr>
            <a:r>
              <a:rPr sz="1800" b="1" err="1"/>
              <a:t>Jika ingin melakukan kompilasi Fortran, maka pengguna pertama kali akan</a:t>
            </a:r>
            <a:r>
              <a:rPr sz="1800" b="1"/>
              <a:t> me-</a:t>
            </a:r>
            <a:r>
              <a:rPr sz="1800" b="1" i="1"/>
              <a:t>load </a:t>
            </a:r>
            <a:r>
              <a:rPr sz="1800" b="1" err="1"/>
              <a:t>kompilator Fortran, yang diikuti dengan</a:t>
            </a:r>
            <a:r>
              <a:rPr sz="1800" b="1"/>
              <a:t> "</a:t>
            </a:r>
            <a:r>
              <a:rPr sz="1800" b="1" i="1"/>
              <a:t>load</a:t>
            </a:r>
            <a:r>
              <a:rPr sz="1800" b="1" err="1"/>
              <a:t>" program dan data. Hasil yang diperoleh, biasanya berbentuk cetakan</a:t>
            </a:r>
            <a:r>
              <a:rPr sz="1800" b="1"/>
              <a:t> (</a:t>
            </a:r>
            <a:r>
              <a:rPr sz="1800" b="1" i="1"/>
              <a:t>print-out</a:t>
            </a:r>
            <a:r>
              <a:rPr sz="1800" b="1"/>
              <a:t>).</a:t>
            </a:r>
          </a:p>
          <a:p>
            <a:pPr>
              <a:lnSpc>
                <a:spcPct val="90000"/>
              </a:lnSpc>
            </a:pPr>
            <a:endParaRPr sz="1800"/>
          </a:p>
        </p:txBody>
      </p:sp>
      <p:pic>
        <p:nvPicPr>
          <p:cNvPr id="346116" name="Gambar 3461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164013"/>
            <a:ext cx="4343400" cy="2693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Judul 2959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800"/>
              <a:t>ARSITEKTUR KOMPUTER UMUM</a:t>
            </a:r>
          </a:p>
        </p:txBody>
      </p:sp>
      <p:pic>
        <p:nvPicPr>
          <p:cNvPr id="295940" name="Placeholder Teks 295939"/>
          <p:cNvPicPr>
            <a:picLocks noGrp="1" noChangeAspect="1"/>
          </p:cNvPicPr>
          <p:nvPr>
            <p:ph type="body" idx="1"/>
          </p:nvPr>
        </p:nvPicPr>
        <p:blipFill>
          <a:blip r:embed="rId2"/>
          <a:stretch>
            <a:fillRect/>
          </a:stretch>
        </p:blipFill>
        <p:spPr>
          <a:xfrm>
            <a:off x="2071688" y="2141538"/>
            <a:ext cx="5000625" cy="34480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Judul 29696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PROSESOR CPU</a:t>
            </a:r>
          </a:p>
        </p:txBody>
      </p:sp>
      <p:sp>
        <p:nvSpPr>
          <p:cNvPr id="296963" name="Placeholder Teks 2969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sz="2000" b="1" err="1"/>
              <a:t>Secara umum, sistem komputer terdiri atas CPU dan sejumlah</a:t>
            </a:r>
            <a:r>
              <a:rPr sz="2000" b="1"/>
              <a:t> </a:t>
            </a:r>
            <a:r>
              <a:rPr sz="2000" b="1" i="1"/>
              <a:t>device controller </a:t>
            </a:r>
            <a:r>
              <a:rPr sz="2000" b="1" err="1"/>
              <a:t>yang terhubung melalui sebuah</a:t>
            </a:r>
            <a:r>
              <a:rPr sz="2000" b="1"/>
              <a:t> </a:t>
            </a:r>
            <a:r>
              <a:rPr sz="2000" b="1" i="1"/>
              <a:t>bus </a:t>
            </a:r>
            <a:r>
              <a:rPr sz="2000" b="1" err="1"/>
              <a:t>yang menyediakan akses ke memori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Umumnya, setiap</a:t>
            </a:r>
            <a:r>
              <a:rPr sz="2000" b="1"/>
              <a:t> </a:t>
            </a:r>
            <a:r>
              <a:rPr sz="2000" b="1" i="1"/>
              <a:t>device controller </a:t>
            </a:r>
            <a:r>
              <a:rPr sz="2000" b="1" err="1"/>
              <a:t>bertanggung-jawab atas sebuah hardware spesisfik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Setiap</a:t>
            </a:r>
            <a:r>
              <a:rPr sz="2000" b="1"/>
              <a:t> </a:t>
            </a:r>
            <a:r>
              <a:rPr sz="2000" b="1" i="1"/>
              <a:t>device </a:t>
            </a:r>
            <a:r>
              <a:rPr sz="2000" b="1" err="1"/>
              <a:t>dan CPU dapat beroperasi secara bersama untuk mendapatkan akses ke memori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Adanya beberapa</a:t>
            </a:r>
            <a:r>
              <a:rPr sz="2000" b="1"/>
              <a:t> </a:t>
            </a:r>
            <a:r>
              <a:rPr sz="2000" b="1" i="1"/>
              <a:t>hardware </a:t>
            </a:r>
            <a:r>
              <a:rPr sz="2000" b="1" err="1"/>
              <a:t>ini dapat menyebabkan masalah sinkronisasi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Karena itu untuk mencegahnya sebuah</a:t>
            </a:r>
            <a:r>
              <a:rPr sz="2000" b="1"/>
              <a:t> </a:t>
            </a:r>
            <a:r>
              <a:rPr sz="2000" b="1" i="1"/>
              <a:t>memory controller </a:t>
            </a:r>
            <a:r>
              <a:rPr sz="2000" b="1" err="1"/>
              <a:t>ditambahkan untuk sinkronisasi akses memori</a:t>
            </a:r>
            <a:r>
              <a:rPr sz="2000" b="1"/>
              <a:t>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Judul 2979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MEMORI UTAMA</a:t>
            </a:r>
          </a:p>
        </p:txBody>
      </p:sp>
      <p:sp>
        <p:nvSpPr>
          <p:cNvPr id="297987" name="Placeholder Teks 29798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sz="2500" b="1" err="1"/>
              <a:t>Memori utama adalah satu-satunya tempat penyimpanan yang dapat diakses secara langsung oleh prosessor</a:t>
            </a:r>
            <a:r>
              <a:rPr sz="2500" b="1"/>
              <a:t>, </a:t>
            </a:r>
          </a:p>
          <a:p>
            <a:pPr>
              <a:lnSpc>
                <a:spcPct val="90000"/>
              </a:lnSpc>
            </a:pPr>
            <a:r>
              <a:rPr sz="2500" b="1" err="1"/>
              <a:t>merupakan suatu</a:t>
            </a:r>
            <a:r>
              <a:rPr sz="2500" b="1"/>
              <a:t> </a:t>
            </a:r>
            <a:r>
              <a:rPr sz="2500" b="1" i="1"/>
              <a:t>array </a:t>
            </a:r>
            <a:r>
              <a:rPr sz="2500" b="1" err="1"/>
              <a:t>dari</a:t>
            </a:r>
            <a:r>
              <a:rPr sz="2500" b="1"/>
              <a:t> </a:t>
            </a:r>
            <a:r>
              <a:rPr sz="2500" b="1" i="1"/>
              <a:t>word </a:t>
            </a:r>
            <a:r>
              <a:rPr sz="2500" b="1" err="1"/>
              <a:t>atau</a:t>
            </a:r>
            <a:r>
              <a:rPr sz="2500" b="1"/>
              <a:t> </a:t>
            </a:r>
            <a:r>
              <a:rPr sz="2500" b="1" i="1"/>
              <a:t>byte</a:t>
            </a:r>
            <a:r>
              <a:rPr sz="2500" b="1" err="1"/>
              <a:t>, yang mempunyai ukuran ratusan sampai jutaan ribu</a:t>
            </a:r>
            <a:r>
              <a:rPr sz="2500" b="1"/>
              <a:t>. </a:t>
            </a:r>
          </a:p>
          <a:p>
            <a:pPr>
              <a:lnSpc>
                <a:spcPct val="90000"/>
              </a:lnSpc>
            </a:pPr>
            <a:r>
              <a:rPr sz="2500" b="1" err="1"/>
              <a:t>Setiap word memiliki alamatnya sendiri</a:t>
            </a:r>
            <a:r>
              <a:rPr sz="2500" b="1"/>
              <a:t>. </a:t>
            </a:r>
          </a:p>
          <a:p>
            <a:pPr>
              <a:lnSpc>
                <a:spcPct val="90000"/>
              </a:lnSpc>
            </a:pPr>
            <a:r>
              <a:rPr sz="2500" b="1" err="1"/>
              <a:t>Memori utama adalah tempat penyimpanan yang volatile, dimana isinya hilang bila sumber energinya (energi listrik) dimatikan</a:t>
            </a:r>
            <a:r>
              <a:rPr sz="2500" b="1"/>
              <a:t>.</a:t>
            </a:r>
          </a:p>
          <a:p>
            <a:pPr>
              <a:lnSpc>
                <a:spcPct val="90000"/>
              </a:lnSpc>
            </a:pPr>
            <a:r>
              <a:rPr sz="2500" b="1" err="1"/>
              <a:t>Dasar susunan sistem storage adalah kecepatan, biaya, sifat volatilitas</a:t>
            </a:r>
            <a:r>
              <a:rPr sz="2500" b="1"/>
              <a:t>.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Network">
  <a:themeElements>
    <a:clrScheme name="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B8989"/>
      </a:accent6>
      <a:hlink>
        <a:srgbClr val="7E9CE8"/>
      </a:hlink>
      <a:folHlink>
        <a:srgbClr val="D8D8EC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00"/>
        </a:lt1>
        <a:dk2>
          <a:srgbClr val="C0C0C0"/>
        </a:dk2>
        <a:lt2>
          <a:srgbClr val="4F747B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CDCDC"/>
        </a:accent4>
        <a:accent5>
          <a:srgbClr val="C3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D0B0B"/>
        </a:lt1>
        <a:dk2>
          <a:srgbClr val="FFFFFF"/>
        </a:dk2>
        <a:lt2>
          <a:srgbClr val="3C0000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CDCDC"/>
        </a:accent4>
        <a:accent5>
          <a:srgbClr val="B9B9AD"/>
        </a:accent5>
        <a:accent6>
          <a:srgbClr val="B72D00"/>
        </a:accent6>
        <a:hlink>
          <a:srgbClr val="CC9900"/>
        </a:hlink>
        <a:folHlink>
          <a:srgbClr val="CC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5192B"/>
        </a:lt1>
        <a:dk2>
          <a:srgbClr val="CCCCFF"/>
        </a:dk2>
        <a:lt2>
          <a:srgbClr val="666699"/>
        </a:lt2>
        <a:accent1>
          <a:srgbClr val="4F893D"/>
        </a:accent1>
        <a:accent2>
          <a:srgbClr val="666699"/>
        </a:accent2>
        <a:accent3>
          <a:srgbClr val="AAAAAC"/>
        </a:accent3>
        <a:accent4>
          <a:srgbClr val="DCDCDC"/>
        </a:accent4>
        <a:accent5>
          <a:srgbClr val="B3C4AF"/>
        </a:accent5>
        <a:accent6>
          <a:srgbClr val="5B5B89"/>
        </a:accent6>
        <a:hlink>
          <a:srgbClr val="CC9900"/>
        </a:hlink>
        <a:folHlink>
          <a:srgbClr val="483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6001A"/>
        </a:lt1>
        <a:dk2>
          <a:srgbClr val="CCCC66"/>
        </a:dk2>
        <a:lt2>
          <a:srgbClr val="666699"/>
        </a:lt2>
        <a:accent1>
          <a:srgbClr val="FF3300"/>
        </a:accent1>
        <a:accent2>
          <a:srgbClr val="FF6600"/>
        </a:accent2>
        <a:accent3>
          <a:srgbClr val="C3AAAA"/>
        </a:accent3>
        <a:accent4>
          <a:srgbClr val="DCDCDC"/>
        </a:accent4>
        <a:accent5>
          <a:srgbClr val="FFADAA"/>
        </a:accent5>
        <a:accent6>
          <a:srgbClr val="E55B00"/>
        </a:accent6>
        <a:hlink>
          <a:srgbClr val="CC99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54"/>
        </a:lt1>
        <a:dk2>
          <a:srgbClr val="FFFFFF"/>
        </a:dk2>
        <a:lt2>
          <a:srgbClr val="666699"/>
        </a:lt2>
        <a:accent1>
          <a:srgbClr val="3333FF"/>
        </a:accent1>
        <a:accent2>
          <a:srgbClr val="006699"/>
        </a:accent2>
        <a:accent3>
          <a:srgbClr val="AAAAB4"/>
        </a:accent3>
        <a:accent4>
          <a:srgbClr val="DCDCDC"/>
        </a:accent4>
        <a:accent5>
          <a:srgbClr val="ADADFF"/>
        </a:accent5>
        <a:accent6>
          <a:srgbClr val="005B89"/>
        </a:accent6>
        <a:hlink>
          <a:srgbClr val="669900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0054B"/>
        </a:lt1>
        <a:dk2>
          <a:srgbClr val="FFFFFF"/>
        </a:dk2>
        <a:lt2>
          <a:srgbClr val="808080"/>
        </a:lt2>
        <a:accent1>
          <a:srgbClr val="797B9B"/>
        </a:accent1>
        <a:accent2>
          <a:srgbClr val="6B4FB1"/>
        </a:accent2>
        <a:accent3>
          <a:srgbClr val="ADAAB2"/>
        </a:accent3>
        <a:accent4>
          <a:srgbClr val="DCDCDC"/>
        </a:accent4>
        <a:accent5>
          <a:srgbClr val="BEBFCB"/>
        </a:accent5>
        <a:accent6>
          <a:srgbClr val="5F469E"/>
        </a:accent6>
        <a:hlink>
          <a:srgbClr val="7AACCE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29527B"/>
        </a:lt1>
        <a:dk2>
          <a:srgbClr val="FFFFFF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CDCAF"/>
        </a:accent4>
        <a:accent5>
          <a:srgbClr val="E2E2AA"/>
        </a:accent5>
        <a:accent6>
          <a:srgbClr val="5B8989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76949"/>
        </a:lt1>
        <a:dk2>
          <a:srgbClr val="FFFFFF"/>
        </a:dk2>
        <a:lt2>
          <a:srgbClr val="666699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CDCDC"/>
        </a:accent4>
        <a:accent5>
          <a:srgbClr val="E2B9AA"/>
        </a:accent5>
        <a:accent6>
          <a:srgbClr val="B78900"/>
        </a:accent6>
        <a:hlink>
          <a:srgbClr val="669900"/>
        </a:hlink>
        <a:folHlink>
          <a:srgbClr val="A4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7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B898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</TotalTime>
  <Words>850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Comic Sans MS</vt:lpstr>
      <vt:lpstr>Garamond</vt:lpstr>
      <vt:lpstr>Tahoma</vt:lpstr>
      <vt:lpstr>Times New Roman</vt:lpstr>
      <vt:lpstr>Trebuchet MS</vt:lpstr>
      <vt:lpstr>Tw Cen MT</vt:lpstr>
      <vt:lpstr>Verdana</vt:lpstr>
      <vt:lpstr>Wingdings</vt:lpstr>
      <vt:lpstr>Eclipse</vt:lpstr>
      <vt:lpstr>1_Crayons</vt:lpstr>
      <vt:lpstr>1_Eclipse</vt:lpstr>
      <vt:lpstr>1_Blends</vt:lpstr>
      <vt:lpstr>1_Edge</vt:lpstr>
      <vt:lpstr>1_Network</vt:lpstr>
      <vt:lpstr>Universitas Muhammadiyah Prof. DR. Hamka (UHAMKA)</vt:lpstr>
      <vt:lpstr>ARSITEKTUR HARDWARE</vt:lpstr>
      <vt:lpstr>PowerPoint Presentation</vt:lpstr>
      <vt:lpstr>PowerPoint Presentation</vt:lpstr>
      <vt:lpstr>ARSITEKTUR HARDWARE TRADISIONAL</vt:lpstr>
      <vt:lpstr>ARSITEKTUR KOMPUTER VON NEUMAN</vt:lpstr>
      <vt:lpstr>ARSITEKTUR KOMPUTER UMUM</vt:lpstr>
      <vt:lpstr>PROSESOR CPU</vt:lpstr>
      <vt:lpstr>MEMORI UTAMA</vt:lpstr>
      <vt:lpstr>Yang termasuk memori utama adalah: </vt:lpstr>
      <vt:lpstr>Yang termasuk memori utama adalah: </vt:lpstr>
      <vt:lpstr>MEMORI SEKUNDER</vt:lpstr>
      <vt:lpstr>DMA</vt:lpstr>
    </vt:vector>
  </TitlesOfParts>
  <Company>puslitbang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USER</cp:lastModifiedBy>
  <cp:revision>96</cp:revision>
  <dcterms:created xsi:type="dcterms:W3CDTF">2005-01-25T08:08:54Z</dcterms:created>
  <dcterms:modified xsi:type="dcterms:W3CDTF">2020-10-23T10:24:18Z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