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5"/>
  </p:notesMasterIdLst>
  <p:handoutMasterIdLst>
    <p:handoutMasterId r:id="rId22"/>
  </p:handoutMasterIdLst>
  <p:sldIdLst>
    <p:sldId id="258" r:id="rId4"/>
    <p:sldId id="259" r:id="rId5"/>
    <p:sldId id="290" r:id="rId6"/>
    <p:sldId id="312" r:id="rId7"/>
    <p:sldId id="319" r:id="rId8"/>
    <p:sldId id="320" r:id="rId9"/>
    <p:sldId id="321" r:id="rId10"/>
    <p:sldId id="322" r:id="rId11"/>
    <p:sldId id="323" r:id="rId12"/>
    <p:sldId id="327" r:id="rId13"/>
    <p:sldId id="329" r:id="rId14"/>
    <p:sldId id="328" r:id="rId16"/>
    <p:sldId id="330" r:id="rId17"/>
    <p:sldId id="331" r:id="rId18"/>
    <p:sldId id="335" r:id="rId19"/>
    <p:sldId id="332" r:id="rId20"/>
    <p:sldId id="304" r:id="rId21"/>
  </p:sldIdLst>
  <p:sldSz cx="9144000" cy="6858000" type="screen4x3"/>
  <p:notesSz cx="7315200" cy="9601200"/>
  <p:defaultTextStyle>
    <a:defPPr>
      <a:defRPr lang="en-US"/>
    </a:defPPr>
    <a:lvl1pPr marL="0" lvl="0"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1" i="1"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60000"/>
    <a:srgbClr val="FFFDFD"/>
    <a:srgbClr val="0033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69"/>
  </p:normalViewPr>
  <p:slideViewPr>
    <p:cSldViewPr showGuides="1">
      <p:cViewPr>
        <p:scale>
          <a:sx n="75" d="100"/>
          <a:sy n="75" d="100"/>
        </p:scale>
        <p:origin x="-1014" y="-60"/>
      </p:cViewPr>
      <p:guideLst>
        <p:guide orient="horz" pos="2199"/>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IN"/>
        </a:p>
      </dgm:t>
    </dgm:pt>
    <dgm:pt modelId="{E0C73A38-B81B-46E8-B8F5-97B404ADF55C}">
      <dgm:prSet phldrT="[Text]" custT="1"/>
      <dgm:spPr/>
      <dgm:t>
        <a:bodyPr/>
        <a:lstStyle/>
        <a:p>
          <a:r>
            <a:rPr lang="en-US" sz="2000" b="0" smtClean="0"/>
            <a:t>Industry 4.0</a:t>
          </a:r>
          <a:endParaRPr lang="en-IN" sz="2000" b="0" dirty="0"/>
        </a:p>
      </dgm:t>
    </dgm:pt>
    <dgm:pt modelId="{48715DA3-88F7-4DF9-886A-4A014DA05A15}" cxnId="{76886799-D58F-434D-A94A-F68BCC966898}" type="parTrans">
      <dgm:prSet/>
      <dgm:spPr/>
      <dgm:t>
        <a:bodyPr/>
        <a:lstStyle/>
        <a:p>
          <a:endParaRPr lang="en-IN" sz="3200" b="1"/>
        </a:p>
      </dgm:t>
    </dgm:pt>
    <dgm:pt modelId="{C1D64499-50EC-45B0-9A8C-136E8C386A7C}" cxnId="{76886799-D58F-434D-A94A-F68BCC966898}" type="sibTrans">
      <dgm:prSet/>
      <dgm:spPr/>
      <dgm:t>
        <a:bodyPr/>
        <a:lstStyle/>
        <a:p>
          <a:endParaRPr lang="en-IN" sz="3200" b="1"/>
        </a:p>
      </dgm:t>
    </dgm:pt>
    <dgm:pt modelId="{7ECE611C-A0D3-4845-A229-5394F7FAD63D}">
      <dgm:prSet phldrT="[Text]" custT="1"/>
      <dgm:spPr/>
      <dgm:t>
        <a:bodyPr/>
        <a:lstStyle/>
        <a:p>
          <a:r>
            <a:rPr lang="en-US" sz="1200" b="1" dirty="0" smtClean="0"/>
            <a:t>Autonomous Robots</a:t>
          </a:r>
          <a:endParaRPr lang="en-IN" sz="1200" b="1" dirty="0"/>
        </a:p>
      </dgm:t>
    </dgm:pt>
    <dgm:pt modelId="{D94A8BF9-FF56-470C-933D-7B7B0623D84C}" cxnId="{F78EA137-705F-4009-9BD0-1DF0B163C7C0}" type="parTrans">
      <dgm:prSet custT="1"/>
      <dgm:spPr/>
      <dgm:t>
        <a:bodyPr/>
        <a:lstStyle/>
        <a:p>
          <a:endParaRPr lang="en-IN" sz="900" b="1"/>
        </a:p>
      </dgm:t>
    </dgm:pt>
    <dgm:pt modelId="{1115934C-195B-4B7F-B252-6218200F79B2}" cxnId="{F78EA137-705F-4009-9BD0-1DF0B163C7C0}" type="sibTrans">
      <dgm:prSet/>
      <dgm:spPr/>
      <dgm:t>
        <a:bodyPr/>
        <a:lstStyle/>
        <a:p>
          <a:endParaRPr lang="en-IN" sz="3200" b="1"/>
        </a:p>
      </dgm:t>
    </dgm:pt>
    <dgm:pt modelId="{D50D5996-10E3-4946-9886-083A9EDA8456}">
      <dgm:prSet phldrT="[Text]" custT="1"/>
      <dgm:spPr/>
      <dgm:t>
        <a:bodyPr/>
        <a:lstStyle/>
        <a:p>
          <a:r>
            <a:rPr lang="en-US" sz="1200" b="1" dirty="0" smtClean="0"/>
            <a:t>Simulation</a:t>
          </a:r>
          <a:endParaRPr lang="en-IN" sz="1200" b="1" dirty="0"/>
        </a:p>
      </dgm:t>
    </dgm:pt>
    <dgm:pt modelId="{EEC72665-3B8B-440C-91AC-8C1514B75B38}" cxnId="{D4FF5D23-7C68-4879-8D06-E72769FE1F0A}" type="parTrans">
      <dgm:prSet custT="1"/>
      <dgm:spPr/>
      <dgm:t>
        <a:bodyPr/>
        <a:lstStyle/>
        <a:p>
          <a:endParaRPr lang="en-IN" sz="900" b="1"/>
        </a:p>
      </dgm:t>
    </dgm:pt>
    <dgm:pt modelId="{C1D27899-8776-4019-A0A1-754568344BC3}" cxnId="{D4FF5D23-7C68-4879-8D06-E72769FE1F0A}" type="sibTrans">
      <dgm:prSet/>
      <dgm:spPr/>
      <dgm:t>
        <a:bodyPr/>
        <a:lstStyle/>
        <a:p>
          <a:endParaRPr lang="en-IN" sz="3200" b="1"/>
        </a:p>
      </dgm:t>
    </dgm:pt>
    <dgm:pt modelId="{B3123B04-1BC4-4AFC-B4B3-0358DE88019C}">
      <dgm:prSet phldrT="[Text]" custT="1"/>
      <dgm:spPr/>
      <dgm:t>
        <a:bodyPr/>
        <a:lstStyle/>
        <a:p>
          <a:r>
            <a:rPr lang="en-US" sz="1200" b="1" dirty="0" smtClean="0"/>
            <a:t>Horizontal and vertical system integration</a:t>
          </a:r>
          <a:endParaRPr lang="en-IN" sz="1200" b="1" dirty="0"/>
        </a:p>
      </dgm:t>
    </dgm:pt>
    <dgm:pt modelId="{16038D7A-5BD2-4909-A4F8-827CF6CBB1A6}" cxnId="{0EEC4EED-B0E4-401C-8054-59664D2A1759}" type="parTrans">
      <dgm:prSet custT="1"/>
      <dgm:spPr/>
      <dgm:t>
        <a:bodyPr/>
        <a:lstStyle/>
        <a:p>
          <a:endParaRPr lang="en-IN" sz="900" b="1"/>
        </a:p>
      </dgm:t>
    </dgm:pt>
    <dgm:pt modelId="{E45F5BE1-5BF9-4507-AC50-87746071106F}" cxnId="{0EEC4EED-B0E4-401C-8054-59664D2A1759}" type="sibTrans">
      <dgm:prSet/>
      <dgm:spPr/>
      <dgm:t>
        <a:bodyPr/>
        <a:lstStyle/>
        <a:p>
          <a:endParaRPr lang="en-IN" sz="3200" b="1"/>
        </a:p>
      </dgm:t>
    </dgm:pt>
    <dgm:pt modelId="{F13D8F6B-04DB-4A60-8C6A-DE60DB10A7A4}">
      <dgm:prSet phldrT="[Text]" custT="1"/>
      <dgm:spPr/>
      <dgm:t>
        <a:bodyPr/>
        <a:lstStyle/>
        <a:p>
          <a:r>
            <a:rPr lang="en-US" sz="1200" b="1" dirty="0" smtClean="0"/>
            <a:t>Additive </a:t>
          </a:r>
          <a:r>
            <a:rPr lang="en-US" sz="1200" b="1" dirty="0" err="1" smtClean="0"/>
            <a:t>Mfg</a:t>
          </a:r>
          <a:endParaRPr lang="en-IN" sz="1200" b="1" dirty="0"/>
        </a:p>
      </dgm:t>
    </dgm:pt>
    <dgm:pt modelId="{DBE86913-CF11-42D5-A859-2E047834F6DF}" cxnId="{ED4091B6-CE34-4109-9978-82F839F5A644}" type="parTrans">
      <dgm:prSet custT="1"/>
      <dgm:spPr/>
      <dgm:t>
        <a:bodyPr/>
        <a:lstStyle/>
        <a:p>
          <a:endParaRPr lang="en-IN" sz="900" b="1"/>
        </a:p>
      </dgm:t>
    </dgm:pt>
    <dgm:pt modelId="{B3EAD190-D7AB-4B8D-B785-DBCE1D918421}" cxnId="{ED4091B6-CE34-4109-9978-82F839F5A644}" type="sibTrans">
      <dgm:prSet/>
      <dgm:spPr/>
      <dgm:t>
        <a:bodyPr/>
        <a:lstStyle/>
        <a:p>
          <a:endParaRPr lang="en-IN" sz="3200" b="1"/>
        </a:p>
      </dgm:t>
    </dgm:pt>
    <dgm:pt modelId="{54647F84-C79B-447B-B77A-9006062532FF}">
      <dgm:prSet phldrT="[Text]" custT="1"/>
      <dgm:spPr/>
      <dgm:t>
        <a:bodyPr/>
        <a:lstStyle/>
        <a:p>
          <a:r>
            <a:rPr lang="en-US" sz="1200" b="1" dirty="0" smtClean="0"/>
            <a:t>Industrial Internet of Things</a:t>
          </a:r>
        </a:p>
      </dgm:t>
    </dgm:pt>
    <dgm:pt modelId="{4F470782-2369-4102-8AFE-FDD8450E9D6E}" cxnId="{8A17E750-993D-4024-B7E1-C40F5A292188}" type="parTrans">
      <dgm:prSet custT="1"/>
      <dgm:spPr/>
      <dgm:t>
        <a:bodyPr/>
        <a:lstStyle/>
        <a:p>
          <a:endParaRPr lang="en-IN" sz="900" b="1"/>
        </a:p>
      </dgm:t>
    </dgm:pt>
    <dgm:pt modelId="{240340BD-DD21-40A5-99E0-06C2ACCBC522}" cxnId="{8A17E750-993D-4024-B7E1-C40F5A292188}" type="sibTrans">
      <dgm:prSet/>
      <dgm:spPr/>
      <dgm:t>
        <a:bodyPr/>
        <a:lstStyle/>
        <a:p>
          <a:endParaRPr lang="en-IN" sz="3200" b="1"/>
        </a:p>
      </dgm:t>
    </dgm:pt>
    <dgm:pt modelId="{EFE771FD-2AB3-4D93-8C3B-A0D707A7B195}">
      <dgm:prSet phldrT="[Text]" custT="1"/>
      <dgm:spPr/>
      <dgm:t>
        <a:bodyPr/>
        <a:lstStyle/>
        <a:p>
          <a:r>
            <a:rPr lang="en-US" sz="1200" b="1" dirty="0" smtClean="0"/>
            <a:t>Augmented reality</a:t>
          </a:r>
        </a:p>
      </dgm:t>
    </dgm:pt>
    <dgm:pt modelId="{B30E7B8E-BE67-4FB4-B1E1-92FA416AE78B}" cxnId="{82EB483E-B791-4A66-9DD7-6CE223FDB61F}" type="parTrans">
      <dgm:prSet custT="1"/>
      <dgm:spPr/>
      <dgm:t>
        <a:bodyPr/>
        <a:lstStyle/>
        <a:p>
          <a:endParaRPr lang="en-IN" sz="900" b="1"/>
        </a:p>
      </dgm:t>
    </dgm:pt>
    <dgm:pt modelId="{19D061DB-515E-4761-B8CE-B6B29ABEA3C7}" cxnId="{82EB483E-B791-4A66-9DD7-6CE223FDB61F}" type="sibTrans">
      <dgm:prSet/>
      <dgm:spPr/>
      <dgm:t>
        <a:bodyPr/>
        <a:lstStyle/>
        <a:p>
          <a:endParaRPr lang="en-IN" sz="3200" b="1"/>
        </a:p>
      </dgm:t>
    </dgm:pt>
    <dgm:pt modelId="{E693BE9B-54B8-41E0-85FF-5490FED8BDB2}">
      <dgm:prSet phldrT="[Text]" custT="1"/>
      <dgm:spPr/>
      <dgm:t>
        <a:bodyPr/>
        <a:lstStyle/>
        <a:p>
          <a:r>
            <a:rPr lang="en-US" sz="1200" b="1" dirty="0" smtClean="0"/>
            <a:t>Big data analytics</a:t>
          </a:r>
        </a:p>
      </dgm:t>
    </dgm:pt>
    <dgm:pt modelId="{0733B29A-95B6-41DD-97E8-BC6C1A365939}" cxnId="{02268701-004C-401F-9A1D-302247ABB06E}" type="parTrans">
      <dgm:prSet custT="1"/>
      <dgm:spPr/>
      <dgm:t>
        <a:bodyPr/>
        <a:lstStyle/>
        <a:p>
          <a:endParaRPr lang="en-IN" sz="900" b="1"/>
        </a:p>
      </dgm:t>
    </dgm:pt>
    <dgm:pt modelId="{33AC9A80-F58A-490D-BA3B-525EBEDA1850}" cxnId="{02268701-004C-401F-9A1D-302247ABB06E}" type="sibTrans">
      <dgm:prSet/>
      <dgm:spPr/>
      <dgm:t>
        <a:bodyPr/>
        <a:lstStyle/>
        <a:p>
          <a:endParaRPr lang="en-IN" sz="3200" b="1"/>
        </a:p>
      </dgm:t>
    </dgm:pt>
    <dgm:pt modelId="{B89E3D54-DCDC-41CF-B1EF-D7595CEA1675}">
      <dgm:prSet phldrT="[Text]" custT="1"/>
      <dgm:spPr/>
      <dgm:t>
        <a:bodyPr/>
        <a:lstStyle/>
        <a:p>
          <a:r>
            <a:rPr lang="en-US" sz="1200" b="1" smtClean="0"/>
            <a:t>Cyber </a:t>
          </a:r>
          <a:r>
            <a:rPr lang="en-US" sz="1200" b="1" dirty="0" smtClean="0"/>
            <a:t>Security</a:t>
          </a:r>
        </a:p>
      </dgm:t>
    </dgm:pt>
    <dgm:pt modelId="{1336F9A0-6ABA-4E0F-907B-91CF4FAE909E}" cxnId="{B81831A1-2CF1-4682-9760-8EE7FF693752}" type="parTrans">
      <dgm:prSet/>
      <dgm:spPr/>
      <dgm:t>
        <a:bodyPr/>
        <a:lstStyle/>
        <a:p>
          <a:endParaRPr lang="en-IN"/>
        </a:p>
      </dgm:t>
    </dgm:pt>
    <dgm:pt modelId="{1B03DA99-8DAC-4962-B4D1-74D11AD27506}" cxnId="{B81831A1-2CF1-4682-9760-8EE7FF693752}" type="sibTrans">
      <dgm:prSet/>
      <dgm:spPr/>
      <dgm:t>
        <a:bodyPr/>
        <a:lstStyle/>
        <a:p>
          <a:endParaRPr lang="en-IN"/>
        </a:p>
      </dgm:t>
    </dgm:pt>
    <dgm:pt modelId="{C56B6F1D-631F-4DF1-BF2F-429AB61402ED}" type="pres">
      <dgm:prSet presAssocID="{DDCDCA30-412D-4990-B193-5D3038F56FE9}" presName="composite" presStyleCnt="0">
        <dgm:presLayoutVars>
          <dgm:chMax val="1"/>
          <dgm:dir/>
          <dgm:resizeHandles val="exact"/>
        </dgm:presLayoutVars>
      </dgm:prSet>
      <dgm:spPr/>
      <dgm:t>
        <a:bodyPr/>
        <a:lstStyle/>
        <a:p>
          <a:endParaRPr lang="en-IN"/>
        </a:p>
      </dgm:t>
    </dgm:pt>
    <dgm:pt modelId="{1BCE78DE-8E69-4DEE-91B0-1E20947C957C}" type="pres">
      <dgm:prSet presAssocID="{DDCDCA30-412D-4990-B193-5D3038F56FE9}" presName="radial" presStyleCnt="0">
        <dgm:presLayoutVars>
          <dgm:animLvl val="ctr"/>
        </dgm:presLayoutVars>
      </dgm:prSet>
      <dgm:spPr/>
    </dgm:pt>
    <dgm:pt modelId="{F6D2AF64-F223-45B0-B6FC-2F3519C864CE}" type="pres">
      <dgm:prSet presAssocID="{E0C73A38-B81B-46E8-B8F5-97B404ADF55C}" presName="centerShape" presStyleLbl="vennNode1" presStyleIdx="0" presStyleCnt="9"/>
      <dgm:spPr/>
      <dgm:t>
        <a:bodyPr/>
        <a:lstStyle/>
        <a:p>
          <a:endParaRPr lang="en-IN"/>
        </a:p>
      </dgm:t>
    </dgm:pt>
    <dgm:pt modelId="{2C724CD5-A883-4A0B-939B-74E48280E9DE}" type="pres">
      <dgm:prSet presAssocID="{7ECE611C-A0D3-4845-A229-5394F7FAD63D}" presName="node" presStyleLbl="vennNode1" presStyleIdx="1" presStyleCnt="9">
        <dgm:presLayoutVars>
          <dgm:bulletEnabled val="1"/>
        </dgm:presLayoutVars>
      </dgm:prSet>
      <dgm:spPr/>
      <dgm:t>
        <a:bodyPr/>
        <a:lstStyle/>
        <a:p>
          <a:endParaRPr lang="en-IN"/>
        </a:p>
      </dgm:t>
    </dgm:pt>
    <dgm:pt modelId="{68C56F5E-FA53-432F-ABD1-632F5BCE2AB2}" type="pres">
      <dgm:prSet presAssocID="{D50D5996-10E3-4946-9886-083A9EDA8456}" presName="node" presStyleLbl="vennNode1" presStyleIdx="2" presStyleCnt="9">
        <dgm:presLayoutVars>
          <dgm:bulletEnabled val="1"/>
        </dgm:presLayoutVars>
      </dgm:prSet>
      <dgm:spPr/>
      <dgm:t>
        <a:bodyPr/>
        <a:lstStyle/>
        <a:p>
          <a:endParaRPr lang="en-IN"/>
        </a:p>
      </dgm:t>
    </dgm:pt>
    <dgm:pt modelId="{2FF59370-9608-417A-9294-962D51F532B7}" type="pres">
      <dgm:prSet presAssocID="{B3123B04-1BC4-4AFC-B4B3-0358DE88019C}" presName="node" presStyleLbl="vennNode1" presStyleIdx="3" presStyleCnt="9">
        <dgm:presLayoutVars>
          <dgm:bulletEnabled val="1"/>
        </dgm:presLayoutVars>
      </dgm:prSet>
      <dgm:spPr/>
      <dgm:t>
        <a:bodyPr/>
        <a:lstStyle/>
        <a:p>
          <a:endParaRPr lang="en-IN"/>
        </a:p>
      </dgm:t>
    </dgm:pt>
    <dgm:pt modelId="{AED29216-0EC1-4437-8115-CA691B1D7981}" type="pres">
      <dgm:prSet presAssocID="{54647F84-C79B-447B-B77A-9006062532FF}" presName="node" presStyleLbl="vennNode1" presStyleIdx="4" presStyleCnt="9">
        <dgm:presLayoutVars>
          <dgm:bulletEnabled val="1"/>
        </dgm:presLayoutVars>
      </dgm:prSet>
      <dgm:spPr/>
      <dgm:t>
        <a:bodyPr/>
        <a:lstStyle/>
        <a:p>
          <a:endParaRPr lang="en-IN"/>
        </a:p>
      </dgm:t>
    </dgm:pt>
    <dgm:pt modelId="{6F0FE19E-C208-411D-A264-41A84BABA8C9}" type="pres">
      <dgm:prSet presAssocID="{B89E3D54-DCDC-41CF-B1EF-D7595CEA1675}" presName="node" presStyleLbl="vennNode1" presStyleIdx="5" presStyleCnt="9">
        <dgm:presLayoutVars>
          <dgm:bulletEnabled val="1"/>
        </dgm:presLayoutVars>
      </dgm:prSet>
      <dgm:spPr/>
      <dgm:t>
        <a:bodyPr/>
        <a:lstStyle/>
        <a:p>
          <a:endParaRPr lang="en-IN"/>
        </a:p>
      </dgm:t>
    </dgm:pt>
    <dgm:pt modelId="{AA272936-F9B3-40CA-B7BB-08AA5F5B562A}" type="pres">
      <dgm:prSet presAssocID="{F13D8F6B-04DB-4A60-8C6A-DE60DB10A7A4}" presName="node" presStyleLbl="vennNode1" presStyleIdx="6" presStyleCnt="9">
        <dgm:presLayoutVars>
          <dgm:bulletEnabled val="1"/>
        </dgm:presLayoutVars>
      </dgm:prSet>
      <dgm:spPr/>
      <dgm:t>
        <a:bodyPr/>
        <a:lstStyle/>
        <a:p>
          <a:endParaRPr lang="en-IN"/>
        </a:p>
      </dgm:t>
    </dgm:pt>
    <dgm:pt modelId="{E1BB4D84-B716-4CF3-8D54-A8E6D4BF3955}" type="pres">
      <dgm:prSet presAssocID="{EFE771FD-2AB3-4D93-8C3B-A0D707A7B195}" presName="node" presStyleLbl="vennNode1" presStyleIdx="7" presStyleCnt="9">
        <dgm:presLayoutVars>
          <dgm:bulletEnabled val="1"/>
        </dgm:presLayoutVars>
      </dgm:prSet>
      <dgm:spPr/>
      <dgm:t>
        <a:bodyPr/>
        <a:lstStyle/>
        <a:p>
          <a:endParaRPr lang="en-IN"/>
        </a:p>
      </dgm:t>
    </dgm:pt>
    <dgm:pt modelId="{7AC9405D-2050-486C-8C37-8E9C1D1B7313}" type="pres">
      <dgm:prSet presAssocID="{E693BE9B-54B8-41E0-85FF-5490FED8BDB2}" presName="node" presStyleLbl="vennNode1" presStyleIdx="8" presStyleCnt="9">
        <dgm:presLayoutVars>
          <dgm:bulletEnabled val="1"/>
        </dgm:presLayoutVars>
      </dgm:prSet>
      <dgm:spPr/>
      <dgm:t>
        <a:bodyPr/>
        <a:lstStyle/>
        <a:p>
          <a:endParaRPr lang="en-IN"/>
        </a:p>
      </dgm:t>
    </dgm:pt>
  </dgm:ptLst>
  <dgm:cxnLst>
    <dgm:cxn modelId="{F78EA137-705F-4009-9BD0-1DF0B163C7C0}" srcId="{E0C73A38-B81B-46E8-B8F5-97B404ADF55C}" destId="{7ECE611C-A0D3-4845-A229-5394F7FAD63D}" srcOrd="0" destOrd="0" parTransId="{D94A8BF9-FF56-470C-933D-7B7B0623D84C}" sibTransId="{1115934C-195B-4B7F-B252-6218200F79B2}"/>
    <dgm:cxn modelId="{EA1E5270-F521-4054-92A0-33B4914476A3}" type="presOf" srcId="{D50D5996-10E3-4946-9886-083A9EDA8456}" destId="{68C56F5E-FA53-432F-ABD1-632F5BCE2AB2}" srcOrd="0" destOrd="0" presId="urn:microsoft.com/office/officeart/2005/8/layout/radial3"/>
    <dgm:cxn modelId="{E6E04563-E36B-4C80-B32E-9A298D35335C}" type="presOf" srcId="{EFE771FD-2AB3-4D93-8C3B-A0D707A7B195}" destId="{E1BB4D84-B716-4CF3-8D54-A8E6D4BF3955}" srcOrd="0" destOrd="0" presId="urn:microsoft.com/office/officeart/2005/8/layout/radial3"/>
    <dgm:cxn modelId="{0EEC4EED-B0E4-401C-8054-59664D2A1759}" srcId="{E0C73A38-B81B-46E8-B8F5-97B404ADF55C}" destId="{B3123B04-1BC4-4AFC-B4B3-0358DE88019C}" srcOrd="2" destOrd="0" parTransId="{16038D7A-5BD2-4909-A4F8-827CF6CBB1A6}" sibTransId="{E45F5BE1-5BF9-4507-AC50-87746071106F}"/>
    <dgm:cxn modelId="{ED4091B6-CE34-4109-9978-82F839F5A644}" srcId="{E0C73A38-B81B-46E8-B8F5-97B404ADF55C}" destId="{F13D8F6B-04DB-4A60-8C6A-DE60DB10A7A4}" srcOrd="5" destOrd="0" parTransId="{DBE86913-CF11-42D5-A859-2E047834F6DF}" sibTransId="{B3EAD190-D7AB-4B8D-B785-DBCE1D918421}"/>
    <dgm:cxn modelId="{76886799-D58F-434D-A94A-F68BCC966898}" srcId="{DDCDCA30-412D-4990-B193-5D3038F56FE9}" destId="{E0C73A38-B81B-46E8-B8F5-97B404ADF55C}" srcOrd="0" destOrd="0" parTransId="{48715DA3-88F7-4DF9-886A-4A014DA05A15}" sibTransId="{C1D64499-50EC-45B0-9A8C-136E8C386A7C}"/>
    <dgm:cxn modelId="{B81831A1-2CF1-4682-9760-8EE7FF693752}" srcId="{E0C73A38-B81B-46E8-B8F5-97B404ADF55C}" destId="{B89E3D54-DCDC-41CF-B1EF-D7595CEA1675}" srcOrd="4" destOrd="0" parTransId="{1336F9A0-6ABA-4E0F-907B-91CF4FAE909E}" sibTransId="{1B03DA99-8DAC-4962-B4D1-74D11AD27506}"/>
    <dgm:cxn modelId="{C971DA44-C485-4E75-9F02-9904C825CC7B}" type="presOf" srcId="{B89E3D54-DCDC-41CF-B1EF-D7595CEA1675}" destId="{6F0FE19E-C208-411D-A264-41A84BABA8C9}"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74551131-2094-4A2A-A565-642D2DE73DDA}" type="presOf" srcId="{E0C73A38-B81B-46E8-B8F5-97B404ADF55C}" destId="{F6D2AF64-F223-45B0-B6FC-2F3519C864CE}" srcOrd="0" destOrd="0" presId="urn:microsoft.com/office/officeart/2005/8/layout/radial3"/>
    <dgm:cxn modelId="{F4D1A941-51D7-4869-A4D2-BE96DB6E24EE}" type="presOf" srcId="{7ECE611C-A0D3-4845-A229-5394F7FAD63D}" destId="{2C724CD5-A883-4A0B-939B-74E48280E9DE}" srcOrd="0" destOrd="0" presId="urn:microsoft.com/office/officeart/2005/8/layout/radial3"/>
    <dgm:cxn modelId="{6C80D625-8A04-4DFA-8A86-76B567ADC5F8}" type="presOf" srcId="{DDCDCA30-412D-4990-B193-5D3038F56FE9}" destId="{C56B6F1D-631F-4DF1-BF2F-429AB61402ED}" srcOrd="0" destOrd="0" presId="urn:microsoft.com/office/officeart/2005/8/layout/radial3"/>
    <dgm:cxn modelId="{2240F210-FDCE-4D9B-932A-8605B99BEC48}" type="presOf" srcId="{B3123B04-1BC4-4AFC-B4B3-0358DE88019C}" destId="{2FF59370-9608-417A-9294-962D51F532B7}" srcOrd="0" destOrd="0" presId="urn:microsoft.com/office/officeart/2005/8/layout/radial3"/>
    <dgm:cxn modelId="{AA99E578-B883-4CA6-9FDC-84B49B560AB8}" type="presOf" srcId="{F13D8F6B-04DB-4A60-8C6A-DE60DB10A7A4}" destId="{AA272936-F9B3-40CA-B7BB-08AA5F5B562A}" srcOrd="0" destOrd="0" presId="urn:microsoft.com/office/officeart/2005/8/layout/radial3"/>
    <dgm:cxn modelId="{D4FF5D23-7C68-4879-8D06-E72769FE1F0A}" srcId="{E0C73A38-B81B-46E8-B8F5-97B404ADF55C}" destId="{D50D5996-10E3-4946-9886-083A9EDA8456}" srcOrd="1" destOrd="0" parTransId="{EEC72665-3B8B-440C-91AC-8C1514B75B38}" sibTransId="{C1D27899-8776-4019-A0A1-754568344BC3}"/>
    <dgm:cxn modelId="{82EB483E-B791-4A66-9DD7-6CE223FDB61F}" srcId="{E0C73A38-B81B-46E8-B8F5-97B404ADF55C}" destId="{EFE771FD-2AB3-4D93-8C3B-A0D707A7B195}" srcOrd="6" destOrd="0" parTransId="{B30E7B8E-BE67-4FB4-B1E1-92FA416AE78B}" sibTransId="{19D061DB-515E-4761-B8CE-B6B29ABEA3C7}"/>
    <dgm:cxn modelId="{8804DE02-DEF4-43B0-AADB-021398984EE9}" type="presOf" srcId="{54647F84-C79B-447B-B77A-9006062532FF}" destId="{AED29216-0EC1-4437-8115-CA691B1D7981}" srcOrd="0" destOrd="0" presId="urn:microsoft.com/office/officeart/2005/8/layout/radial3"/>
    <dgm:cxn modelId="{C483F66E-631C-42B7-8A53-FD237EB54B96}" type="presOf" srcId="{E693BE9B-54B8-41E0-85FF-5490FED8BDB2}" destId="{7AC9405D-2050-486C-8C37-8E9C1D1B7313}" srcOrd="0" destOrd="0" presId="urn:microsoft.com/office/officeart/2005/8/layout/radial3"/>
    <dgm:cxn modelId="{02268701-004C-401F-9A1D-302247ABB06E}" srcId="{E0C73A38-B81B-46E8-B8F5-97B404ADF55C}" destId="{E693BE9B-54B8-41E0-85FF-5490FED8BDB2}" srcOrd="7" destOrd="0" parTransId="{0733B29A-95B6-41DD-97E8-BC6C1A365939}" sibTransId="{33AC9A80-F58A-490D-BA3B-525EBEDA1850}"/>
    <dgm:cxn modelId="{7120D5A5-C49B-4D42-A9B4-9D4A11B97E40}" type="presParOf" srcId="{C56B6F1D-631F-4DF1-BF2F-429AB61402ED}" destId="{1BCE78DE-8E69-4DEE-91B0-1E20947C957C}" srcOrd="0" destOrd="0" presId="urn:microsoft.com/office/officeart/2005/8/layout/radial3"/>
    <dgm:cxn modelId="{1EF12AAF-7B1A-4FD9-9971-28B1320161CB}" type="presParOf" srcId="{1BCE78DE-8E69-4DEE-91B0-1E20947C957C}" destId="{F6D2AF64-F223-45B0-B6FC-2F3519C864CE}" srcOrd="0" destOrd="0" presId="urn:microsoft.com/office/officeart/2005/8/layout/radial3"/>
    <dgm:cxn modelId="{990959BC-E717-404B-8C05-DD7C515B6964}" type="presParOf" srcId="{1BCE78DE-8E69-4DEE-91B0-1E20947C957C}" destId="{2C724CD5-A883-4A0B-939B-74E48280E9DE}" srcOrd="1" destOrd="0" presId="urn:microsoft.com/office/officeart/2005/8/layout/radial3"/>
    <dgm:cxn modelId="{49A7FAC8-D780-4F44-941C-1CAD8F638DCD}" type="presParOf" srcId="{1BCE78DE-8E69-4DEE-91B0-1E20947C957C}" destId="{68C56F5E-FA53-432F-ABD1-632F5BCE2AB2}" srcOrd="2" destOrd="0" presId="urn:microsoft.com/office/officeart/2005/8/layout/radial3"/>
    <dgm:cxn modelId="{89FDC8B9-6598-4DDF-94EF-D015887300CC}" type="presParOf" srcId="{1BCE78DE-8E69-4DEE-91B0-1E20947C957C}" destId="{2FF59370-9608-417A-9294-962D51F532B7}" srcOrd="3" destOrd="0" presId="urn:microsoft.com/office/officeart/2005/8/layout/radial3"/>
    <dgm:cxn modelId="{85E542AC-CA6B-40BD-B6A2-32DB4B738BEA}" type="presParOf" srcId="{1BCE78DE-8E69-4DEE-91B0-1E20947C957C}" destId="{AED29216-0EC1-4437-8115-CA691B1D7981}" srcOrd="4" destOrd="0" presId="urn:microsoft.com/office/officeart/2005/8/layout/radial3"/>
    <dgm:cxn modelId="{A7D70A36-C74D-4E4B-B6DA-05D8A4C5A11F}" type="presParOf" srcId="{1BCE78DE-8E69-4DEE-91B0-1E20947C957C}" destId="{6F0FE19E-C208-411D-A264-41A84BABA8C9}" srcOrd="5" destOrd="0" presId="urn:microsoft.com/office/officeart/2005/8/layout/radial3"/>
    <dgm:cxn modelId="{A24B2FAE-345C-4B06-B55A-C630D596FF68}" type="presParOf" srcId="{1BCE78DE-8E69-4DEE-91B0-1E20947C957C}" destId="{AA272936-F9B3-40CA-B7BB-08AA5F5B562A}" srcOrd="6" destOrd="0" presId="urn:microsoft.com/office/officeart/2005/8/layout/radial3"/>
    <dgm:cxn modelId="{B1900484-FA10-4688-A712-BD6C14C9E283}" type="presParOf" srcId="{1BCE78DE-8E69-4DEE-91B0-1E20947C957C}" destId="{E1BB4D84-B716-4CF3-8D54-A8E6D4BF3955}" srcOrd="7" destOrd="0" presId="urn:microsoft.com/office/officeart/2005/8/layout/radial3"/>
    <dgm:cxn modelId="{F05F35B1-7266-421D-ADC9-31C7040E942B}" type="presParOf" srcId="{1BCE78DE-8E69-4DEE-91B0-1E20947C957C}" destId="{7AC9405D-2050-486C-8C37-8E9C1D1B7313}" srcOrd="8"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2AF64-F223-45B0-B6FC-2F3519C864CE}">
      <dsp:nvSpPr>
        <dsp:cNvPr id="0" name=""/>
        <dsp:cNvSpPr/>
      </dsp:nvSpPr>
      <dsp:spPr>
        <a:xfrm>
          <a:off x="2723487" y="1122616"/>
          <a:ext cx="2796692" cy="279669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smtClean="0"/>
            <a:t>Industry 4.0</a:t>
          </a:r>
          <a:endParaRPr lang="en-IN" sz="2000" b="0" kern="1200" dirty="0"/>
        </a:p>
      </dsp:txBody>
      <dsp:txXfrm>
        <a:off x="3133053" y="1532182"/>
        <a:ext cx="1977560" cy="1977560"/>
      </dsp:txXfrm>
    </dsp:sp>
    <dsp:sp modelId="{2C724CD5-A883-4A0B-939B-74E48280E9DE}">
      <dsp:nvSpPr>
        <dsp:cNvPr id="0" name=""/>
        <dsp:cNvSpPr/>
      </dsp:nvSpPr>
      <dsp:spPr>
        <a:xfrm>
          <a:off x="3422660" y="499"/>
          <a:ext cx="1398346" cy="1398346"/>
        </a:xfrm>
        <a:prstGeom prst="ellipse">
          <a:avLst/>
        </a:prstGeom>
        <a:solidFill>
          <a:schemeClr val="accent2">
            <a:alpha val="50000"/>
            <a:hueOff val="-405883"/>
            <a:satOff val="-12500"/>
            <a:lumOff val="1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Autonomous Robots</a:t>
          </a:r>
          <a:endParaRPr lang="en-IN" sz="1200" b="1" kern="1200" dirty="0"/>
        </a:p>
      </dsp:txBody>
      <dsp:txXfrm>
        <a:off x="3627443" y="205282"/>
        <a:ext cx="988780" cy="988780"/>
      </dsp:txXfrm>
    </dsp:sp>
    <dsp:sp modelId="{68C56F5E-FA53-432F-ABD1-632F5BCE2AB2}">
      <dsp:nvSpPr>
        <dsp:cNvPr id="0" name=""/>
        <dsp:cNvSpPr/>
      </dsp:nvSpPr>
      <dsp:spPr>
        <a:xfrm>
          <a:off x="4710507" y="533942"/>
          <a:ext cx="1398346" cy="1398346"/>
        </a:xfrm>
        <a:prstGeom prst="ellipse">
          <a:avLst/>
        </a:prstGeom>
        <a:solidFill>
          <a:schemeClr val="accent2">
            <a:alpha val="50000"/>
            <a:hueOff val="-811765"/>
            <a:satOff val="-25000"/>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Simulation</a:t>
          </a:r>
          <a:endParaRPr lang="en-IN" sz="1200" b="1" kern="1200" dirty="0"/>
        </a:p>
      </dsp:txBody>
      <dsp:txXfrm>
        <a:off x="4915290" y="738725"/>
        <a:ext cx="988780" cy="988780"/>
      </dsp:txXfrm>
    </dsp:sp>
    <dsp:sp modelId="{2FF59370-9608-417A-9294-962D51F532B7}">
      <dsp:nvSpPr>
        <dsp:cNvPr id="0" name=""/>
        <dsp:cNvSpPr/>
      </dsp:nvSpPr>
      <dsp:spPr>
        <a:xfrm>
          <a:off x="5243950" y="1821789"/>
          <a:ext cx="1398346" cy="1398346"/>
        </a:xfrm>
        <a:prstGeom prst="ellipse">
          <a:avLst/>
        </a:prstGeom>
        <a:solidFill>
          <a:schemeClr val="accent2">
            <a:alpha val="50000"/>
            <a:hueOff val="-1217648"/>
            <a:satOff val="-37500"/>
            <a:lumOff val="3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Horizontal and vertical system integration</a:t>
          </a:r>
          <a:endParaRPr lang="en-IN" sz="1200" b="1" kern="1200" dirty="0"/>
        </a:p>
      </dsp:txBody>
      <dsp:txXfrm>
        <a:off x="5448733" y="2026572"/>
        <a:ext cx="988780" cy="988780"/>
      </dsp:txXfrm>
    </dsp:sp>
    <dsp:sp modelId="{AED29216-0EC1-4437-8115-CA691B1D7981}">
      <dsp:nvSpPr>
        <dsp:cNvPr id="0" name=""/>
        <dsp:cNvSpPr/>
      </dsp:nvSpPr>
      <dsp:spPr>
        <a:xfrm>
          <a:off x="4710507" y="3109635"/>
          <a:ext cx="1398346" cy="1398346"/>
        </a:xfrm>
        <a:prstGeom prst="ellipse">
          <a:avLst/>
        </a:prstGeom>
        <a:solidFill>
          <a:schemeClr val="accent2">
            <a:alpha val="50000"/>
            <a:hueOff val="-1623531"/>
            <a:satOff val="-5000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Industrial Internet of Things</a:t>
          </a:r>
        </a:p>
      </dsp:txBody>
      <dsp:txXfrm>
        <a:off x="4915290" y="3314418"/>
        <a:ext cx="988780" cy="988780"/>
      </dsp:txXfrm>
    </dsp:sp>
    <dsp:sp modelId="{6F0FE19E-C208-411D-A264-41A84BABA8C9}">
      <dsp:nvSpPr>
        <dsp:cNvPr id="0" name=""/>
        <dsp:cNvSpPr/>
      </dsp:nvSpPr>
      <dsp:spPr>
        <a:xfrm>
          <a:off x="3422660" y="3643079"/>
          <a:ext cx="1398346" cy="1398346"/>
        </a:xfrm>
        <a:prstGeom prst="ellipse">
          <a:avLst/>
        </a:prstGeom>
        <a:solidFill>
          <a:schemeClr val="accent2">
            <a:alpha val="50000"/>
            <a:hueOff val="-2029414"/>
            <a:satOff val="-62500"/>
            <a:lumOff val="6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Cyber </a:t>
          </a:r>
          <a:r>
            <a:rPr lang="en-US" sz="1200" b="1" kern="1200" dirty="0" smtClean="0"/>
            <a:t>Security</a:t>
          </a:r>
        </a:p>
      </dsp:txBody>
      <dsp:txXfrm>
        <a:off x="3627443" y="3847862"/>
        <a:ext cx="988780" cy="988780"/>
      </dsp:txXfrm>
    </dsp:sp>
    <dsp:sp modelId="{AA272936-F9B3-40CA-B7BB-08AA5F5B562A}">
      <dsp:nvSpPr>
        <dsp:cNvPr id="0" name=""/>
        <dsp:cNvSpPr/>
      </dsp:nvSpPr>
      <dsp:spPr>
        <a:xfrm>
          <a:off x="2134814" y="3109635"/>
          <a:ext cx="1398346" cy="1398346"/>
        </a:xfrm>
        <a:prstGeom prst="ellipse">
          <a:avLst/>
        </a:prstGeom>
        <a:solidFill>
          <a:schemeClr val="accent2">
            <a:alpha val="50000"/>
            <a:hueOff val="-2435296"/>
            <a:satOff val="-75000"/>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Additive </a:t>
          </a:r>
          <a:r>
            <a:rPr lang="en-US" sz="1200" b="1" kern="1200" dirty="0" err="1" smtClean="0"/>
            <a:t>Mfg</a:t>
          </a:r>
          <a:endParaRPr lang="en-IN" sz="1200" b="1" kern="1200" dirty="0"/>
        </a:p>
      </dsp:txBody>
      <dsp:txXfrm>
        <a:off x="2339597" y="3314418"/>
        <a:ext cx="988780" cy="988780"/>
      </dsp:txXfrm>
    </dsp:sp>
    <dsp:sp modelId="{E1BB4D84-B716-4CF3-8D54-A8E6D4BF3955}">
      <dsp:nvSpPr>
        <dsp:cNvPr id="0" name=""/>
        <dsp:cNvSpPr/>
      </dsp:nvSpPr>
      <dsp:spPr>
        <a:xfrm>
          <a:off x="1601370" y="1821789"/>
          <a:ext cx="1398346" cy="1398346"/>
        </a:xfrm>
        <a:prstGeom prst="ellipse">
          <a:avLst/>
        </a:prstGeom>
        <a:solidFill>
          <a:schemeClr val="accent2">
            <a:alpha val="50000"/>
            <a:hueOff val="-2841179"/>
            <a:satOff val="-87500"/>
            <a:lumOff val="8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Augmented reality</a:t>
          </a:r>
        </a:p>
      </dsp:txBody>
      <dsp:txXfrm>
        <a:off x="1806153" y="2026572"/>
        <a:ext cx="988780" cy="988780"/>
      </dsp:txXfrm>
    </dsp:sp>
    <dsp:sp modelId="{7AC9405D-2050-486C-8C37-8E9C1D1B7313}">
      <dsp:nvSpPr>
        <dsp:cNvPr id="0" name=""/>
        <dsp:cNvSpPr/>
      </dsp:nvSpPr>
      <dsp:spPr>
        <a:xfrm>
          <a:off x="2134814" y="533942"/>
          <a:ext cx="1398346" cy="1398346"/>
        </a:xfrm>
        <a:prstGeom prst="ellipse">
          <a:avLst/>
        </a:prstGeom>
        <a:solidFill>
          <a:schemeClr val="accent2">
            <a:alpha val="50000"/>
            <a:hueOff val="-3247062"/>
            <a:satOff val="-10000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Big data analytics</a:t>
          </a:r>
        </a:p>
      </dsp:txBody>
      <dsp:txXfrm>
        <a:off x="2339597" y="738725"/>
        <a:ext cx="988780" cy="988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A500104-4BEE-48DB-BC36-A9F18B4F59AA}" type="datetimeFigureOut">
              <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ln>
          <a:effectLst/>
        </p:spPr>
        <p:txBody>
          <a:bodyPr vert="horz" wrap="square" lIns="96661" tIns="48331" rIns="96661" bIns="48331" numCol="1" anchor="t" anchorCtr="0" compatLnSpc="1"/>
          <a:lstStyle>
            <a:lvl1pPr>
              <a:defRPr sz="13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ln>
          <a:effectLst/>
        </p:spPr>
        <p:txBody>
          <a:bodyPr vert="horz" wrap="square" lIns="96661" tIns="48331" rIns="96661" bIns="48331" numCol="1" anchor="t" anchorCtr="0" compatLnSpc="1"/>
          <a:lstStyle>
            <a:lvl1pPr algn="r">
              <a:defRPr sz="1300" b="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68" name="Rectangle 4"/>
          <p:cNvSpPr>
            <a:spLocks noGrp="1" noRot="1" noChangeAspect="1" noTextEdit="1"/>
          </p:cNvSpPr>
          <p:nvPr>
            <p:ph type="sldImg" idx="2"/>
          </p:nvPr>
        </p:nvSpPr>
        <p:spPr>
          <a:xfrm>
            <a:off x="1257300" y="720725"/>
            <a:ext cx="4800600" cy="360045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731838" y="4560888"/>
            <a:ext cx="5851525" cy="4319588"/>
          </a:xfrm>
          <a:prstGeom prst="rect">
            <a:avLst/>
          </a:prstGeom>
          <a:noFill/>
          <a:ln w="9525">
            <a:noFill/>
            <a:miter lim="800000"/>
          </a:ln>
          <a:effectLst/>
        </p:spPr>
        <p:txBody>
          <a:bodyPr vert="horz" wrap="square" lIns="96661" tIns="48331" rIns="96661" bIns="4833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GB"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ln>
          <a:effectLst/>
        </p:spPr>
        <p:txBody>
          <a:bodyPr vert="horz" wrap="square" lIns="96661" tIns="48331" rIns="96661" bIns="48331" numCol="1" anchor="b" anchorCtr="0" compatLnSpc="1"/>
          <a:lstStyle>
            <a:lvl1pPr>
              <a:defRPr sz="13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ln>
          <a:effectLst/>
        </p:spPr>
        <p:txBody>
          <a:bodyPr vert="horz" wrap="square" lIns="96661" tIns="48331" rIns="96661" bIns="48331" numCol="1" anchor="b" anchorCtr="0" compatLnSpc="1"/>
          <a:lstStyle/>
          <a:p>
            <a:pPr lvl="0" algn="r" eaLnBrk="1" hangingPunct="1">
              <a:buNone/>
            </a:pPr>
            <a:fld id="{9A0DB2DC-4C9A-4742-B13C-FB6460FD3503}" type="slidenum">
              <a:rPr lang="en-GB" altLang="x-none" sz="1300" b="0" i="0" dirty="0"/>
            </a:fld>
            <a:endParaRPr lang="en-GB" altLang="x-none" sz="1300" b="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CPS benefits: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Safer and more efficient systems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Reduce the cost of building and operating the systems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Build complex systems that provide new capabilities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Reduced cost of computation, networking, and sensing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Enables national or global scale CPS’s</a:t>
            </a:r>
            <a:endParaRPr lang="en-IN" sz="1200"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738CE15-FD5F-499B-B17C-B0EA56F8334F}"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endParaRPr lang="en-US"/>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US"/>
          </a:p>
        </p:txBody>
      </p:sp>
      <p:sp>
        <p:nvSpPr>
          <p:cNvPr id="2" name="Placeholder Tanggal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Placeholder Tanggal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Placeholder Tanggal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Foot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Nomor Slide 7"/>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Placeholder Tanggal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Foot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Placeholder Nomor Slide 8"/>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ceholder Tanggal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Placeholder Tanggal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Foot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Nomor Slide 5"/>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Placeholder Tanggal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laceholder Foot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Placeholder Nomor Slide 8"/>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ceholder Tanggal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Foot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Placeholder Nomor Slide 4"/>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Placeholder Foot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Placeholder Nomor Slide 3"/>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Placeholder Foot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laceholder Nomor Slide 6"/>
          <p:cNvSpPr>
            <a:spLocks noGrp="1"/>
          </p:cNvSpPr>
          <p:nvPr>
            <p:ph type="sldNum" sz="quarter" idx="12"/>
          </p:nvPr>
        </p:nvSpPr>
        <p:spPr/>
        <p:txBody>
          <a:body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GB" altLang="x-none" dirty="0"/>
              <a:t>Click to edit Master title style</a:t>
            </a:r>
            <a:endParaRPr lang="en-GB" altLang="x-none"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GB" altLang="x-none" dirty="0"/>
              <a:t>Click to edit Master text styles</a:t>
            </a:r>
            <a:endParaRPr lang="en-GB" altLang="x-none" dirty="0"/>
          </a:p>
          <a:p>
            <a:pPr lvl="1"/>
            <a:r>
              <a:rPr lang="en-GB" altLang="x-none" dirty="0"/>
              <a:t>Second level</a:t>
            </a:r>
            <a:endParaRPr lang="en-GB" altLang="x-none" dirty="0"/>
          </a:p>
          <a:p>
            <a:pPr lvl="2"/>
            <a:r>
              <a:rPr lang="en-GB" altLang="x-none" dirty="0"/>
              <a:t>Third level</a:t>
            </a:r>
            <a:endParaRPr lang="en-GB" altLang="x-none" dirty="0"/>
          </a:p>
          <a:p>
            <a:pPr lvl="3"/>
            <a:r>
              <a:rPr lang="en-GB" altLang="x-none" dirty="0"/>
              <a:t>Fourth level</a:t>
            </a:r>
            <a:endParaRPr lang="en-GB" altLang="x-none" dirty="0"/>
          </a:p>
          <a:p>
            <a:pPr lvl="4"/>
            <a:r>
              <a:rPr lang="en-GB" altLang="x-none" dirty="0"/>
              <a:t>Fifth level</a:t>
            </a:r>
            <a:endParaRPr lang="en-GB" altLang="x-none"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i="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i="0"/>
            </a:lvl1pPr>
          </a:lstStyle>
          <a:p>
            <a:pPr lvl="0" eaLnBrk="1" hangingPunct="1">
              <a:buNone/>
            </a:pPr>
            <a:fld id="{9A0DB2DC-4C9A-4742-B13C-FB6460FD3503}" type="slidenum">
              <a:rPr lang="en-GB" altLang="x-none" dirty="0">
                <a:latin typeface="Arial" panose="020B0604020202020204" pitchFamily="34" charset="0"/>
              </a:rPr>
            </a:fld>
            <a:endParaRPr lang="en-GB"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endParaRPr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b="0" i="0"/>
            </a:lvl1pPr>
          </a:lstStyle>
          <a:p>
            <a:pPr marL="0" marR="0" lvl="0" indent="0" algn="l" defTabSz="914400" rtl="0" eaLnBrk="0" fontAlgn="base" latinLnBrk="0" hangingPunct="0">
              <a:lnSpc>
                <a:spcPct val="100000"/>
              </a:lnSpc>
              <a:spcBef>
                <a:spcPct val="0"/>
              </a:spcBef>
              <a:spcAft>
                <a:spcPct val="0"/>
              </a:spcAft>
              <a:buClrTx/>
              <a:buSzTx/>
              <a:buFontTx/>
              <a:buNone/>
              <a:defRPr/>
            </a:pPr>
            <a:fld id="{DA9638DF-58A5-478F-BADD-910D11C585A5}" type="datetimeFigureOut">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b="0" i="0"/>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i="0"/>
            </a:lvl1pPr>
          </a:lstStyle>
          <a:p>
            <a:pPr lvl="0">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GIF"/><Relationship Id="rId2" Type="http://schemas.openxmlformats.org/officeDocument/2006/relationships/image" Target="../media/image8.png"/><Relationship Id="rId1" Type="http://schemas.openxmlformats.org/officeDocument/2006/relationships/hyperlink" Target="https://blogs.sap.com/wp-content/uploads/2015/06/2_736747.png" TargetMode="Externa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GIF"/><Relationship Id="rId2" Type="http://schemas.microsoft.com/office/2007/relationships/hdphoto" Target="../media/image10.wdp"/><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GIF"/><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2.xml"/><Relationship Id="rId3" Type="http://schemas.openxmlformats.org/officeDocument/2006/relationships/image" Target="../media/image2.GIF"/><Relationship Id="rId2" Type="http://schemas.openxmlformats.org/officeDocument/2006/relationships/image" Target="../media/image12.wmf"/><Relationship Id="rId1"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GIF"/><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4.xml"/><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p:nvPr>
        </p:nvSpPr>
        <p:spPr>
          <a:xfrm>
            <a:off x="831850" y="908050"/>
            <a:ext cx="7772400" cy="14700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Universitas</a:t>
            </a: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 </a:t>
            </a: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Muhammadiyah</a:t>
            </a: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 Prof. DR. </a:t>
            </a:r>
            <a:r>
              <a:rPr kumimoji="0" lang="en-US" sz="2800" b="0" i="0" u="none" strike="noStrike" kern="0" cap="none" spc="0" normalizeH="0" baseline="0" noProof="0" dirty="0" err="1">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Hamka</a:t>
            </a:r>
            <a:b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br>
            <a:r>
              <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(UHAMKA)</a:t>
            </a:r>
            <a:endPar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endParaRPr>
          </a:p>
        </p:txBody>
      </p:sp>
      <p:sp>
        <p:nvSpPr>
          <p:cNvPr id="15" name="Rectangle 3"/>
          <p:cNvSpPr>
            <a:spLocks noGrp="1"/>
          </p:cNvSpPr>
          <p:nvPr>
            <p:ph type="subTitle"/>
          </p:nvPr>
        </p:nvSpPr>
        <p:spPr>
          <a:xfrm>
            <a:off x="1571625" y="4076700"/>
            <a:ext cx="6400800" cy="423863"/>
          </a:xfrm>
        </p:spPr>
        <p:txBody>
          <a:bodyPr vert="horz" wrap="square" lIns="91440" tIns="45720" rIns="91440" bIns="45720" anchor="t"/>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nSpc>
                <a:spcPct val="80000"/>
              </a:lnSpc>
            </a:pPr>
            <a:r>
              <a:rPr lang="id-ID" sz="1600" b="1" dirty="0">
                <a:solidFill>
                  <a:srgbClr val="000066"/>
                </a:solidFill>
                <a:latin typeface="Trebuchet MS" panose="020B0603020202020204" pitchFamily="34" charset="0"/>
              </a:rPr>
              <a:t>PENGANTAR TEKNOLOGI INFORMASI</a:t>
            </a:r>
            <a:endParaRPr lang="id-ID" sz="1600" b="1" dirty="0">
              <a:solidFill>
                <a:srgbClr val="000066"/>
              </a:solidFill>
              <a:latin typeface="Trebuchet MS" panose="020B0603020202020204" pitchFamily="34" charset="0"/>
            </a:endParaRPr>
          </a:p>
          <a:p>
            <a:pPr lvl="0">
              <a:lnSpc>
                <a:spcPct val="80000"/>
              </a:lnSpc>
            </a:pPr>
            <a:r>
              <a:rPr lang="id-ID" sz="1600" b="1" dirty="0">
                <a:solidFill>
                  <a:srgbClr val="000066"/>
                </a:solidFill>
                <a:latin typeface="Trebuchet MS" panose="020B0603020202020204" pitchFamily="34" charset="0"/>
              </a:rPr>
              <a:t>KULIAH #02</a:t>
            </a:r>
            <a:endParaRPr sz="1600" b="1" dirty="0">
              <a:solidFill>
                <a:srgbClr val="000066"/>
              </a:solidFill>
              <a:latin typeface="Trebuchet MS" panose="020B0603020202020204" pitchFamily="34" charset="0"/>
            </a:endParaRPr>
          </a:p>
          <a:p>
            <a:pPr lvl="0">
              <a:lnSpc>
                <a:spcPct val="80000"/>
              </a:lnSpc>
            </a:pPr>
            <a:endParaRPr sz="1600" dirty="0">
              <a:solidFill>
                <a:srgbClr val="0D0D0D"/>
              </a:solidFill>
              <a:latin typeface="Tw Cen MT" panose="020B0602020104020603" pitchFamily="34" charset="0"/>
            </a:endParaRPr>
          </a:p>
        </p:txBody>
      </p:sp>
      <p:pic>
        <p:nvPicPr>
          <p:cNvPr id="3076" name="Picture 8" descr="tes5_1ptr"/>
          <p:cNvPicPr>
            <a:picLocks noChangeAspect="1"/>
          </p:cNvPicPr>
          <p:nvPr/>
        </p:nvPicPr>
        <p:blipFill>
          <a:blip r:embed="rId1"/>
          <a:stretch>
            <a:fillRect/>
          </a:stretch>
        </p:blipFill>
        <p:spPr>
          <a:xfrm>
            <a:off x="3449638" y="2060575"/>
            <a:ext cx="2562225" cy="1944688"/>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4.0</a:t>
            </a:r>
            <a:br>
              <a:rPr lang="en-US" dirty="0" smtClean="0"/>
            </a:br>
            <a:r>
              <a:rPr lang="en-US" sz="2400" dirty="0" smtClean="0">
                <a:solidFill>
                  <a:schemeClr val="tx1"/>
                </a:solidFill>
              </a:rPr>
              <a:t>Six Design Principles</a:t>
            </a:r>
            <a:endParaRPr lang="en-IN" sz="2400" dirty="0">
              <a:solidFill>
                <a:schemeClr val="tx1"/>
              </a:solidFill>
            </a:endParaRPr>
          </a:p>
        </p:txBody>
      </p:sp>
      <p:sp>
        <p:nvSpPr>
          <p:cNvPr id="3" name="Content Placeholder 2"/>
          <p:cNvSpPr>
            <a:spLocks noGrp="1"/>
          </p:cNvSpPr>
          <p:nvPr>
            <p:ph sz="half" idx="1"/>
          </p:nvPr>
        </p:nvSpPr>
        <p:spPr>
          <a:xfrm>
            <a:off x="457200" y="1600200"/>
            <a:ext cx="8493125" cy="4526280"/>
          </a:xfrm>
        </p:spPr>
        <p:txBody>
          <a:bodyPr/>
          <a:lstStyle/>
          <a:p>
            <a:pPr lvl="0"/>
            <a:r>
              <a:rPr lang="en-US" sz="2000" b="1" dirty="0"/>
              <a:t>Interoperability</a:t>
            </a:r>
            <a:r>
              <a:rPr lang="en-US" sz="2000" dirty="0"/>
              <a:t>: the ability of </a:t>
            </a:r>
            <a:r>
              <a:rPr lang="en-US" sz="2000" b="1" dirty="0"/>
              <a:t>cyber-physical systems</a:t>
            </a:r>
            <a:r>
              <a:rPr lang="en-US" sz="2000" dirty="0"/>
              <a:t> (i.e. work piece carriers, assembly stations and products), humans and Smart Factories to connect and communicate with each other via the </a:t>
            </a:r>
            <a:r>
              <a:rPr lang="en-US" sz="2000" b="1" dirty="0"/>
              <a:t>Internet of Things</a:t>
            </a:r>
            <a:r>
              <a:rPr lang="en-US" sz="2000" dirty="0"/>
              <a:t> and the </a:t>
            </a:r>
            <a:r>
              <a:rPr lang="en-US" sz="2000" b="1" dirty="0"/>
              <a:t>Internet of Services</a:t>
            </a:r>
            <a:endParaRPr lang="en-IN" sz="2000" dirty="0"/>
          </a:p>
          <a:p>
            <a:pPr lvl="0"/>
            <a:r>
              <a:rPr lang="en-US" sz="2000" b="1" dirty="0"/>
              <a:t>Virtualization</a:t>
            </a:r>
            <a:r>
              <a:rPr lang="en-US" sz="2000" dirty="0"/>
              <a:t>: a virtual copy of the Smart Factory which is created by linking sensor data (from monitoring physical processes) with virtual plant models and simulation models</a:t>
            </a:r>
            <a:endParaRPr lang="en-IN" sz="2000" dirty="0"/>
          </a:p>
          <a:p>
            <a:pPr lvl="0"/>
            <a:r>
              <a:rPr lang="en-US" sz="2000" b="1" dirty="0"/>
              <a:t>Decentralization</a:t>
            </a:r>
            <a:r>
              <a:rPr lang="en-US" sz="2000" dirty="0"/>
              <a:t>: the ability of </a:t>
            </a:r>
            <a:r>
              <a:rPr lang="en-US" sz="2000" b="1" dirty="0"/>
              <a:t>cyber-physical systems </a:t>
            </a:r>
            <a:r>
              <a:rPr lang="en-US" sz="2000" dirty="0"/>
              <a:t>within Smart Factories to make decisions on their own</a:t>
            </a:r>
            <a:endParaRPr lang="en-IN" sz="2000" dirty="0"/>
          </a:p>
          <a:p>
            <a:pPr lvl="0"/>
            <a:r>
              <a:rPr lang="en-US" sz="2000" b="1" dirty="0"/>
              <a:t>Real-Time Capability</a:t>
            </a:r>
            <a:r>
              <a:rPr lang="en-US" sz="2000" dirty="0"/>
              <a:t>: the capability to collect and analyze data and provide the insights immediately</a:t>
            </a:r>
            <a:endParaRPr lang="en-IN" sz="2000" dirty="0"/>
          </a:p>
          <a:p>
            <a:pPr lvl="0"/>
            <a:r>
              <a:rPr lang="en-US" sz="2000" b="1" dirty="0"/>
              <a:t>Service Orientation</a:t>
            </a:r>
            <a:r>
              <a:rPr lang="en-US" sz="2000" dirty="0"/>
              <a:t>: offering of services (of </a:t>
            </a:r>
            <a:r>
              <a:rPr lang="en-US" sz="2000" b="1" dirty="0"/>
              <a:t>cyber-physical systems</a:t>
            </a:r>
            <a:r>
              <a:rPr lang="en-US" sz="2000" dirty="0"/>
              <a:t>, humans and Smart Factories) via the </a:t>
            </a:r>
            <a:r>
              <a:rPr lang="en-US" sz="2000" b="1" dirty="0"/>
              <a:t>Internet of Services</a:t>
            </a:r>
            <a:endParaRPr lang="en-IN" sz="2000" dirty="0"/>
          </a:p>
          <a:p>
            <a:pPr lvl="0"/>
            <a:r>
              <a:rPr lang="en-US" sz="2000" b="1" dirty="0"/>
              <a:t>Modularity</a:t>
            </a:r>
            <a:r>
              <a:rPr lang="en-US" sz="2000" dirty="0"/>
              <a:t>: flexible adaptation of Smart Factories for changing requirements of individual modules</a:t>
            </a:r>
            <a:endParaRPr lang="en-IN" sz="2000" dirty="0"/>
          </a:p>
          <a:p>
            <a:endParaRPr lang="en-IN" sz="2000" dirty="0"/>
          </a:p>
        </p:txBody>
      </p:sp>
      <p:pic>
        <p:nvPicPr>
          <p:cNvPr id="5124" name="Picture 5" descr="tes5_1ptr"/>
          <p:cNvPicPr>
            <a:picLocks noChangeAspect="1"/>
          </p:cNvPicPr>
          <p:nvPr>
            <p:ph sz="half" idx="2"/>
          </p:nvPr>
        </p:nvPicPr>
        <p:blipFill>
          <a:blip r:embed="rId1"/>
          <a:stretch>
            <a:fillRect/>
          </a:stretch>
        </p:blipFill>
        <p:spPr>
          <a:xfrm>
            <a:off x="-146050" y="146685"/>
            <a:ext cx="1844040" cy="13995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Physical Systems</a:t>
            </a:r>
            <a:endParaRPr lang="en-IN" dirty="0"/>
          </a:p>
        </p:txBody>
      </p:sp>
      <p:pic>
        <p:nvPicPr>
          <p:cNvPr id="5" name="Picture 4" descr="/wp-content/uploads/2015/06/2_736747.png">
            <a:hlinkClick r:id="rId1"/>
          </p:cNvPr>
          <p:cNvPicPr/>
          <p:nvPr/>
        </p:nvPicPr>
        <p:blipFill>
          <a:blip r:embed="rId2">
            <a:extLst>
              <a:ext uri="{28A0092B-C50C-407E-A947-70E740481C1C}">
                <a14:useLocalDpi xmlns:a14="http://schemas.microsoft.com/office/drawing/2010/main" val="0"/>
              </a:ext>
            </a:extLst>
          </a:blip>
          <a:srcRect/>
          <a:stretch>
            <a:fillRect/>
          </a:stretch>
        </p:blipFill>
        <p:spPr bwMode="auto">
          <a:xfrm>
            <a:off x="2442949" y="1127568"/>
            <a:ext cx="3573344" cy="3157829"/>
          </a:xfrm>
          <a:prstGeom prst="rect">
            <a:avLst/>
          </a:prstGeom>
          <a:noFill/>
          <a:ln>
            <a:noFill/>
          </a:ln>
        </p:spPr>
      </p:pic>
      <p:sp>
        <p:nvSpPr>
          <p:cNvPr id="6" name="Rectangle 5"/>
          <p:cNvSpPr/>
          <p:nvPr/>
        </p:nvSpPr>
        <p:spPr>
          <a:xfrm>
            <a:off x="491317" y="4312104"/>
            <a:ext cx="8215953" cy="1754326"/>
          </a:xfrm>
          <a:prstGeom prst="rect">
            <a:avLst/>
          </a:prstGeom>
        </p:spPr>
        <p:txBody>
          <a:bodyPr wrap="square">
            <a:spAutoFit/>
          </a:bodyPr>
          <a:lstStyle/>
          <a:p>
            <a:r>
              <a:rPr lang="en-US" dirty="0"/>
              <a:t>A </a:t>
            </a:r>
            <a:r>
              <a:rPr lang="en-US" b="1" dirty="0"/>
              <a:t>cyber-physical system</a:t>
            </a:r>
            <a:r>
              <a:rPr lang="en-US" dirty="0"/>
              <a:t> (</a:t>
            </a:r>
            <a:r>
              <a:rPr lang="en-US" b="1" dirty="0"/>
              <a:t>CPS</a:t>
            </a:r>
            <a:r>
              <a:rPr lang="en-US" dirty="0"/>
              <a:t>) is a system of collaborating computational elements controlling physical entities. CPS are physical and engineered systems whose operations are monitored, coordinated, controlled and integrated by a computing and communication core. They allow us to add capabilities to physical systems by merging computing and communication with physical processes.</a:t>
            </a:r>
            <a:endParaRPr lang="en-IN" dirty="0"/>
          </a:p>
        </p:txBody>
      </p:sp>
      <p:pic>
        <p:nvPicPr>
          <p:cNvPr id="5124" name="Picture 5" descr="tes5_1ptr"/>
          <p:cNvPicPr>
            <a:picLocks noChangeAspect="1"/>
          </p:cNvPicPr>
          <p:nvPr>
            <p:ph sz="half" idx="1"/>
          </p:nvPr>
        </p:nvPicPr>
        <p:blipFill>
          <a:blip r:embed="rId3"/>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Industry 4.0</a:t>
            </a:r>
            <a:endParaRPr lang="en-IN" dirty="0"/>
          </a:p>
        </p:txBody>
      </p:sp>
      <p:graphicFrame>
        <p:nvGraphicFramePr>
          <p:cNvPr id="4" name="Content Placeholder 3"/>
          <p:cNvGraphicFramePr>
            <a:graphicFrameLocks noGrp="1"/>
          </p:cNvGraphicFramePr>
          <p:nvPr>
            <p:ph idx="1"/>
          </p:nvPr>
        </p:nvGraphicFramePr>
        <p:xfrm>
          <a:off x="351692" y="1135038"/>
          <a:ext cx="8243668" cy="50419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Impacting </a:t>
            </a:r>
            <a:r>
              <a:rPr lang="id-ID" altLang="en-US" dirty="0" smtClean="0"/>
              <a:t>in IT </a:t>
            </a:r>
            <a:r>
              <a:rPr lang="en-US" dirty="0" smtClean="0"/>
              <a:t>aspect</a:t>
            </a:r>
            <a:endParaRPr lang="en-IN" dirty="0"/>
          </a:p>
        </p:txBody>
      </p:sp>
      <p:pic>
        <p:nvPicPr>
          <p:cNvPr id="1026"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34896" b="77865" l="27233" r="65081"/>
                    </a14:imgEffect>
                  </a14:imgLayer>
                </a14:imgProps>
              </a:ext>
              <a:ext uri="{28A0092B-C50C-407E-A947-70E740481C1C}">
                <a14:useLocalDpi xmlns:a14="http://schemas.microsoft.com/office/drawing/2010/main" val="0"/>
              </a:ext>
            </a:extLst>
          </a:blip>
          <a:srcRect l="26995" t="33532" r="34630" b="21538"/>
          <a:stretch>
            <a:fillRect/>
          </a:stretch>
        </p:blipFill>
        <p:spPr bwMode="auto">
          <a:xfrm>
            <a:off x="1097280" y="1087567"/>
            <a:ext cx="7302122" cy="48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descr="tes5_1ptr"/>
          <p:cNvPicPr>
            <a:picLocks noChangeAspect="1"/>
          </p:cNvPicPr>
          <p:nvPr>
            <p:ph sz="half" idx="1"/>
          </p:nvPr>
        </p:nvPicPr>
        <p:blipFill>
          <a:blip r:embed="rId3"/>
          <a:stretch>
            <a:fillRect/>
          </a:stretch>
        </p:blipFill>
        <p:spPr>
          <a:xfrm>
            <a:off x="-187325" y="72390"/>
            <a:ext cx="1708785" cy="1296670"/>
          </a:xfrm>
          <a:prstGeom prst="rect">
            <a:avLst/>
          </a:prstGeom>
          <a:noFill/>
          <a:ln w="9525">
            <a:noFill/>
          </a:ln>
        </p:spPr>
      </p:pic>
      <p:sp>
        <p:nvSpPr>
          <p:cNvPr id="3" name="Oval 2"/>
          <p:cNvSpPr/>
          <p:nvPr/>
        </p:nvSpPr>
        <p:spPr>
          <a:xfrm>
            <a:off x="6156960" y="2063115"/>
            <a:ext cx="2376170" cy="2222500"/>
          </a:xfrm>
          <a:prstGeom prst="ellips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bg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1" i="1"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Enterprise</a:t>
            </a:r>
            <a:br>
              <a:rPr lang="en-US" dirty="0" smtClean="0"/>
            </a:br>
            <a:r>
              <a:rPr lang="en-US" sz="2400" dirty="0" smtClean="0">
                <a:solidFill>
                  <a:schemeClr val="tx1"/>
                </a:solidFill>
              </a:rPr>
              <a:t>Entire value chain is digitized and integrated</a:t>
            </a:r>
            <a:endParaRPr lang="en-IN" dirty="0">
              <a:solidFill>
                <a:schemeClr val="tx1"/>
              </a:solidFill>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0486" t="35119" r="24925" b="19841"/>
          <a:stretch>
            <a:fillRect/>
          </a:stretch>
        </p:blipFill>
        <p:spPr bwMode="auto">
          <a:xfrm>
            <a:off x="430739" y="1968358"/>
            <a:ext cx="8403771" cy="329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5" descr="tes5_1ptr"/>
          <p:cNvPicPr>
            <a:picLocks noChangeAspect="1"/>
          </p:cNvPicPr>
          <p:nvPr>
            <p:ph sz="half" idx="1"/>
          </p:nvPr>
        </p:nvPicPr>
        <p:blipFill>
          <a:blip r:embed="rId2"/>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Placeholder Konten 2"/>
          <p:cNvGraphicFramePr/>
          <p:nvPr>
            <p:ph/>
          </p:nvPr>
        </p:nvGraphicFramePr>
        <p:xfrm>
          <a:off x="240665" y="1065530"/>
          <a:ext cx="8693785" cy="5107305"/>
        </p:xfrm>
        <a:graphic>
          <a:graphicData uri="http://schemas.openxmlformats.org/presentationml/2006/ole">
            <mc:AlternateContent xmlns:mc="http://schemas.openxmlformats.org/markup-compatibility/2006">
              <mc:Choice xmlns:v="urn:schemas-microsoft-com:vml" Requires="v">
                <p:oleObj spid="_x0000_s4" name="" r:id="rId1" imgW="8031480" imgH="5509260" progId="Paint.Picture">
                  <p:embed/>
                </p:oleObj>
              </mc:Choice>
              <mc:Fallback>
                <p:oleObj name="" r:id="rId1" imgW="8031480" imgH="5509260" progId="Paint.Picture">
                  <p:embed/>
                  <p:pic>
                    <p:nvPicPr>
                      <p:cNvPr id="0" name="Gambar 3"/>
                      <p:cNvPicPr/>
                      <p:nvPr/>
                    </p:nvPicPr>
                    <p:blipFill>
                      <a:blip r:embed="rId2"/>
                      <a:stretch>
                        <a:fillRect/>
                      </a:stretch>
                    </p:blipFill>
                    <p:spPr>
                      <a:xfrm>
                        <a:off x="240665" y="1065530"/>
                        <a:ext cx="8693785" cy="5107305"/>
                      </a:xfrm>
                      <a:prstGeom prst="rect">
                        <a:avLst/>
                      </a:prstGeom>
                    </p:spPr>
                  </p:pic>
                </p:oleObj>
              </mc:Fallback>
            </mc:AlternateContent>
          </a:graphicData>
        </a:graphic>
      </p:graphicFrame>
      <p:pic>
        <p:nvPicPr>
          <p:cNvPr id="5124" name="Picture 5" descr="tes5_1ptr"/>
          <p:cNvPicPr>
            <a:picLocks noChangeAspect="1"/>
          </p:cNvPicPr>
          <p:nvPr>
            <p:ph sz="half" idx="1"/>
          </p:nvPr>
        </p:nvPicPr>
        <p:blipFill>
          <a:blip r:embed="rId3"/>
          <a:stretch>
            <a:fillRect/>
          </a:stretch>
        </p:blipFill>
        <p:spPr>
          <a:xfrm>
            <a:off x="-187325" y="72390"/>
            <a:ext cx="1708785" cy="1296670"/>
          </a:xfrm>
          <a:prstGeom prst="rect">
            <a:avLst/>
          </a:prstGeom>
          <a:noFill/>
          <a:ln w="9525">
            <a:noFill/>
          </a:ln>
        </p:spPr>
      </p:pic>
      <p:sp>
        <p:nvSpPr>
          <p:cNvPr id="5" name="Kotak Teks 4"/>
          <p:cNvSpPr txBox="1"/>
          <p:nvPr/>
        </p:nvSpPr>
        <p:spPr>
          <a:xfrm>
            <a:off x="1251585" y="-12065"/>
            <a:ext cx="3753485" cy="1076325"/>
          </a:xfrm>
          <a:prstGeom prst="rect">
            <a:avLst/>
          </a:prstGeom>
          <a:noFill/>
        </p:spPr>
        <p:txBody>
          <a:bodyPr wrap="square" rtlCol="0">
            <a:spAutoFit/>
          </a:bodyPr>
          <a:p>
            <a:r>
              <a:rPr lang="id-ID" altLang="en-US" sz="3200" i="0"/>
              <a:t>SIKLUS SEBAB AKIBAT </a:t>
            </a:r>
            <a:endParaRPr lang="id-ID" altLang="en-US" sz="3200" i="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65" y="274638"/>
            <a:ext cx="8229600" cy="1143000"/>
          </a:xfrm>
        </p:spPr>
        <p:txBody>
          <a:bodyPr/>
          <a:lstStyle/>
          <a:p>
            <a:r>
              <a:rPr lang="en-US" dirty="0" smtClean="0"/>
              <a:t>Top 10 Skills to be relevant in Industry 4.0</a:t>
            </a:r>
            <a:endParaRPr lang="en-IN" dirty="0"/>
          </a:p>
        </p:txBody>
      </p:sp>
      <p:pic>
        <p:nvPicPr>
          <p:cNvPr id="2050" name="Picture 2" descr="https://weforum-assets-production.s3-eu-west-1.amazonaws.com/editor/bD4ikTLC2_fTr1843WCwYsZFbkCs-VwJBAQu2COD1rE.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9457"/>
          <a:stretch>
            <a:fillRect/>
          </a:stretch>
        </p:blipFill>
        <p:spPr bwMode="auto">
          <a:xfrm>
            <a:off x="514985" y="1767205"/>
            <a:ext cx="8095615" cy="4946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5" descr="tes5_1ptr"/>
          <p:cNvPicPr>
            <a:picLocks noChangeAspect="1"/>
          </p:cNvPicPr>
          <p:nvPr>
            <p:ph sz="half" idx="1"/>
          </p:nvPr>
        </p:nvPicPr>
        <p:blipFill>
          <a:blip r:embed="rId2"/>
          <a:stretch>
            <a:fillRect/>
          </a:stretch>
        </p:blipFill>
        <p:spPr>
          <a:xfrm>
            <a:off x="-187325" y="72390"/>
            <a:ext cx="1708785" cy="12966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idx="4294967295"/>
          </p:nvPr>
        </p:nvSpPr>
        <p:spPr>
          <a:xfrm>
            <a:off x="831850" y="908050"/>
            <a:ext cx="7772400" cy="14700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sz="2800" b="0" i="0" u="none" strike="noStrike" kern="0" cap="none" spc="0" normalizeH="0" baseline="0" noProof="0" dirty="0" smtClean="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rPr>
              <a:t>Semoga bermanfaat dan membawa berkah</a:t>
            </a:r>
            <a:endParaRPr kumimoji="0" lang="en-US" sz="2800" b="0" i="0" u="none" strike="noStrike" kern="0" cap="none" spc="0" normalizeH="0" baseline="0" noProof="0" dirty="0">
              <a:ln>
                <a:noFill/>
              </a:ln>
              <a:solidFill>
                <a:schemeClr val="tx1">
                  <a:lumMod val="95000"/>
                  <a:lumOff val="5000"/>
                </a:schemeClr>
              </a:solidFill>
              <a:effectLst>
                <a:outerShdw blurRad="38100" dist="38100" dir="2700000" algn="tl">
                  <a:srgbClr val="C0C0C0"/>
                </a:outerShdw>
              </a:effectLst>
              <a:uLnTx/>
              <a:uFillTx/>
              <a:latin typeface="Tw Cen MT" panose="020B0602020104020603" pitchFamily="34" charset="0"/>
              <a:ea typeface="+mj-ea"/>
              <a:cs typeface="+mj-cs"/>
            </a:endParaRPr>
          </a:p>
        </p:txBody>
      </p:sp>
      <p:sp>
        <p:nvSpPr>
          <p:cNvPr id="15" name="Rectangle 3"/>
          <p:cNvSpPr>
            <a:spLocks noGrp="1"/>
          </p:cNvSpPr>
          <p:nvPr>
            <p:ph type="subTitle" idx="4294967295"/>
          </p:nvPr>
        </p:nvSpPr>
        <p:spPr>
          <a:xfrm>
            <a:off x="1571625" y="4076700"/>
            <a:ext cx="6400800" cy="423863"/>
          </a:xfrm>
        </p:spPr>
        <p:txBody>
          <a:bodyPr vert="horz" wrap="square" lIns="91440" tIns="45720" rIns="91440" bIns="45720" anchor="t"/>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nSpc>
                <a:spcPct val="80000"/>
              </a:lnSpc>
            </a:pPr>
            <a:r>
              <a:rPr lang="id-ID" sz="4400" b="1" dirty="0" smtClean="0">
                <a:solidFill>
                  <a:srgbClr val="000066"/>
                </a:solidFill>
                <a:latin typeface="Trebuchet MS" panose="020B0603020202020204" pitchFamily="34" charset="0"/>
              </a:rPr>
              <a:t>TERIMAKASIH</a:t>
            </a:r>
            <a:endParaRPr sz="4400" b="1" dirty="0">
              <a:solidFill>
                <a:srgbClr val="000066"/>
              </a:solidFill>
              <a:latin typeface="Trebuchet MS" panose="020B0603020202020204" pitchFamily="34" charset="0"/>
            </a:endParaRPr>
          </a:p>
          <a:p>
            <a:pPr lvl="0">
              <a:lnSpc>
                <a:spcPct val="80000"/>
              </a:lnSpc>
            </a:pPr>
            <a:endParaRPr sz="1600" dirty="0">
              <a:solidFill>
                <a:srgbClr val="0D0D0D"/>
              </a:solidFill>
              <a:latin typeface="Tw Cen MT" panose="020B0602020104020603" pitchFamily="34" charset="0"/>
            </a:endParaRPr>
          </a:p>
        </p:txBody>
      </p:sp>
      <p:pic>
        <p:nvPicPr>
          <p:cNvPr id="3076" name="Picture 8" descr="tes5_1ptr"/>
          <p:cNvPicPr>
            <a:picLocks noChangeAspect="1"/>
          </p:cNvPicPr>
          <p:nvPr/>
        </p:nvPicPr>
        <p:blipFill>
          <a:blip r:embed="rId1"/>
          <a:stretch>
            <a:fillRect/>
          </a:stretch>
        </p:blipFill>
        <p:spPr>
          <a:xfrm>
            <a:off x="3449638" y="2060575"/>
            <a:ext cx="2562225" cy="1944688"/>
          </a:xfrm>
          <a:prstGeom prst="rect">
            <a:avLst/>
          </a:prstGeom>
          <a:noFill/>
          <a:ln w="9525">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box(in)">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tes5_1ptr"/>
          <p:cNvPicPr>
            <a:picLocks noChangeAspect="1"/>
          </p:cNvPicPr>
          <p:nvPr/>
        </p:nvPicPr>
        <p:blipFill>
          <a:blip r:embed="rId1"/>
          <a:stretch>
            <a:fillRect/>
          </a:stretch>
        </p:blipFill>
        <p:spPr>
          <a:xfrm>
            <a:off x="-36512" y="-26987"/>
            <a:ext cx="1944687" cy="1476375"/>
          </a:xfrm>
          <a:prstGeom prst="rect">
            <a:avLst/>
          </a:prstGeom>
          <a:noFill/>
          <a:ln w="9525">
            <a:noFill/>
          </a:ln>
        </p:spPr>
      </p:pic>
      <p:sp>
        <p:nvSpPr>
          <p:cNvPr id="4099" name="Content Placeholder 3"/>
          <p:cNvSpPr>
            <a:spLocks noGrp="1"/>
          </p:cNvSpPr>
          <p:nvPr>
            <p:ph idx="1"/>
          </p:nvPr>
        </p:nvSpPr>
        <p:spPr>
          <a:xfrm>
            <a:off x="97155" y="1506855"/>
            <a:ext cx="9070340" cy="3844925"/>
          </a:xfrm>
        </p:spPr>
        <p:txBody>
          <a:bodyPr vert="horz" wrap="square" lIns="91440" tIns="45720" rIns="91440" bIns="45720" anchor="t"/>
          <a:lstStyle/>
          <a:p>
            <a:pPr algn="ctr">
              <a:buNone/>
            </a:pPr>
            <a:r>
              <a:rPr lang="id-ID" sz="4000" b="1" dirty="0" smtClean="0"/>
              <a:t>REVOLUSI INDUSTRI</a:t>
            </a:r>
            <a:endParaRPr lang="id-ID" sz="6000" b="1" dirty="0" smtClean="0"/>
          </a:p>
          <a:p>
            <a:pPr algn="ctr">
              <a:buNone/>
            </a:pPr>
            <a:r>
              <a:rPr lang="id-ID" sz="6000" b="1" dirty="0" smtClean="0">
                <a:solidFill>
                  <a:srgbClr val="FF0000"/>
                </a:solidFill>
              </a:rPr>
              <a:t>(INDUSTRI 4.0)</a:t>
            </a:r>
            <a:endParaRPr lang="id-ID" sz="6000" b="1" dirty="0" smtClean="0"/>
          </a:p>
          <a:p>
            <a:pPr algn="ctr">
              <a:buNone/>
            </a:pPr>
            <a:r>
              <a:rPr lang="id-ID" sz="6000" b="1" dirty="0" smtClean="0"/>
              <a:t>&amp; </a:t>
            </a:r>
            <a:endParaRPr lang="id-ID" sz="6000" b="1" dirty="0" smtClean="0"/>
          </a:p>
          <a:p>
            <a:pPr algn="ctr">
              <a:buNone/>
            </a:pPr>
            <a:r>
              <a:rPr lang="id-ID" sz="5400" b="1" dirty="0" smtClean="0"/>
              <a:t>TEKNOLOGI INFORMASI</a:t>
            </a:r>
            <a:endParaRPr lang="id-ID" sz="5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43305" y="0"/>
            <a:ext cx="7158990" cy="1143000"/>
          </a:xfrm>
        </p:spPr>
        <p:txBody>
          <a:bodyPr vert="horz" wrap="square" lIns="91440" tIns="45720" rIns="91440" bIns="45720" anchor="ctr"/>
          <a:lstStyle/>
          <a:p>
            <a:pPr>
              <a:buNone/>
            </a:pPr>
            <a:r>
              <a:rPr lang="id-ID" altLang="x-none" dirty="0" smtClean="0"/>
              <a:t>Topik Bahasan</a:t>
            </a:r>
            <a:endParaRPr lang="id-ID" altLang="x-none" dirty="0" smtClean="0"/>
          </a:p>
        </p:txBody>
      </p:sp>
      <p:pic>
        <p:nvPicPr>
          <p:cNvPr id="5124" name="Picture 5" descr="tes5_1ptr"/>
          <p:cNvPicPr>
            <a:picLocks noChangeAspect="1"/>
          </p:cNvPicPr>
          <p:nvPr/>
        </p:nvPicPr>
        <p:blipFill>
          <a:blip r:embed="rId1"/>
          <a:stretch>
            <a:fillRect/>
          </a:stretch>
        </p:blipFill>
        <p:spPr>
          <a:xfrm>
            <a:off x="-324544" y="-317"/>
            <a:ext cx="1944687" cy="1476375"/>
          </a:xfrm>
          <a:prstGeom prst="rect">
            <a:avLst/>
          </a:prstGeom>
          <a:noFill/>
          <a:ln w="9525">
            <a:noFill/>
          </a:ln>
        </p:spPr>
      </p:pic>
      <p:sp>
        <p:nvSpPr>
          <p:cNvPr id="2" name="Placeholder Konten 1"/>
          <p:cNvSpPr/>
          <p:nvPr>
            <p:ph idx="1"/>
          </p:nvPr>
        </p:nvSpPr>
        <p:spPr>
          <a:xfrm>
            <a:off x="457200" y="1026160"/>
            <a:ext cx="8229600" cy="4525963"/>
          </a:xfrm>
        </p:spPr>
        <p:txBody>
          <a:bodyPr/>
          <a:p>
            <a:pPr marL="0" indent="0">
              <a:buNone/>
            </a:pPr>
            <a:endParaRPr lang="en-US" dirty="0" smtClean="0"/>
          </a:p>
          <a:p>
            <a:r>
              <a:rPr lang="en-US" dirty="0" smtClean="0">
                <a:sym typeface="+mn-ea"/>
              </a:rPr>
              <a:t>4</a:t>
            </a:r>
            <a:r>
              <a:rPr lang="en-US" baseline="30000" dirty="0" smtClean="0">
                <a:sym typeface="+mn-ea"/>
              </a:rPr>
              <a:t>th</a:t>
            </a:r>
            <a:r>
              <a:rPr lang="en-US" dirty="0" smtClean="0">
                <a:sym typeface="+mn-ea"/>
              </a:rPr>
              <a:t> Industrial Revolution</a:t>
            </a:r>
            <a:endParaRPr lang="en-US" dirty="0" smtClean="0"/>
          </a:p>
          <a:p>
            <a:r>
              <a:rPr lang="en-US" dirty="0" smtClean="0">
                <a:sym typeface="+mn-ea"/>
              </a:rPr>
              <a:t>Building Blocks of Industry 4.0</a:t>
            </a:r>
            <a:endParaRPr lang="en-US" dirty="0" smtClean="0"/>
          </a:p>
          <a:p>
            <a:r>
              <a:rPr lang="en-US" dirty="0" smtClean="0">
                <a:sym typeface="+mn-ea"/>
              </a:rPr>
              <a:t>Potential Industrial Products Implications</a:t>
            </a:r>
            <a:endParaRPr lang="en-US" dirty="0" smtClean="0"/>
          </a:p>
          <a:p>
            <a:r>
              <a:rPr lang="en-US" dirty="0" smtClean="0">
                <a:sym typeface="+mn-ea"/>
              </a:rPr>
              <a:t>Potential Consumer Products Implications</a:t>
            </a:r>
            <a:endParaRPr lang="en-US" dirty="0" smtClean="0"/>
          </a:p>
          <a:p>
            <a:r>
              <a:rPr lang="id-ID" altLang="en-US" dirty="0" smtClean="0">
                <a:sym typeface="+mn-ea"/>
              </a:rPr>
              <a:t>General </a:t>
            </a:r>
            <a:r>
              <a:rPr lang="en-US" dirty="0" smtClean="0">
                <a:sym typeface="+mn-ea"/>
              </a:rPr>
              <a:t>Impact of Industry 4.0</a:t>
            </a:r>
            <a:endParaRPr lang="en-US" dirty="0" smtClean="0">
              <a:sym typeface="+mn-ea"/>
            </a:endParaRPr>
          </a:p>
          <a:p>
            <a:r>
              <a:rPr lang="id-ID" altLang="en-US" dirty="0" smtClean="0">
                <a:sym typeface="+mn-ea"/>
              </a:rPr>
              <a:t>Industry 4.0 &amp; IT</a:t>
            </a:r>
            <a:endParaRPr lang="en-US" dirty="0" smtClean="0">
              <a:sym typeface="+mn-ea"/>
            </a:endParaRPr>
          </a:p>
          <a:p>
            <a:endParaRPr lang="en-US" dirty="0" smtClean="0">
              <a:sym typeface="+mn-ea"/>
            </a:endParaRPr>
          </a:p>
          <a:p>
            <a:endParaRPr lang="en-US" dirty="0" smtClean="0"/>
          </a:p>
          <a:p>
            <a:endParaRPr lang="en-US" dirty="0" smtClean="0"/>
          </a:p>
          <a:p>
            <a:endParaRPr lang="id-ID"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6861175" cy="1143000"/>
          </a:xfrm>
        </p:spPr>
        <p:txBody>
          <a:bodyPr/>
          <a:lstStyle/>
          <a:p>
            <a:r>
              <a:rPr lang="en-US" dirty="0" smtClean="0"/>
              <a:t>Industrial Evolution</a:t>
            </a:r>
            <a:endParaRPr lang="en-IN" dirty="0"/>
          </a:p>
        </p:txBody>
      </p:sp>
      <p:sp>
        <p:nvSpPr>
          <p:cNvPr id="5" name="Rechteck 6"/>
          <p:cNvSpPr/>
          <p:nvPr/>
        </p:nvSpPr>
        <p:spPr>
          <a:xfrm>
            <a:off x="6804248" y="2023346"/>
            <a:ext cx="1812006" cy="914450"/>
          </a:xfrm>
          <a:prstGeom prst="rect">
            <a:avLst/>
          </a:prstGeom>
          <a:solidFill>
            <a:srgbClr val="FFC000">
              <a:alpha val="7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en-US" sz="1200" b="1" kern="0" dirty="0" smtClean="0">
                <a:latin typeface="Frutiger 45 Light" pitchFamily="34" charset="0"/>
                <a:ea typeface="MS PGothic" panose="020B0600070205080204" pitchFamily="1" charset="-128"/>
              </a:rPr>
              <a:t>4. </a:t>
            </a:r>
            <a:r>
              <a:rPr lang="en-US" altLang="de-DE" sz="1200" b="1" dirty="0" smtClean="0">
                <a:latin typeface="Frutiger 45 Light" pitchFamily="34" charset="0"/>
              </a:rPr>
              <a:t>Industrial revolution</a:t>
            </a:r>
            <a:endParaRPr lang="en-US" sz="1200" b="1" kern="0" dirty="0" smtClean="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MS PGothic" panose="020B0600070205080204" pitchFamily="1" charset="-128"/>
              </a:rPr>
              <a:t>Based on cyber-physical-</a:t>
            </a:r>
            <a:endParaRPr lang="en-US" sz="1100" kern="0" dirty="0" smtClean="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MS PGothic" panose="020B0600070205080204" pitchFamily="1" charset="-128"/>
              </a:rPr>
              <a:t>systems</a:t>
            </a:r>
            <a:endParaRPr lang="en-US" sz="1100" kern="0" dirty="0" smtClean="0">
              <a:latin typeface="Frutiger 45 Light" pitchFamily="34" charset="0"/>
              <a:ea typeface="MS PGothic" panose="020B0600070205080204" pitchFamily="1" charset="-128"/>
            </a:endParaRPr>
          </a:p>
        </p:txBody>
      </p:sp>
      <p:sp>
        <p:nvSpPr>
          <p:cNvPr id="6" name="Rechteck 24"/>
          <p:cNvSpPr/>
          <p:nvPr/>
        </p:nvSpPr>
        <p:spPr>
          <a:xfrm>
            <a:off x="4791982" y="2940304"/>
            <a:ext cx="3824273" cy="919316"/>
          </a:xfrm>
          <a:prstGeom prst="rect">
            <a:avLst/>
          </a:prstGeom>
          <a:solidFill>
            <a:schemeClr val="bg2">
              <a:lumMod val="20000"/>
              <a:lumOff val="80000"/>
              <a:alpha val="80000"/>
            </a:scheme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de-DE" sz="1200" b="1" kern="0" dirty="0">
                <a:latin typeface="Frutiger 45 Light" pitchFamily="34" charset="0"/>
                <a:ea typeface="MS PGothic" panose="020B0600070205080204" pitchFamily="1" charset="-128"/>
              </a:rPr>
              <a:t>3. </a:t>
            </a:r>
            <a:r>
              <a:rPr lang="en-US" altLang="de-DE" sz="1200" b="1" dirty="0" smtClean="0">
                <a:latin typeface="Frutiger 45 Light" pitchFamily="34" charset="0"/>
              </a:rPr>
              <a:t>Industrial revolution </a:t>
            </a:r>
            <a:endParaRPr lang="en-US" sz="1200" b="1" kern="0" dirty="0" smtClean="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MS PGothic" panose="020B0600070205080204" pitchFamily="1" charset="-128"/>
              </a:rPr>
              <a:t>Through the use of electronics</a:t>
            </a:r>
            <a:endParaRPr lang="en-US" sz="1100" kern="0" dirty="0" smtClean="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MS PGothic" panose="020B0600070205080204" pitchFamily="1" charset="-128"/>
              </a:rPr>
              <a:t>and IT further progression in</a:t>
            </a:r>
            <a:endParaRPr lang="en-US" sz="1100" kern="0" dirty="0" smtClean="0">
              <a:latin typeface="Frutiger 45 Light" pitchFamily="34" charset="0"/>
              <a:ea typeface="MS PGothic" panose="020B0600070205080204"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MS PGothic" panose="020B0600070205080204" pitchFamily="1" charset="-128"/>
              </a:rPr>
              <a:t>autonomous production</a:t>
            </a:r>
            <a:endParaRPr lang="en-US" sz="1100" kern="0" dirty="0" smtClean="0">
              <a:latin typeface="Frutiger 45 Light" pitchFamily="34" charset="0"/>
              <a:ea typeface="MS PGothic" panose="020B0600070205080204" pitchFamily="1" charset="-128"/>
            </a:endParaRPr>
          </a:p>
        </p:txBody>
      </p:sp>
      <p:sp>
        <p:nvSpPr>
          <p:cNvPr id="8" name="Rechteck 4"/>
          <p:cNvSpPr>
            <a:spLocks noChangeArrowheads="1"/>
          </p:cNvSpPr>
          <p:nvPr/>
        </p:nvSpPr>
        <p:spPr bwMode="auto">
          <a:xfrm>
            <a:off x="539553" y="4772978"/>
            <a:ext cx="8076702" cy="949826"/>
          </a:xfrm>
          <a:prstGeom prst="rect">
            <a:avLst/>
          </a:prstGeom>
          <a:solidFill>
            <a:schemeClr val="bg1">
              <a:lumMod val="50000"/>
            </a:schemeClr>
          </a:solidFill>
          <a:ln>
            <a:noFill/>
          </a:ln>
        </p:spPr>
        <p:txBody>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1200" b="1" dirty="0" smtClean="0">
                <a:solidFill>
                  <a:srgbClr val="FFFFFF"/>
                </a:solidFill>
                <a:latin typeface="Frutiger 45 Light" pitchFamily="34" charset="0"/>
              </a:rPr>
              <a:t>1</a:t>
            </a:r>
            <a:r>
              <a:rPr lang="en-US" altLang="de-DE" sz="1200" b="1" dirty="0" smtClean="0">
                <a:solidFill>
                  <a:srgbClr val="FFFFFF"/>
                </a:solidFill>
                <a:latin typeface="Frutiger 45 Light" pitchFamily="34" charset="0"/>
              </a:rPr>
              <a:t>. Industrial revolution</a:t>
            </a:r>
            <a:endParaRPr lang="en-US" altLang="de-DE" sz="1200" b="1" dirty="0" smtClean="0">
              <a:solidFill>
                <a:srgbClr val="FFFFFF"/>
              </a:solidFill>
              <a:latin typeface="Frutiger 45 Light" pitchFamily="34" charset="0"/>
            </a:endParaRPr>
          </a:p>
          <a:p>
            <a:pPr eaLnBrk="1" hangingPunct="1">
              <a:buFont typeface="Times" pitchFamily="18" charset="0"/>
              <a:buNone/>
            </a:pPr>
            <a:r>
              <a:rPr lang="en-US" altLang="de-DE" sz="1100" dirty="0" smtClean="0">
                <a:solidFill>
                  <a:srgbClr val="FFFFFF"/>
                </a:solidFill>
                <a:latin typeface="Frutiger 45 Light" pitchFamily="34" charset="0"/>
              </a:rPr>
              <a:t>Introducing mechanical </a:t>
            </a:r>
            <a:endParaRPr lang="en-US" altLang="de-DE" sz="1100" dirty="0" smtClean="0">
              <a:solidFill>
                <a:srgbClr val="FFFFFF"/>
              </a:solidFill>
              <a:latin typeface="Frutiger 45 Light" pitchFamily="34" charset="0"/>
            </a:endParaRPr>
          </a:p>
          <a:p>
            <a:pPr eaLnBrk="1" hangingPunct="1">
              <a:buFont typeface="Times" pitchFamily="18" charset="0"/>
              <a:buNone/>
            </a:pPr>
            <a:r>
              <a:rPr lang="en-US" altLang="de-DE" sz="1100" dirty="0" smtClean="0">
                <a:solidFill>
                  <a:srgbClr val="FFFFFF"/>
                </a:solidFill>
                <a:latin typeface="Frutiger 45 Light" pitchFamily="34" charset="0"/>
              </a:rPr>
              <a:t>production machines powered</a:t>
            </a:r>
            <a:endParaRPr lang="en-US" altLang="de-DE" sz="1100" dirty="0" smtClean="0">
              <a:solidFill>
                <a:srgbClr val="FFFFFF"/>
              </a:solidFill>
              <a:latin typeface="Frutiger 45 Light" pitchFamily="34" charset="0"/>
            </a:endParaRPr>
          </a:p>
          <a:p>
            <a:pPr eaLnBrk="1" hangingPunct="1">
              <a:buFont typeface="Times" pitchFamily="18" charset="0"/>
              <a:buNone/>
            </a:pPr>
            <a:r>
              <a:rPr lang="en-US" altLang="de-DE" sz="1100" dirty="0" smtClean="0">
                <a:solidFill>
                  <a:srgbClr val="FFFFFF"/>
                </a:solidFill>
                <a:latin typeface="Frutiger 45 Light" pitchFamily="34" charset="0"/>
              </a:rPr>
              <a:t>by water and steam</a:t>
            </a:r>
            <a:endParaRPr lang="en-US" altLang="de-DE" sz="1100" dirty="0">
              <a:solidFill>
                <a:srgbClr val="FFFFFF"/>
              </a:solidFill>
              <a:latin typeface="Frutiger 45 Light" pitchFamily="34" charset="0"/>
            </a:endParaRPr>
          </a:p>
        </p:txBody>
      </p:sp>
      <p:cxnSp>
        <p:nvCxnSpPr>
          <p:cNvPr id="9" name="Gerade Verbindung mit Pfeil 78"/>
          <p:cNvCxnSpPr>
            <a:cxnSpLocks noChangeShapeType="1"/>
          </p:cNvCxnSpPr>
          <p:nvPr/>
        </p:nvCxnSpPr>
        <p:spPr bwMode="auto">
          <a:xfrm>
            <a:off x="6793959" y="2023346"/>
            <a:ext cx="6246" cy="3699458"/>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10" name="Textfeld 79"/>
          <p:cNvSpPr txBox="1">
            <a:spLocks noChangeArrowheads="1"/>
          </p:cNvSpPr>
          <p:nvPr/>
        </p:nvSpPr>
        <p:spPr bwMode="auto">
          <a:xfrm>
            <a:off x="1018961" y="5716085"/>
            <a:ext cx="1130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smtClean="0">
                <a:latin typeface="Frutiger 45 Light" pitchFamily="34" charset="0"/>
              </a:rPr>
              <a:t>End of the </a:t>
            </a:r>
            <a:endParaRPr lang="en-US" altLang="de-DE" sz="1200" b="1" dirty="0" smtClean="0">
              <a:latin typeface="Frutiger 45 Light" pitchFamily="34" charset="0"/>
            </a:endParaRPr>
          </a:p>
          <a:p>
            <a:pPr eaLnBrk="1" hangingPunct="1">
              <a:buFont typeface="Times" pitchFamily="18" charset="0"/>
              <a:buNone/>
            </a:pPr>
            <a:r>
              <a:rPr lang="en-US" altLang="de-DE" sz="1200" b="1" dirty="0" smtClean="0">
                <a:latin typeface="Frutiger 45 Light" pitchFamily="34" charset="0"/>
              </a:rPr>
              <a:t>18th century</a:t>
            </a:r>
            <a:r>
              <a:rPr lang="de-DE" altLang="de-DE" sz="1200" b="1" dirty="0" smtClean="0">
                <a:latin typeface="Frutiger 45 Light" pitchFamily="34" charset="0"/>
              </a:rPr>
              <a:t>.</a:t>
            </a:r>
            <a:endParaRPr lang="de-DE" altLang="de-DE" sz="1200" b="1" dirty="0">
              <a:latin typeface="Frutiger 45 Light" pitchFamily="34" charset="0"/>
            </a:endParaRPr>
          </a:p>
        </p:txBody>
      </p:sp>
      <p:sp>
        <p:nvSpPr>
          <p:cNvPr id="11" name="Textfeld 80"/>
          <p:cNvSpPr txBox="1">
            <a:spLocks noChangeArrowheads="1"/>
          </p:cNvSpPr>
          <p:nvPr/>
        </p:nvSpPr>
        <p:spPr bwMode="auto">
          <a:xfrm>
            <a:off x="3050787" y="572457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algn="ctr" eaLnBrk="1" hangingPunct="1">
              <a:buFont typeface="Times" pitchFamily="18" charset="0"/>
              <a:buNone/>
            </a:pPr>
            <a:r>
              <a:rPr lang="en-US" altLang="de-DE" sz="1200" b="1" dirty="0" smtClean="0">
                <a:latin typeface="Frutiger 45 Light" pitchFamily="34" charset="0"/>
              </a:rPr>
              <a:t>Beginning of the </a:t>
            </a:r>
            <a:endParaRPr lang="en-US" altLang="de-DE" sz="1200" b="1" dirty="0" smtClean="0">
              <a:latin typeface="Frutiger 45 Light" pitchFamily="34" charset="0"/>
            </a:endParaRPr>
          </a:p>
          <a:p>
            <a:pPr algn="ctr" eaLnBrk="1" hangingPunct="1">
              <a:buFont typeface="Times" pitchFamily="18" charset="0"/>
              <a:buNone/>
            </a:pPr>
            <a:r>
              <a:rPr lang="en-US" altLang="de-DE" sz="1200" b="1" dirty="0" smtClean="0">
                <a:latin typeface="Frutiger 45 Light" pitchFamily="34" charset="0"/>
              </a:rPr>
              <a:t>20th century</a:t>
            </a:r>
            <a:endParaRPr lang="en-US" altLang="de-DE" sz="1200" b="1" dirty="0">
              <a:latin typeface="Frutiger 45 Light" pitchFamily="34" charset="0"/>
            </a:endParaRPr>
          </a:p>
        </p:txBody>
      </p:sp>
      <p:sp>
        <p:nvSpPr>
          <p:cNvPr id="12" name="Textfeld 81"/>
          <p:cNvSpPr txBox="1">
            <a:spLocks noChangeArrowheads="1"/>
          </p:cNvSpPr>
          <p:nvPr/>
        </p:nvSpPr>
        <p:spPr bwMode="auto">
          <a:xfrm>
            <a:off x="5120262" y="5716086"/>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algn="ctr" eaLnBrk="1" hangingPunct="1">
              <a:buFont typeface="Times" pitchFamily="18" charset="0"/>
              <a:buNone/>
            </a:pPr>
            <a:r>
              <a:rPr lang="en-US" altLang="de-DE" sz="1200" b="1" dirty="0" smtClean="0">
                <a:latin typeface="Frutiger 45 Light" pitchFamily="34" charset="0"/>
              </a:rPr>
              <a:t>Beginning of the </a:t>
            </a:r>
            <a:endParaRPr lang="en-US" altLang="de-DE" sz="1200" b="1" dirty="0" smtClean="0">
              <a:latin typeface="Frutiger 45 Light" pitchFamily="34" charset="0"/>
            </a:endParaRPr>
          </a:p>
          <a:p>
            <a:pPr algn="ctr" eaLnBrk="1" hangingPunct="1">
              <a:buFont typeface="Times" pitchFamily="18" charset="0"/>
              <a:buNone/>
            </a:pPr>
            <a:r>
              <a:rPr lang="en-US" altLang="de-DE" sz="1200" b="1" dirty="0" smtClean="0">
                <a:latin typeface="Frutiger 45 Light" pitchFamily="34" charset="0"/>
              </a:rPr>
              <a:t>70th</a:t>
            </a:r>
            <a:endParaRPr lang="en-US" altLang="de-DE" sz="1200" b="1" dirty="0">
              <a:latin typeface="Frutiger 45 Light" pitchFamily="34" charset="0"/>
            </a:endParaRPr>
          </a:p>
        </p:txBody>
      </p:sp>
      <p:pic>
        <p:nvPicPr>
          <p:cNvPr id="13" name="Picture 2" descr="C:\Users\hodapp\Desktop\Ford_fertigung_192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77771" y="2533024"/>
            <a:ext cx="15922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hodapp\Desktop\643px-Dampfma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409" y="3401593"/>
            <a:ext cx="136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hodapp\Desktop\Industrierobo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420" y="1439358"/>
            <a:ext cx="14351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379" y="1010852"/>
            <a:ext cx="17938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5"/>
          <p:cNvSpPr txBox="1"/>
          <p:nvPr/>
        </p:nvSpPr>
        <p:spPr>
          <a:xfrm>
            <a:off x="1079386" y="5444669"/>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MS PGothic" panose="020B0600070205080204" pitchFamily="1" charset="-128"/>
              </a:rPr>
              <a:t>Industry 1.0</a:t>
            </a:r>
            <a:endParaRPr lang="en-US" sz="1200" b="1" kern="0" dirty="0">
              <a:solidFill>
                <a:sysClr val="window" lastClr="FFFFFF"/>
              </a:solidFill>
              <a:latin typeface="Frutiger 45 Light" pitchFamily="34" charset="0"/>
              <a:ea typeface="MS PGothic" panose="020B0600070205080204" pitchFamily="1" charset="-128"/>
            </a:endParaRPr>
          </a:p>
        </p:txBody>
      </p:sp>
      <p:sp>
        <p:nvSpPr>
          <p:cNvPr id="18" name="Textfeld 16"/>
          <p:cNvSpPr txBox="1"/>
          <p:nvPr/>
        </p:nvSpPr>
        <p:spPr>
          <a:xfrm>
            <a:off x="5268628" y="5444616"/>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MS PGothic" panose="020B0600070205080204" pitchFamily="1" charset="-128"/>
              </a:rPr>
              <a:t>Industry 3.0</a:t>
            </a:r>
            <a:endParaRPr lang="en-US" sz="1200" b="1" kern="0" dirty="0">
              <a:solidFill>
                <a:sysClr val="window" lastClr="FFFFFF"/>
              </a:solidFill>
              <a:latin typeface="Frutiger 45 Light" pitchFamily="34" charset="0"/>
              <a:ea typeface="MS PGothic" panose="020B0600070205080204" pitchFamily="1" charset="-128"/>
            </a:endParaRPr>
          </a:p>
        </p:txBody>
      </p:sp>
      <p:sp>
        <p:nvSpPr>
          <p:cNvPr id="19" name="Textfeld 17"/>
          <p:cNvSpPr txBox="1"/>
          <p:nvPr/>
        </p:nvSpPr>
        <p:spPr>
          <a:xfrm>
            <a:off x="3232204" y="544466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MS PGothic" panose="020B0600070205080204" pitchFamily="1" charset="-128"/>
              </a:rPr>
              <a:t>Industry 2.0</a:t>
            </a:r>
            <a:endParaRPr lang="en-US" sz="1200" b="1" kern="0" dirty="0">
              <a:solidFill>
                <a:sysClr val="window" lastClr="FFFFFF"/>
              </a:solidFill>
              <a:latin typeface="Frutiger 45 Light" pitchFamily="34" charset="0"/>
              <a:ea typeface="MS PGothic" panose="020B0600070205080204" pitchFamily="1" charset="-128"/>
            </a:endParaRPr>
          </a:p>
        </p:txBody>
      </p:sp>
      <p:cxnSp>
        <p:nvCxnSpPr>
          <p:cNvPr id="20" name="Gerade Verbindung mit Pfeil 78"/>
          <p:cNvCxnSpPr>
            <a:cxnSpLocks noChangeShapeType="1"/>
          </p:cNvCxnSpPr>
          <p:nvPr/>
        </p:nvCxnSpPr>
        <p:spPr bwMode="auto">
          <a:xfrm>
            <a:off x="2665768" y="3862128"/>
            <a:ext cx="8505" cy="1860676"/>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cxnSp>
        <p:nvCxnSpPr>
          <p:cNvPr id="21" name="Gerade Verbindung mit Pfeil 78"/>
          <p:cNvCxnSpPr>
            <a:cxnSpLocks noChangeShapeType="1"/>
          </p:cNvCxnSpPr>
          <p:nvPr/>
        </p:nvCxnSpPr>
        <p:spPr bwMode="auto">
          <a:xfrm>
            <a:off x="4791981" y="2932435"/>
            <a:ext cx="0" cy="2790369"/>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cxnSp>
        <p:nvCxnSpPr>
          <p:cNvPr id="22" name="Gerade Verbindung mit Pfeil 78"/>
          <p:cNvCxnSpPr>
            <a:cxnSpLocks noChangeShapeType="1"/>
          </p:cNvCxnSpPr>
          <p:nvPr/>
        </p:nvCxnSpPr>
        <p:spPr bwMode="auto">
          <a:xfrm>
            <a:off x="539553" y="4772978"/>
            <a:ext cx="0" cy="949826"/>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23" name="Textfeld 21"/>
          <p:cNvSpPr txBox="1"/>
          <p:nvPr/>
        </p:nvSpPr>
        <p:spPr>
          <a:xfrm>
            <a:off x="7181341" y="543948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MS PGothic" panose="020B0600070205080204" pitchFamily="1" charset="-128"/>
              </a:rPr>
              <a:t>Industry 4.0</a:t>
            </a:r>
            <a:endParaRPr lang="en-US" sz="1200" b="1" kern="0" dirty="0">
              <a:solidFill>
                <a:sysClr val="window" lastClr="FFFFFF"/>
              </a:solidFill>
              <a:latin typeface="Frutiger 45 Light" pitchFamily="34" charset="0"/>
              <a:ea typeface="MS PGothic" panose="020B0600070205080204" pitchFamily="1" charset="-128"/>
            </a:endParaRPr>
          </a:p>
        </p:txBody>
      </p:sp>
      <p:cxnSp>
        <p:nvCxnSpPr>
          <p:cNvPr id="24" name="Gerade Verbindung mit Pfeil 83"/>
          <p:cNvCxnSpPr>
            <a:cxnSpLocks noChangeShapeType="1"/>
          </p:cNvCxnSpPr>
          <p:nvPr/>
        </p:nvCxnSpPr>
        <p:spPr bwMode="auto">
          <a:xfrm flipV="1">
            <a:off x="8754368" y="3051890"/>
            <a:ext cx="0" cy="811212"/>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5" name="Textfeld 84"/>
          <p:cNvSpPr txBox="1">
            <a:spLocks noChangeArrowheads="1"/>
          </p:cNvSpPr>
          <p:nvPr/>
        </p:nvSpPr>
        <p:spPr bwMode="auto">
          <a:xfrm rot="-5400000">
            <a:off x="7833618" y="4538243"/>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1200" b="1" dirty="0" smtClean="0">
                <a:latin typeface="Frutiger 45 Light" pitchFamily="34" charset="0"/>
              </a:rPr>
              <a:t>Level </a:t>
            </a:r>
            <a:r>
              <a:rPr lang="de-DE" altLang="de-DE" sz="1200" b="1" dirty="0" err="1" smtClean="0">
                <a:latin typeface="Frutiger 45 Light" pitchFamily="34" charset="0"/>
              </a:rPr>
              <a:t>of</a:t>
            </a:r>
            <a:r>
              <a:rPr lang="de-DE" altLang="de-DE" sz="1200" b="1" dirty="0" smtClean="0">
                <a:latin typeface="Frutiger 45 Light" pitchFamily="34" charset="0"/>
              </a:rPr>
              <a:t> </a:t>
            </a:r>
            <a:r>
              <a:rPr lang="de-DE" altLang="de-DE" sz="1200" b="1" dirty="0" err="1" smtClean="0">
                <a:latin typeface="Frutiger 45 Light" pitchFamily="34" charset="0"/>
              </a:rPr>
              <a:t>complexity</a:t>
            </a:r>
            <a:endParaRPr lang="de-DE" altLang="de-DE" sz="1200" b="1" dirty="0">
              <a:latin typeface="Frutiger 45 Light" pitchFamily="34" charset="0"/>
            </a:endParaRPr>
          </a:p>
        </p:txBody>
      </p:sp>
      <p:sp>
        <p:nvSpPr>
          <p:cNvPr id="26" name="Textfeld 82"/>
          <p:cNvSpPr txBox="1">
            <a:spLocks noChangeArrowheads="1"/>
          </p:cNvSpPr>
          <p:nvPr/>
        </p:nvSpPr>
        <p:spPr bwMode="auto">
          <a:xfrm>
            <a:off x="7405864" y="5727821"/>
            <a:ext cx="626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smtClean="0">
                <a:latin typeface="Frutiger 45 Light" pitchFamily="34" charset="0"/>
              </a:rPr>
              <a:t>Today</a:t>
            </a:r>
            <a:endParaRPr lang="en-US" altLang="de-DE" sz="1200" b="1" dirty="0">
              <a:latin typeface="Frutiger 45 Light" pitchFamily="34" charset="0"/>
            </a:endParaRPr>
          </a:p>
        </p:txBody>
      </p:sp>
      <p:sp>
        <p:nvSpPr>
          <p:cNvPr id="27" name="Textfeld 26"/>
          <p:cNvSpPr txBox="1">
            <a:spLocks noChangeArrowheads="1"/>
          </p:cNvSpPr>
          <p:nvPr/>
        </p:nvSpPr>
        <p:spPr bwMode="auto">
          <a:xfrm>
            <a:off x="7628142" y="6025240"/>
            <a:ext cx="12923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de-DE" altLang="de-DE" sz="900" dirty="0" smtClean="0">
                <a:latin typeface="+mn-lt"/>
              </a:rPr>
              <a:t>Source: </a:t>
            </a:r>
            <a:r>
              <a:rPr lang="de-DE" altLang="de-DE" sz="900" dirty="0">
                <a:latin typeface="+mn-lt"/>
              </a:rPr>
              <a:t>DFKI/Bauer IAO</a:t>
            </a:r>
            <a:endParaRPr lang="de-DE" altLang="de-DE" sz="900" dirty="0">
              <a:latin typeface="+mn-lt"/>
            </a:endParaRPr>
          </a:p>
        </p:txBody>
      </p:sp>
      <p:pic>
        <p:nvPicPr>
          <p:cNvPr id="5124" name="Picture 5" descr="tes5_1ptr"/>
          <p:cNvPicPr>
            <a:picLocks noChangeAspect="1"/>
          </p:cNvPicPr>
          <p:nvPr>
            <p:ph idx="1"/>
          </p:nvPr>
        </p:nvPicPr>
        <p:blipFill>
          <a:blip r:embed="rId5"/>
          <a:stretch>
            <a:fillRect/>
          </a:stretch>
        </p:blipFill>
        <p:spPr>
          <a:xfrm>
            <a:off x="-245745" y="28575"/>
            <a:ext cx="1830705" cy="1389380"/>
          </a:xfrm>
          <a:prstGeom prst="rect">
            <a:avLst/>
          </a:prstGeom>
          <a:noFill/>
          <a:ln w="9525">
            <a:noFill/>
          </a:ln>
        </p:spPr>
      </p:pic>
      <p:sp>
        <p:nvSpPr>
          <p:cNvPr id="33" name="Rechteck 5"/>
          <p:cNvSpPr>
            <a:spLocks noChangeArrowheads="1"/>
          </p:cNvSpPr>
          <p:nvPr/>
        </p:nvSpPr>
        <p:spPr bwMode="auto">
          <a:xfrm>
            <a:off x="2665767" y="3862128"/>
            <a:ext cx="5950488" cy="961534"/>
          </a:xfrm>
          <a:prstGeom prst="rect">
            <a:avLst/>
          </a:prstGeom>
          <a:solidFill>
            <a:schemeClr val="bg1">
              <a:alpha val="90000"/>
            </a:schemeClr>
          </a:solidFill>
          <a:ln>
            <a:noFill/>
          </a:ln>
        </p:spPr>
        <p:txBody>
          <a:bodyPr/>
          <a:lstStyle>
            <a:lvl1pPr>
              <a:defRPr sz="2400">
                <a:solidFill>
                  <a:schemeClr val="tx1"/>
                </a:solidFill>
                <a:latin typeface="Arial" panose="020B0604020202020204" pitchFamily="34" charset="0"/>
                <a:ea typeface="MS PGothic" panose="020B0600070205080204" pitchFamily="1" charset="-128"/>
              </a:defRPr>
            </a:lvl1pPr>
            <a:lvl2pPr marL="37931725" indent="-37474525">
              <a:defRPr sz="2400">
                <a:solidFill>
                  <a:schemeClr val="tx1"/>
                </a:solidFill>
                <a:latin typeface="Arial" panose="020B0604020202020204" pitchFamily="34" charset="0"/>
                <a:ea typeface="MS PGothic" panose="020B0600070205080204" pitchFamily="1" charset="-128"/>
              </a:defRPr>
            </a:lvl2pPr>
            <a:lvl3pPr marL="1143000" indent="-228600">
              <a:defRPr sz="2400">
                <a:solidFill>
                  <a:schemeClr val="tx1"/>
                </a:solidFill>
                <a:latin typeface="Arial" panose="020B0604020202020204" pitchFamily="34" charset="0"/>
                <a:ea typeface="MS PGothic" panose="020B0600070205080204" pitchFamily="1" charset="-128"/>
              </a:defRPr>
            </a:lvl3pPr>
            <a:lvl4pPr marL="1600200" indent="-228600">
              <a:defRPr sz="2400">
                <a:solidFill>
                  <a:schemeClr val="tx1"/>
                </a:solidFill>
                <a:latin typeface="Arial" panose="020B0604020202020204" pitchFamily="34" charset="0"/>
                <a:ea typeface="MS PGothic" panose="020B0600070205080204" pitchFamily="1" charset="-128"/>
              </a:defRPr>
            </a:lvl4pPr>
            <a:lvl5pPr marL="2057400" indent="-228600">
              <a:defRPr sz="2400">
                <a:solidFill>
                  <a:schemeClr val="tx1"/>
                </a:solidFill>
                <a:latin typeface="Arial" panose="020B0604020202020204" pitchFamily="34" charset="0"/>
                <a:ea typeface="MS PGothic" panose="020B0600070205080204"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 charset="-128"/>
              </a:defRPr>
            </a:lvl9pPr>
          </a:lstStyle>
          <a:p>
            <a:pPr eaLnBrk="1" hangingPunct="1">
              <a:buFont typeface="Times" pitchFamily="18" charset="0"/>
              <a:buNone/>
            </a:pPr>
            <a:r>
              <a:rPr lang="en-US" altLang="de-DE" sz="1200" b="1" dirty="0" smtClean="0">
                <a:solidFill>
                  <a:srgbClr val="C00000"/>
                </a:solidFill>
                <a:latin typeface="Frutiger 45 Light" pitchFamily="34" charset="0"/>
              </a:rPr>
              <a:t>2. Industrial revolution </a:t>
            </a:r>
            <a:endParaRPr lang="en-US" altLang="de-DE" sz="1200" b="1" dirty="0" smtClean="0">
              <a:solidFill>
                <a:srgbClr val="C00000"/>
              </a:solidFill>
              <a:latin typeface="Frutiger 45 Light" pitchFamily="34" charset="0"/>
            </a:endParaRPr>
          </a:p>
          <a:p>
            <a:pPr eaLnBrk="1" hangingPunct="1">
              <a:buFont typeface="Times" pitchFamily="18" charset="0"/>
              <a:buNone/>
            </a:pPr>
            <a:r>
              <a:rPr lang="en-US" altLang="de-DE" sz="1100" dirty="0" smtClean="0">
                <a:solidFill>
                  <a:srgbClr val="C00000"/>
                </a:solidFill>
                <a:latin typeface="Frutiger 45 Light" pitchFamily="34" charset="0"/>
              </a:rPr>
              <a:t>Introducing mass production </a:t>
            </a:r>
            <a:endParaRPr lang="en-US" altLang="de-DE" sz="1100" dirty="0" smtClean="0">
              <a:solidFill>
                <a:srgbClr val="C00000"/>
              </a:solidFill>
              <a:latin typeface="Frutiger 45 Light" pitchFamily="34" charset="0"/>
            </a:endParaRPr>
          </a:p>
          <a:p>
            <a:pPr eaLnBrk="1" hangingPunct="1">
              <a:buFont typeface="Times" pitchFamily="18" charset="0"/>
              <a:buNone/>
            </a:pPr>
            <a:r>
              <a:rPr lang="en-US" altLang="de-DE" sz="1100" dirty="0" smtClean="0">
                <a:solidFill>
                  <a:srgbClr val="C00000"/>
                </a:solidFill>
                <a:latin typeface="Frutiger 45 Light" pitchFamily="34" charset="0"/>
              </a:rPr>
              <a:t>lines powered by electric </a:t>
            </a:r>
            <a:endParaRPr lang="en-US" altLang="de-DE" sz="1100" dirty="0" smtClean="0">
              <a:solidFill>
                <a:srgbClr val="C00000"/>
              </a:solidFill>
              <a:latin typeface="Frutiger 45 Light" pitchFamily="34" charset="0"/>
            </a:endParaRPr>
          </a:p>
          <a:p>
            <a:pPr eaLnBrk="1" hangingPunct="1">
              <a:buFont typeface="Times" pitchFamily="18" charset="0"/>
              <a:buNone/>
            </a:pPr>
            <a:r>
              <a:rPr lang="en-US" altLang="de-DE" sz="1100" dirty="0" smtClean="0">
                <a:solidFill>
                  <a:srgbClr val="C00000"/>
                </a:solidFill>
                <a:latin typeface="Frutiger 45 Light" pitchFamily="34" charset="0"/>
              </a:rPr>
              <a:t>energy</a:t>
            </a:r>
            <a:endParaRPr lang="en-US" altLang="de-DE" sz="1100" dirty="0" smtClean="0">
              <a:solidFill>
                <a:srgbClr val="C00000"/>
              </a:solidFill>
              <a:latin typeface="Frutiger 45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Judul 6"/>
          <p:cNvSpPr>
            <a:spLocks noGrp="1"/>
          </p:cNvSpPr>
          <p:nvPr>
            <p:ph type="title"/>
          </p:nvPr>
        </p:nvSpPr>
        <p:spPr>
          <a:xfrm>
            <a:off x="1246505" y="-12065"/>
            <a:ext cx="5383530" cy="1143000"/>
          </a:xfrm>
        </p:spPr>
        <p:txBody>
          <a:bodyPr/>
          <a:p>
            <a:r>
              <a:rPr lang="en-US" dirty="0" smtClean="0">
                <a:sym typeface="+mn-ea"/>
              </a:rPr>
              <a:t>Industrial Evolution</a:t>
            </a:r>
            <a:endParaRPr lang="id-ID" altLang="en-US"/>
          </a:p>
        </p:txBody>
      </p:sp>
      <p:pic>
        <p:nvPicPr>
          <p:cNvPr id="5124" name="Picture 5" descr="tes5_1ptr"/>
          <p:cNvPicPr>
            <a:picLocks noChangeAspect="1"/>
          </p:cNvPicPr>
          <p:nvPr>
            <p:ph sz="half" idx="1"/>
          </p:nvPr>
        </p:nvPicPr>
        <p:blipFill>
          <a:blip r:embed="rId1"/>
          <a:stretch>
            <a:fillRect/>
          </a:stretch>
        </p:blipFill>
        <p:spPr>
          <a:xfrm>
            <a:off x="-178435" y="72390"/>
            <a:ext cx="1708785" cy="1296670"/>
          </a:xfrm>
          <a:prstGeom prst="rect">
            <a:avLst/>
          </a:prstGeom>
          <a:noFill/>
          <a:ln w="9525">
            <a:noFill/>
          </a:ln>
        </p:spPr>
      </p:pic>
      <p:graphicFrame>
        <p:nvGraphicFramePr>
          <p:cNvPr id="5" name="Placeholder Konten 4"/>
          <p:cNvGraphicFramePr/>
          <p:nvPr>
            <p:ph sz="half" idx="2"/>
          </p:nvPr>
        </p:nvGraphicFramePr>
        <p:xfrm>
          <a:off x="431800" y="1212850"/>
          <a:ext cx="8279765" cy="5064760"/>
        </p:xfrm>
        <a:graphic>
          <a:graphicData uri="http://schemas.openxmlformats.org/presentationml/2006/ole">
            <mc:AlternateContent xmlns:mc="http://schemas.openxmlformats.org/markup-compatibility/2006">
              <mc:Choice xmlns:v="urn:schemas-microsoft-com:vml" Requires="v">
                <p:oleObj spid="_x0000_s6" name="" r:id="rId2" imgW="5661660" imgH="3169920" progId="Paint.Picture">
                  <p:embed/>
                </p:oleObj>
              </mc:Choice>
              <mc:Fallback>
                <p:oleObj name="" r:id="rId2" imgW="5661660" imgH="3169920" progId="Paint.Picture">
                  <p:embed/>
                  <p:pic>
                    <p:nvPicPr>
                      <p:cNvPr id="0" name="Gambar 5"/>
                      <p:cNvPicPr/>
                      <p:nvPr/>
                    </p:nvPicPr>
                    <p:blipFill>
                      <a:blip r:embed="rId3"/>
                      <a:stretch>
                        <a:fillRect/>
                      </a:stretch>
                    </p:blipFill>
                    <p:spPr>
                      <a:xfrm>
                        <a:off x="431800" y="1212850"/>
                        <a:ext cx="8279765" cy="506476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Judul 6"/>
          <p:cNvSpPr>
            <a:spLocks noGrp="1"/>
          </p:cNvSpPr>
          <p:nvPr>
            <p:ph type="title"/>
          </p:nvPr>
        </p:nvSpPr>
        <p:spPr>
          <a:xfrm>
            <a:off x="1246505" y="-12065"/>
            <a:ext cx="5383530" cy="1143000"/>
          </a:xfrm>
        </p:spPr>
        <p:txBody>
          <a:bodyPr/>
          <a:p>
            <a:r>
              <a:rPr lang="en-US" dirty="0" smtClean="0">
                <a:sym typeface="+mn-ea"/>
              </a:rPr>
              <a:t>Industrial Evolution</a:t>
            </a:r>
            <a:endParaRPr lang="id-ID" altLang="en-US"/>
          </a:p>
        </p:txBody>
      </p:sp>
      <p:pic>
        <p:nvPicPr>
          <p:cNvPr id="5124" name="Picture 5" descr="tes5_1ptr"/>
          <p:cNvPicPr>
            <a:picLocks noChangeAspect="1"/>
          </p:cNvPicPr>
          <p:nvPr>
            <p:ph sz="half" idx="1"/>
          </p:nvPr>
        </p:nvPicPr>
        <p:blipFill>
          <a:blip r:embed="rId1"/>
          <a:stretch>
            <a:fillRect/>
          </a:stretch>
        </p:blipFill>
        <p:spPr>
          <a:xfrm>
            <a:off x="-178435" y="72390"/>
            <a:ext cx="1708785" cy="1296670"/>
          </a:xfrm>
          <a:prstGeom prst="rect">
            <a:avLst/>
          </a:prstGeom>
          <a:noFill/>
          <a:ln w="9525">
            <a:noFill/>
          </a:ln>
        </p:spPr>
      </p:pic>
      <p:sp>
        <p:nvSpPr>
          <p:cNvPr id="9" name="Kotak Teks 8"/>
          <p:cNvSpPr txBox="1"/>
          <p:nvPr/>
        </p:nvSpPr>
        <p:spPr>
          <a:xfrm>
            <a:off x="161290" y="1025525"/>
            <a:ext cx="8857615" cy="5631180"/>
          </a:xfrm>
          <a:prstGeom prst="rect">
            <a:avLst/>
          </a:prstGeom>
          <a:noFill/>
        </p:spPr>
        <p:txBody>
          <a:bodyPr wrap="square" rtlCol="0">
            <a:spAutoFit/>
          </a:bodyPr>
          <a:p>
            <a:r>
              <a:rPr lang="id-ID" altLang="en-US"/>
              <a:t>Revolusi Industri 1.0</a:t>
            </a:r>
            <a:endParaRPr lang="id-ID" altLang="en-US"/>
          </a:p>
          <a:p>
            <a:endParaRPr lang="id-ID" altLang="en-US"/>
          </a:p>
          <a:p>
            <a:r>
              <a:rPr lang="id-ID" altLang="en-US"/>
              <a:t>Berlangsung pada : 1750 – 1850</a:t>
            </a:r>
            <a:endParaRPr lang="id-ID" altLang="en-US"/>
          </a:p>
          <a:p>
            <a:endParaRPr lang="id-ID" altLang="en-US"/>
          </a:p>
          <a:p>
            <a:r>
              <a:rPr lang="id-ID" altLang="en-US"/>
              <a:t>Ditandai dengan : tenaga manusia digantikan oleh kehadiran mesin</a:t>
            </a:r>
            <a:endParaRPr lang="id-ID" altLang="en-US"/>
          </a:p>
          <a:p>
            <a:endParaRPr lang="id-ID" altLang="en-US"/>
          </a:p>
          <a:p>
            <a:r>
              <a:rPr lang="id-ID" altLang="en-US"/>
              <a:t>Revolusi Industri 1.0 berlangsung pada 1750 – 1850.</a:t>
            </a:r>
            <a:endParaRPr lang="id-ID" altLang="en-US"/>
          </a:p>
          <a:p>
            <a:endParaRPr lang="id-ID" altLang="en-US"/>
          </a:p>
          <a:p>
            <a:r>
              <a:rPr lang="id-ID" altLang="en-US"/>
              <a:t>Revolusi Industri ini melahirkan sejarah ketika tenaga manusia dan hewan digantikan oleh kehadiran mesin. Salah satunya yaitu penemuan mesin uap pada abad ke-18. Revolusi Industri ini juga ditandai dengan adanya perubahan secara besar-besaran di bidang pertanian, pertambangan, manufaktur, transportasi, dan teknologi.</a:t>
            </a:r>
            <a:endParaRPr lang="id-ID" altLang="en-US"/>
          </a:p>
          <a:p>
            <a:endParaRPr lang="id-ID" altLang="en-US"/>
          </a:p>
          <a:p>
            <a:r>
              <a:rPr lang="id-ID" altLang="en-US"/>
              <a:t>Perubahan yang terjadi pada manusia dalam melakukan proses produksi memiliki dampak yang mendalam terhadap kondisi ekonomi, sosial dan budaya di dunia. Revolusi ini dicatat oleh sejarah berhasil mendongkrak naik perekonomian secara dramatis yang mana selama 2 abad setelah Revolusi Industri terjadinya peningkatan rata-rata pendapatan per kapita negara-negara di dunia menjadi enam kali lipat.</a:t>
            </a:r>
            <a:endParaRPr lang="id-ID"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Judul 6"/>
          <p:cNvSpPr>
            <a:spLocks noGrp="1"/>
          </p:cNvSpPr>
          <p:nvPr>
            <p:ph type="title"/>
          </p:nvPr>
        </p:nvSpPr>
        <p:spPr>
          <a:xfrm>
            <a:off x="1246505" y="-12065"/>
            <a:ext cx="5383530" cy="1143000"/>
          </a:xfrm>
        </p:spPr>
        <p:txBody>
          <a:bodyPr/>
          <a:p>
            <a:r>
              <a:rPr lang="en-US" dirty="0" smtClean="0">
                <a:sym typeface="+mn-ea"/>
              </a:rPr>
              <a:t>Industrial Evolution</a:t>
            </a:r>
            <a:endParaRPr lang="id-ID" altLang="en-US"/>
          </a:p>
        </p:txBody>
      </p:sp>
      <p:pic>
        <p:nvPicPr>
          <p:cNvPr id="5124" name="Picture 5" descr="tes5_1ptr"/>
          <p:cNvPicPr>
            <a:picLocks noChangeAspect="1"/>
          </p:cNvPicPr>
          <p:nvPr>
            <p:ph sz="half" idx="1"/>
          </p:nvPr>
        </p:nvPicPr>
        <p:blipFill>
          <a:blip r:embed="rId1"/>
          <a:stretch>
            <a:fillRect/>
          </a:stretch>
        </p:blipFill>
        <p:spPr>
          <a:xfrm>
            <a:off x="-178435" y="72390"/>
            <a:ext cx="1708785" cy="1296670"/>
          </a:xfrm>
          <a:prstGeom prst="rect">
            <a:avLst/>
          </a:prstGeom>
          <a:noFill/>
          <a:ln w="9525">
            <a:noFill/>
          </a:ln>
        </p:spPr>
      </p:pic>
      <p:sp>
        <p:nvSpPr>
          <p:cNvPr id="9" name="Kotak Teks 8"/>
          <p:cNvSpPr txBox="1"/>
          <p:nvPr/>
        </p:nvSpPr>
        <p:spPr>
          <a:xfrm>
            <a:off x="161290" y="1025525"/>
            <a:ext cx="8857615" cy="5354320"/>
          </a:xfrm>
          <a:prstGeom prst="rect">
            <a:avLst/>
          </a:prstGeom>
          <a:noFill/>
        </p:spPr>
        <p:txBody>
          <a:bodyPr wrap="square" rtlCol="0">
            <a:spAutoFit/>
          </a:bodyPr>
          <a:p>
            <a:r>
              <a:rPr lang="id-ID" altLang="en-US"/>
              <a:t>Revolusi Industri 2.0</a:t>
            </a:r>
            <a:endParaRPr lang="id-ID" altLang="en-US"/>
          </a:p>
          <a:p>
            <a:endParaRPr lang="id-ID" altLang="en-US"/>
          </a:p>
          <a:p>
            <a:r>
              <a:rPr lang="id-ID" altLang="en-US"/>
              <a:t>Berlangsung pada : akhir abad ke-19 – awal abad ke-20</a:t>
            </a:r>
            <a:endParaRPr lang="id-ID" altLang="en-US"/>
          </a:p>
          <a:p>
            <a:endParaRPr lang="id-ID" altLang="en-US"/>
          </a:p>
          <a:p>
            <a:r>
              <a:rPr lang="id-ID" altLang="en-US"/>
              <a:t>Ditandai dengan : berkembangnya industrialisasi dan ilmu pengetahuan, pembagian kerja, produksi massal</a:t>
            </a:r>
            <a:endParaRPr lang="id-ID" altLang="en-US"/>
          </a:p>
          <a:p>
            <a:endParaRPr lang="id-ID" altLang="en-US"/>
          </a:p>
          <a:p>
            <a:r>
              <a:rPr lang="id-ID" altLang="en-US"/>
              <a:t>Revolusi Industri 2.0 yang dikenal sebagai Revolusi Teknologi merupakan suatu fase berkembang pesatnya industrialisasi pada akhir abad ke-19 dan awal abad ke-20.</a:t>
            </a:r>
            <a:endParaRPr lang="id-ID" altLang="en-US"/>
          </a:p>
          <a:p>
            <a:endParaRPr lang="id-ID" altLang="en-US"/>
          </a:p>
          <a:p>
            <a:r>
              <a:rPr lang="id-ID" altLang="en-US"/>
              <a:t>Pada era ini, semakin berkembangnya ilmu pengetahuan dan munculnya Ilmuan modern, seperti Niels Bohr, Thomas Alfa Edison, Nikola Tesla, dan Albert Einstein. Revolusi Industri ini ditandai dengan kemunculan pembangkit tenaga listrik dan motor pembakaran dalam (combustionchamber). Penemuan ini memicu kemunculan pesawat telepon, mobil, pesawat terbang, dll yang mengubah wajah dunia secara signifikan.</a:t>
            </a:r>
            <a:endParaRPr lang="id-ID" altLang="en-US"/>
          </a:p>
          <a:p>
            <a:endParaRPr lang="id-ID" altLang="en-US"/>
          </a:p>
          <a:p>
            <a:endParaRPr lang="id-ID"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Judul 6"/>
          <p:cNvSpPr>
            <a:spLocks noGrp="1"/>
          </p:cNvSpPr>
          <p:nvPr>
            <p:ph type="title"/>
          </p:nvPr>
        </p:nvSpPr>
        <p:spPr>
          <a:xfrm>
            <a:off x="1246505" y="-12065"/>
            <a:ext cx="5383530" cy="1143000"/>
          </a:xfrm>
        </p:spPr>
        <p:txBody>
          <a:bodyPr/>
          <a:p>
            <a:r>
              <a:rPr lang="en-US" dirty="0" smtClean="0">
                <a:sym typeface="+mn-ea"/>
              </a:rPr>
              <a:t>Industrial Evolution</a:t>
            </a:r>
            <a:endParaRPr lang="id-ID" altLang="en-US"/>
          </a:p>
        </p:txBody>
      </p:sp>
      <p:pic>
        <p:nvPicPr>
          <p:cNvPr id="5124" name="Picture 5" descr="tes5_1ptr"/>
          <p:cNvPicPr>
            <a:picLocks noChangeAspect="1"/>
          </p:cNvPicPr>
          <p:nvPr>
            <p:ph sz="half" idx="1"/>
          </p:nvPr>
        </p:nvPicPr>
        <p:blipFill>
          <a:blip r:embed="rId1"/>
          <a:stretch>
            <a:fillRect/>
          </a:stretch>
        </p:blipFill>
        <p:spPr>
          <a:xfrm>
            <a:off x="-178435" y="72390"/>
            <a:ext cx="1708785" cy="1296670"/>
          </a:xfrm>
          <a:prstGeom prst="rect">
            <a:avLst/>
          </a:prstGeom>
          <a:noFill/>
          <a:ln w="9525">
            <a:noFill/>
          </a:ln>
        </p:spPr>
      </p:pic>
      <p:sp>
        <p:nvSpPr>
          <p:cNvPr id="9" name="Kotak Teks 8"/>
          <p:cNvSpPr txBox="1"/>
          <p:nvPr/>
        </p:nvSpPr>
        <p:spPr>
          <a:xfrm>
            <a:off x="161290" y="1169035"/>
            <a:ext cx="8857615" cy="4799965"/>
          </a:xfrm>
          <a:prstGeom prst="rect">
            <a:avLst/>
          </a:prstGeom>
          <a:noFill/>
        </p:spPr>
        <p:txBody>
          <a:bodyPr wrap="square" rtlCol="0">
            <a:spAutoFit/>
          </a:bodyPr>
          <a:p>
            <a:r>
              <a:rPr lang="id-ID" altLang="en-US"/>
              <a:t>Revolusi 3.0</a:t>
            </a:r>
            <a:endParaRPr lang="id-ID" altLang="en-US"/>
          </a:p>
          <a:p>
            <a:endParaRPr lang="id-ID" altLang="en-US"/>
          </a:p>
          <a:p>
            <a:r>
              <a:rPr lang="id-ID" altLang="en-US"/>
              <a:t>Berlangsung pada : akhir abad 20</a:t>
            </a:r>
            <a:endParaRPr lang="id-ID" altLang="en-US"/>
          </a:p>
          <a:p>
            <a:endParaRPr lang="id-ID" altLang="en-US"/>
          </a:p>
          <a:p>
            <a:r>
              <a:rPr lang="id-ID" altLang="en-US"/>
              <a:t>Ditandai dengan : kemunculan internet dan teknologi digital</a:t>
            </a:r>
            <a:endParaRPr lang="id-ID" altLang="en-US"/>
          </a:p>
          <a:p>
            <a:endParaRPr lang="id-ID" altLang="en-US"/>
          </a:p>
          <a:p>
            <a:r>
              <a:rPr lang="id-ID" altLang="en-US"/>
              <a:t>Kemunculan teknologi digital dan internet pada akhir abad ke-20 menandai dimulainya Revolusi Indusri 3.0 atau dikenal sebagai Revolusi Digital.</a:t>
            </a:r>
            <a:endParaRPr lang="id-ID" altLang="en-US"/>
          </a:p>
          <a:p>
            <a:endParaRPr lang="id-ID" altLang="en-US"/>
          </a:p>
          <a:p>
            <a:r>
              <a:rPr lang="id-ID" altLang="en-US"/>
              <a:t>Proses revolusi industri ini dikaji berdasarkan pada cara pandang sosiolog Inggris David Harvey sebagai proses pemampatan ruang dan waktu sehingga ruang dan waktu semakin terkompresi dan tidak lagi berjarak. Revolusi Industri 2.0 dengan kehadiran mobil membuat waktu dan jarak makin dekat. Revolusi Industri 3.0 menyatukan keduanya. Sebab itu, era digital mengusung sisi kekinian (real time).</a:t>
            </a:r>
            <a:endParaRPr lang="id-ID" altLang="en-US"/>
          </a:p>
          <a:p>
            <a:endParaRPr lang="id-ID" altLang="en-US"/>
          </a:p>
          <a:p>
            <a:endParaRPr lang="id-ID"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Judul 6"/>
          <p:cNvSpPr>
            <a:spLocks noGrp="1"/>
          </p:cNvSpPr>
          <p:nvPr>
            <p:ph type="title"/>
          </p:nvPr>
        </p:nvSpPr>
        <p:spPr>
          <a:xfrm>
            <a:off x="1246505" y="-12065"/>
            <a:ext cx="5383530" cy="1143000"/>
          </a:xfrm>
        </p:spPr>
        <p:txBody>
          <a:bodyPr/>
          <a:p>
            <a:r>
              <a:rPr lang="en-US" dirty="0" smtClean="0">
                <a:sym typeface="+mn-ea"/>
              </a:rPr>
              <a:t>Industrial Evolution</a:t>
            </a:r>
            <a:endParaRPr lang="id-ID" altLang="en-US"/>
          </a:p>
        </p:txBody>
      </p:sp>
      <p:pic>
        <p:nvPicPr>
          <p:cNvPr id="5124" name="Picture 5" descr="tes5_1ptr"/>
          <p:cNvPicPr>
            <a:picLocks noChangeAspect="1"/>
          </p:cNvPicPr>
          <p:nvPr>
            <p:ph sz="half" idx="1"/>
          </p:nvPr>
        </p:nvPicPr>
        <p:blipFill>
          <a:blip r:embed="rId1"/>
          <a:stretch>
            <a:fillRect/>
          </a:stretch>
        </p:blipFill>
        <p:spPr>
          <a:xfrm>
            <a:off x="-187325" y="72390"/>
            <a:ext cx="1708785" cy="1296670"/>
          </a:xfrm>
          <a:prstGeom prst="rect">
            <a:avLst/>
          </a:prstGeom>
          <a:noFill/>
          <a:ln w="9525">
            <a:noFill/>
          </a:ln>
        </p:spPr>
      </p:pic>
      <p:sp>
        <p:nvSpPr>
          <p:cNvPr id="9" name="Kotak Teks 8"/>
          <p:cNvSpPr txBox="1"/>
          <p:nvPr/>
        </p:nvSpPr>
        <p:spPr>
          <a:xfrm>
            <a:off x="161290" y="1097280"/>
            <a:ext cx="8857615" cy="6185535"/>
          </a:xfrm>
          <a:prstGeom prst="rect">
            <a:avLst/>
          </a:prstGeom>
          <a:noFill/>
        </p:spPr>
        <p:txBody>
          <a:bodyPr wrap="square" rtlCol="0">
            <a:spAutoFit/>
          </a:bodyPr>
          <a:p>
            <a:r>
              <a:rPr lang="id-ID" altLang="en-US"/>
              <a:t>Revolusi 4.0</a:t>
            </a:r>
            <a:endParaRPr lang="id-ID" altLang="en-US"/>
          </a:p>
          <a:p>
            <a:endParaRPr lang="id-ID" altLang="en-US"/>
          </a:p>
          <a:p>
            <a:r>
              <a:rPr lang="id-ID" altLang="en-US"/>
              <a:t>Berlangsung pada : awal abad ke-21</a:t>
            </a:r>
            <a:endParaRPr lang="id-ID" altLang="en-US"/>
          </a:p>
          <a:p>
            <a:endParaRPr lang="id-ID" altLang="en-US"/>
          </a:p>
          <a:p>
            <a:r>
              <a:rPr lang="id-ID" altLang="en-US"/>
              <a:t>Ditandai dengan : Internet of Things, Big Data, Artificial Intelligence, Human Machine Interface, Robotic and Sensor Technology, 3D Printing Technology</a:t>
            </a:r>
            <a:endParaRPr lang="id-ID" altLang="en-US"/>
          </a:p>
          <a:p>
            <a:endParaRPr lang="id-ID" altLang="en-US"/>
          </a:p>
          <a:p>
            <a:r>
              <a:rPr lang="id-ID" altLang="en-US"/>
              <a:t>Pada Revolusi Industri 4.0, manusia telah menemukan pola baru ketika disruptif teknologi (disruptive technology) hadir begitu cepat dan mengancam keberadaan perusahaan-perusahaan incumbent (perusahaan pemain lama). Sejarah telah mencatat bahwa Revolusi Industri ini telah banyak menelan korban dengan matinya perusahaan-perusahaan raksasa.</a:t>
            </a:r>
            <a:endParaRPr lang="id-ID" altLang="en-US"/>
          </a:p>
          <a:p>
            <a:endParaRPr lang="id-ID" altLang="en-US"/>
          </a:p>
          <a:p>
            <a:r>
              <a:rPr lang="id-ID" altLang="en-US"/>
              <a:t>Lebih dari itu, pada era industri generasi 4.0 ini, ukuran besar perusahaan tidak menjadi jaminan, namun kelincahan perusahaan menjadi kunci keberhasilan meraih kemenangan dengan cepat. Hal ini ditunjukkan oleh Uber yang mengancam pemain-pemain besar pada industri transportasi atau juga Airbnb yang mengancam pemain-pemain utama pada industri jasa pariwisata. Ini membuktikan bahwa yang cepat dapat memangsa yang lambat dan bukan yang besar memangsa yang kecil.</a:t>
            </a:r>
            <a:endParaRPr lang="id-ID" altLang="en-US"/>
          </a:p>
          <a:p>
            <a:endParaRPr lang="id-ID" altLang="en-US"/>
          </a:p>
          <a:p>
            <a:endParaRPr lang="id-ID"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5730</Words>
  <Application>WPS Presentation</Application>
  <PresentationFormat>On-screen Show (4:3)</PresentationFormat>
  <Paragraphs>155</Paragraphs>
  <Slides>17</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17</vt:i4>
      </vt:variant>
    </vt:vector>
  </HeadingPairs>
  <TitlesOfParts>
    <vt:vector size="34" baseType="lpstr">
      <vt:lpstr>Arial</vt:lpstr>
      <vt:lpstr>SimSun</vt:lpstr>
      <vt:lpstr>Wingdings</vt:lpstr>
      <vt:lpstr>Tw Cen MT</vt:lpstr>
      <vt:lpstr>Trebuchet MS</vt:lpstr>
      <vt:lpstr>Times</vt:lpstr>
      <vt:lpstr>Times New Roman</vt:lpstr>
      <vt:lpstr>Frutiger 45 Light</vt:lpstr>
      <vt:lpstr>MS PGothic</vt:lpstr>
      <vt:lpstr>Microsoft YaHei</vt:lpstr>
      <vt:lpstr/>
      <vt:lpstr>Arial Unicode MS</vt:lpstr>
      <vt:lpstr>Segoe Print</vt:lpstr>
      <vt:lpstr>Default Design</vt:lpstr>
      <vt:lpstr>Custom Design</vt:lpstr>
      <vt:lpstr>Paint.Picture</vt:lpstr>
      <vt:lpstr>Paint.Picture</vt:lpstr>
      <vt:lpstr>Universitas Muhammadiyah Prof. DR. Hamka (UHAMKA)</vt:lpstr>
      <vt:lpstr>PowerPoint 演示文稿</vt:lpstr>
      <vt:lpstr>Topik Bahasan</vt:lpstr>
      <vt:lpstr>Industrial Evolution</vt:lpstr>
      <vt:lpstr>Industrial Evolution</vt:lpstr>
      <vt:lpstr>Industrial Evolution</vt:lpstr>
      <vt:lpstr>Industrial Evolution</vt:lpstr>
      <vt:lpstr>Industrial Evolution</vt:lpstr>
      <vt:lpstr>Industrial Evolution</vt:lpstr>
      <vt:lpstr>Industry 4.0 Six Design Principles</vt:lpstr>
      <vt:lpstr>Cyber Physical Systems</vt:lpstr>
      <vt:lpstr>Building blocks of Industry 4.0</vt:lpstr>
      <vt:lpstr>Impacting in IT aspect</vt:lpstr>
      <vt:lpstr>Digital Enterprise Entire value chain is digitized and integrated</vt:lpstr>
      <vt:lpstr>PowerPoint 演示文稿</vt:lpstr>
      <vt:lpstr>Top 10 Skills to be relevant in Industry 4.0</vt:lpstr>
      <vt:lpstr>Semoga bermanfaat dan membawa berkah</vt:lpstr>
    </vt:vector>
  </TitlesOfParts>
  <Company>EDR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EDR CPU</dc:creator>
  <cp:lastModifiedBy>endy</cp:lastModifiedBy>
  <cp:revision>259</cp:revision>
  <dcterms:created xsi:type="dcterms:W3CDTF">2007-03-20T03:21:00Z</dcterms:created>
  <dcterms:modified xsi:type="dcterms:W3CDTF">2019-09-23T21:06:09Z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1057-11.2.0.8942</vt:lpwstr>
  </property>
</Properties>
</file>