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sldIdLst>
    <p:sldId id="283" r:id="rId2"/>
    <p:sldId id="286" r:id="rId3"/>
    <p:sldId id="288" r:id="rId4"/>
    <p:sldId id="289" r:id="rId5"/>
    <p:sldId id="284" r:id="rId6"/>
    <p:sldId id="259" r:id="rId7"/>
    <p:sldId id="260" r:id="rId8"/>
    <p:sldId id="270" r:id="rId9"/>
    <p:sldId id="262" r:id="rId10"/>
    <p:sldId id="271" r:id="rId11"/>
    <p:sldId id="263" r:id="rId12"/>
    <p:sldId id="272" r:id="rId13"/>
    <p:sldId id="264" r:id="rId14"/>
    <p:sldId id="273" r:id="rId15"/>
    <p:sldId id="265" r:id="rId16"/>
    <p:sldId id="274" r:id="rId17"/>
    <p:sldId id="266" r:id="rId18"/>
    <p:sldId id="275" r:id="rId19"/>
    <p:sldId id="267" r:id="rId20"/>
    <p:sldId id="276" r:id="rId21"/>
    <p:sldId id="291" r:id="rId22"/>
    <p:sldId id="292" r:id="rId23"/>
    <p:sldId id="293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2" r:id="rId32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1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9" d="100"/>
          <a:sy n="59" d="100"/>
        </p:scale>
        <p:origin x="1500" y="52"/>
      </p:cViewPr>
      <p:guideLst>
        <p:guide orient="horz" pos="2160"/>
        <p:guide pos="291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0C87CD5-3A8B-4FC5-81A8-8DFA4888D649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10/6/2022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6628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/>
          <a:p>
            <a:pPr lvl="0" algn="r">
              <a:buNone/>
            </a:pPr>
            <a:fld id="{9A0DB2DC-4C9A-4742-B13C-FB6460FD3503}" type="slidenum">
              <a:rPr lang="en-US" sz="1200" dirty="0"/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CB7AD15-DB6E-4384-A386-0CC1B8741591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10/6/2022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STIKOM BALI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hangingPunct="1">
              <a:buNone/>
            </a:pPr>
            <a:fld id="{9A0DB2DC-4C9A-4742-B13C-FB6460FD3503}" type="slidenum">
              <a:rPr lang="en-US" sz="1300" dirty="0">
                <a:solidFill>
                  <a:srgbClr val="FFFFFF"/>
                </a:solidFill>
              </a:rPr>
              <a:t>‹#›</a:t>
            </a:fld>
            <a:endParaRPr lang="en-US" sz="13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E646243-810A-4B24-92B3-620131D2A4EB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10/6/2022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STIKOM BALI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ahoma" panose="020B0604030504040204" pitchFamily="34" charset="0"/>
              </a:rPr>
              <a:t>‹#›</a:t>
            </a:fld>
            <a:endParaRPr 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E646243-810A-4B24-92B3-620131D2A4EB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10/6/2022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STIKOM BALI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ahoma" panose="020B0604030504040204" pitchFamily="34" charset="0"/>
              </a:rPr>
              <a:t>‹#›</a:t>
            </a:fld>
            <a:endParaRPr 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19811AC-671E-4EE7-A3EB-8986E0708707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10/6/2022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STIKOM BALI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hangingPunct="1">
              <a:buNone/>
            </a:pPr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7AE3066-E943-43CA-B845-9F98C1E6BE36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10/6/2022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STIKOM BALI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hangingPunct="1">
              <a:buNone/>
            </a:pPr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308C04-8B40-467F-AADD-6BB9540DE3B6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10/6/2022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STIKOM BALI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hangingPunct="1">
              <a:buNone/>
            </a:pPr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7D0D680-50C9-4D94-9E2A-2F7BCC9AC06C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10/6/2022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STIKOM BALI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hangingPunct="1">
              <a:buNone/>
            </a:pPr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E646243-810A-4B24-92B3-620131D2A4EB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10/6/2022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STIKOM BALI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ahoma" panose="020B0604030504040204" pitchFamily="34" charset="0"/>
              </a:rPr>
              <a:t>‹#›</a:t>
            </a:fld>
            <a:endParaRPr 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E646243-810A-4B24-92B3-620131D2A4EB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10/6/2022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STIKOM BALI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ahoma" panose="020B0604030504040204" pitchFamily="34" charset="0"/>
              </a:rPr>
              <a:t>‹#›</a:t>
            </a:fld>
            <a:endParaRPr lang="en-US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DAA8436-6E88-44B6-A1AD-5A3DE9ABA115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10/6/2022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STIKOM BALI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hangingPunct="1">
              <a:buNone/>
            </a:pPr>
            <a:fld id="{9A0DB2DC-4C9A-4742-B13C-FB6460FD3503}" type="slidenum">
              <a:rPr lang="en-US" sz="900" dirty="0"/>
              <a:t>‹#›</a:t>
            </a:fld>
            <a:endParaRPr lang="en-US" sz="900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E851057-8506-4705-88AD-52668D26EB9C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10/6/2022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STIKOM BALI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hangingPunct="1">
              <a:buNone/>
            </a:pPr>
            <a:fld id="{9A0DB2DC-4C9A-4742-B13C-FB6460FD3503}" type="slidenum">
              <a:rPr lang="en-US" sz="900" dirty="0"/>
              <a:t>‹#›</a:t>
            </a:fld>
            <a:endParaRPr lang="en-US" sz="900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Judul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t>Click to edit Master title style</a:t>
            </a:r>
          </a:p>
        </p:txBody>
      </p:sp>
      <p:sp>
        <p:nvSpPr>
          <p:cNvPr id="1027" name="Placeholder Teks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Placeholder Tanggal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E646243-810A-4B24-92B3-620131D2A4EB}" type="datetime1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10/6/2022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029" name="Placeholder Foot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STIKOM BALI</a:t>
            </a:r>
          </a:p>
        </p:txBody>
      </p:sp>
      <p:sp>
        <p:nvSpPr>
          <p:cNvPr id="1030" name="Placeholder Nomor Slide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Tahoma" panose="020B0604030504040204" pitchFamily="34" charset="0"/>
              </a:rPr>
              <a:t>‹#›</a:t>
            </a:fld>
            <a:endParaRPr lang="en-US" dirty="0">
              <a:latin typeface="Tahom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abarmutiongkok.org/uhamka---pengantar-ti/implementasi-pengaruh-cahaya-terhadap-serangga-untuk-membasmi-ham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31850" y="908050"/>
            <a:ext cx="7772400" cy="1470025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Universitas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Muhammadiyah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 Prof. DR.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Hamka</a:t>
            </a:r>
            <a:b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</a:b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(UHAMKA)</a:t>
            </a:r>
          </a:p>
        </p:txBody>
      </p:sp>
      <p:sp>
        <p:nvSpPr>
          <p:cNvPr id="15" name="Rectangle 3"/>
          <p:cNvSpPr>
            <a:spLocks noGrp="1"/>
          </p:cNvSpPr>
          <p:nvPr>
            <p:ph type="subTitle" idx="4294967295"/>
          </p:nvPr>
        </p:nvSpPr>
        <p:spPr>
          <a:xfrm>
            <a:off x="1571625" y="4076700"/>
            <a:ext cx="6400800" cy="423863"/>
          </a:xfrm>
        </p:spPr>
        <p:txBody>
          <a:bodyPr vert="horz" wrap="square" lIns="91440" tIns="45720" rIns="91440" bIns="45720" anchor="t"/>
          <a:lstStyle>
            <a:lvl1pPr marL="0" lvl="0" indent="0" algn="ctr">
              <a:buClrTx/>
              <a:buSzTx/>
              <a:buFontTx/>
              <a:buNone/>
              <a:defRPr/>
            </a:lvl1pPr>
            <a:lvl2pPr marL="457200" lvl="1" indent="0" algn="ctr">
              <a:buClrTx/>
              <a:buSzTx/>
              <a:buFontTx/>
              <a:buNone/>
              <a:defRPr/>
            </a:lvl2pPr>
            <a:lvl3pPr marL="914400" lvl="2" indent="0" algn="ctr">
              <a:buClrTx/>
              <a:buSzTx/>
              <a:buFontTx/>
              <a:buNone/>
              <a:defRPr/>
            </a:lvl3pPr>
            <a:lvl4pPr marL="1371600" lvl="3" indent="0" algn="ctr">
              <a:buClrTx/>
              <a:buSzTx/>
              <a:buFontTx/>
              <a:buNone/>
              <a:defRPr/>
            </a:lvl4pPr>
            <a:lvl5pPr marL="1828800" lvl="4" indent="0" algn="ctr">
              <a:buClrTx/>
              <a:buSzTx/>
              <a:buFontTx/>
              <a:buNone/>
              <a:defRPr/>
            </a:lvl5pPr>
          </a:lstStyle>
          <a:p>
            <a:pPr lvl="0">
              <a:lnSpc>
                <a:spcPct val="80000"/>
              </a:lnSpc>
            </a:pPr>
            <a:r>
              <a:rPr lang="id-ID" sz="1600" b="1" dirty="0">
                <a:solidFill>
                  <a:srgbClr val="000066"/>
                </a:solidFill>
                <a:latin typeface="Trebuchet MS" panose="020B0603020202020204" pitchFamily="34" charset="0"/>
              </a:rPr>
              <a:t>PENGANTAR TEKNOLOGI INFORMASI</a:t>
            </a:r>
          </a:p>
          <a:p>
            <a:pPr lvl="0">
              <a:lnSpc>
                <a:spcPct val="80000"/>
              </a:lnSpc>
            </a:pPr>
            <a:r>
              <a:rPr lang="id-ID" sz="1600" b="1">
                <a:solidFill>
                  <a:srgbClr val="000066"/>
                </a:solidFill>
                <a:latin typeface="Trebuchet MS" panose="020B0603020202020204" pitchFamily="34" charset="0"/>
              </a:rPr>
              <a:t>MATERI #0</a:t>
            </a:r>
            <a:r>
              <a:rPr lang="id-ID" sz="1600" b="1" dirty="0">
                <a:solidFill>
                  <a:srgbClr val="000066"/>
                </a:solidFill>
                <a:latin typeface="Trebuchet MS" panose="020B0603020202020204" pitchFamily="34" charset="0"/>
              </a:rPr>
              <a:t>6</a:t>
            </a:r>
          </a:p>
          <a:p>
            <a:pPr lvl="0">
              <a:lnSpc>
                <a:spcPct val="80000"/>
              </a:lnSpc>
            </a:pPr>
            <a:r>
              <a:rPr lang="id-ID" sz="2000" b="1" dirty="0">
                <a:solidFill>
                  <a:srgbClr val="000066"/>
                </a:solidFill>
                <a:latin typeface="Trebuchet MS" panose="020B0603020202020204" pitchFamily="34" charset="0"/>
              </a:rPr>
              <a:t>SISTEM BILANGAN DAN KODE</a:t>
            </a:r>
            <a:endParaRPr sz="1600" b="1" dirty="0">
              <a:solidFill>
                <a:srgbClr val="000066"/>
              </a:solidFill>
              <a:latin typeface="Trebuchet MS" panose="020B0603020202020204" pitchFamily="34" charset="0"/>
            </a:endParaRPr>
          </a:p>
          <a:p>
            <a:pPr lvl="0">
              <a:lnSpc>
                <a:spcPct val="80000"/>
              </a:lnSpc>
            </a:pPr>
            <a:endParaRPr sz="1600" dirty="0">
              <a:solidFill>
                <a:srgbClr val="0D0D0D"/>
              </a:solidFill>
              <a:latin typeface="Tw Cen MT" panose="020B0602020104020603" pitchFamily="34" charset="0"/>
            </a:endParaRPr>
          </a:p>
        </p:txBody>
      </p:sp>
      <p:pic>
        <p:nvPicPr>
          <p:cNvPr id="3076" name="Picture 8" descr="tes5_1pt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9638" y="2060575"/>
            <a:ext cx="2562225" cy="19446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2"/>
          <p:cNvSpPr txBox="1">
            <a:spLocks noGrp="1"/>
          </p:cNvSpPr>
          <p:nvPr>
            <p:ph type="ftr" sz="quarter" idx="11"/>
          </p:nvPr>
        </p:nvSpPr>
        <p:spPr>
          <a:noFill/>
          <a:ln>
            <a:noFill/>
          </a:ln>
        </p:spPr>
        <p:txBody>
          <a:bodyPr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endParaRPr sz="1000" dirty="0"/>
          </a:p>
        </p:txBody>
      </p:sp>
      <p:sp>
        <p:nvSpPr>
          <p:cNvPr id="15363" name="Rectangle 4"/>
          <p:cNvSpPr>
            <a:spLocks noGrp="1"/>
          </p:cNvSpPr>
          <p:nvPr>
            <p:ph type="body" idx="4294967295"/>
          </p:nvPr>
        </p:nvSpPr>
        <p:spPr>
          <a:xfrm>
            <a:off x="0" y="533400"/>
            <a:ext cx="8229600" cy="5029200"/>
          </a:xfrm>
          <a:ln/>
        </p:spPr>
        <p:txBody>
          <a:bodyPr vert="horz" wrap="square" anchor="t"/>
          <a:lstStyle/>
          <a:p>
            <a:r>
              <a:rPr dirty="0"/>
              <a:t>Contoh: Konversi 179</a:t>
            </a:r>
            <a:r>
              <a:rPr baseline="-25000" dirty="0"/>
              <a:t>10</a:t>
            </a:r>
            <a:r>
              <a:rPr dirty="0"/>
              <a:t>  ke oktal:</a:t>
            </a:r>
          </a:p>
          <a:p>
            <a:pPr>
              <a:buFont typeface="Wingdings" panose="05000000000000000000" pitchFamily="2" charset="2"/>
              <a:buNone/>
            </a:pPr>
            <a:r>
              <a:rPr dirty="0"/>
              <a:t>     179 / 8 = 22 sisa 3</a:t>
            </a:r>
          </a:p>
          <a:p>
            <a:pPr>
              <a:buFont typeface="Wingdings" panose="05000000000000000000" pitchFamily="2" charset="2"/>
              <a:buNone/>
            </a:pPr>
            <a:r>
              <a:rPr dirty="0"/>
              <a:t>                    / 8 = 2 sisa 6</a:t>
            </a:r>
          </a:p>
          <a:p>
            <a:pPr>
              <a:buFont typeface="Wingdings" panose="05000000000000000000" pitchFamily="2" charset="2"/>
              <a:buNone/>
            </a:pPr>
            <a:r>
              <a:rPr dirty="0"/>
              <a:t>                            / 8 = 0 sisa 2 </a:t>
            </a:r>
          </a:p>
          <a:p>
            <a:pPr>
              <a:buFont typeface="Wingdings" panose="05000000000000000000" pitchFamily="2" charset="2"/>
              <a:buNone/>
            </a:pPr>
            <a:r>
              <a:rPr dirty="0">
                <a:sym typeface="Symbol" panose="05050102010706020507" pitchFamily="18" charset="2"/>
              </a:rPr>
              <a:t>  </a:t>
            </a:r>
            <a:r>
              <a:rPr dirty="0"/>
              <a:t>179</a:t>
            </a:r>
            <a:r>
              <a:rPr baseline="-25000" dirty="0"/>
              <a:t>10</a:t>
            </a:r>
            <a:r>
              <a:rPr dirty="0"/>
              <a:t>  =  263</a:t>
            </a:r>
            <a:r>
              <a:rPr baseline="-25000" dirty="0"/>
              <a:t>8</a:t>
            </a:r>
            <a:r>
              <a:rPr dirty="0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dirty="0"/>
              <a:t>                  </a:t>
            </a:r>
          </a:p>
          <a:p>
            <a:pPr>
              <a:lnSpc>
                <a:spcPct val="80000"/>
              </a:lnSpc>
            </a:pPr>
            <a:endParaRPr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2"/>
          <p:cNvSpPr txBox="1">
            <a:spLocks noGrp="1"/>
          </p:cNvSpPr>
          <p:nvPr>
            <p:ph type="ftr" sz="quarter" idx="11"/>
          </p:nvPr>
        </p:nvSpPr>
        <p:spPr>
          <a:noFill/>
          <a:ln>
            <a:noFill/>
          </a:ln>
        </p:spPr>
        <p:txBody>
          <a:bodyPr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endParaRPr sz="1000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304800"/>
            <a:ext cx="7543800" cy="1182688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anchor="ctr">
            <a:normAutofit fontScale="90000"/>
          </a:bodyPr>
          <a:lstStyle/>
          <a:p>
            <a:pPr marL="484505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600" b="0" i="0" u="none" strike="noStrike" kern="1200" cap="none" spc="0" normalizeH="0" baseline="0" noProof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Konversi Bilangan Desimal ke Hexadesimal</a:t>
            </a:r>
          </a:p>
        </p:txBody>
      </p:sp>
      <p:sp>
        <p:nvSpPr>
          <p:cNvPr id="16388" name="Rectangle 3"/>
          <p:cNvSpPr>
            <a:spLocks noGrp="1"/>
          </p:cNvSpPr>
          <p:nvPr>
            <p:ph type="body" idx="4294967295"/>
          </p:nvPr>
        </p:nvSpPr>
        <p:spPr>
          <a:xfrm>
            <a:off x="0" y="1981200"/>
            <a:ext cx="8458200" cy="3733800"/>
          </a:xfrm>
          <a:ln/>
        </p:spPr>
        <p:txBody>
          <a:bodyPr vert="horz" wrap="square" anchor="t"/>
          <a:lstStyle/>
          <a:p>
            <a:pPr algn="just">
              <a:lnSpc>
                <a:spcPct val="110000"/>
              </a:lnSpc>
            </a:pPr>
            <a:r>
              <a:rPr lang="en-GB" altLang="x-none" dirty="0"/>
              <a:t>Konversi bilangan desimal bulat ke bilangan hexadesimal: Gunakan pembagian dgn 16 secara suksesif sampai sisanya = 0. Sisa-sisa pembagian membentuk jawaban</a:t>
            </a:r>
            <a:endParaRPr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2"/>
          <p:cNvSpPr txBox="1">
            <a:spLocks noGrp="1"/>
          </p:cNvSpPr>
          <p:nvPr>
            <p:ph type="ftr" sz="quarter" idx="11"/>
          </p:nvPr>
        </p:nvSpPr>
        <p:spPr>
          <a:noFill/>
          <a:ln>
            <a:noFill/>
          </a:ln>
        </p:spPr>
        <p:txBody>
          <a:bodyPr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endParaRPr sz="1000" dirty="0"/>
          </a:p>
        </p:txBody>
      </p:sp>
      <p:sp>
        <p:nvSpPr>
          <p:cNvPr id="17411" name="Rectangle 4"/>
          <p:cNvSpPr>
            <a:spLocks noGrp="1"/>
          </p:cNvSpPr>
          <p:nvPr>
            <p:ph type="body" idx="4294967295"/>
          </p:nvPr>
        </p:nvSpPr>
        <p:spPr>
          <a:xfrm>
            <a:off x="0" y="990600"/>
            <a:ext cx="8458200" cy="4953000"/>
          </a:xfrm>
          <a:ln/>
        </p:spPr>
        <p:txBody>
          <a:bodyPr vert="horz" wrap="square" anchor="t"/>
          <a:lstStyle/>
          <a:p>
            <a:r>
              <a:rPr dirty="0"/>
              <a:t>Contoh: Konersi 179</a:t>
            </a:r>
            <a:r>
              <a:rPr baseline="-25000" dirty="0"/>
              <a:t>10</a:t>
            </a:r>
            <a:r>
              <a:rPr dirty="0"/>
              <a:t>  ke hexadesimal:</a:t>
            </a:r>
          </a:p>
          <a:p>
            <a:pPr>
              <a:buFont typeface="Wingdings" panose="05000000000000000000" pitchFamily="2" charset="2"/>
              <a:buNone/>
            </a:pPr>
            <a:r>
              <a:rPr dirty="0"/>
              <a:t>     179 / 16 = 11 sisa 3   (LSB)</a:t>
            </a:r>
          </a:p>
          <a:p>
            <a:pPr>
              <a:buFont typeface="Wingdings" panose="05000000000000000000" pitchFamily="2" charset="2"/>
              <a:buNone/>
            </a:pPr>
            <a:r>
              <a:rPr dirty="0"/>
              <a:t>                    / 16 = 0 sisa 11 (dalam bilangan hexadesimal berarti B)</a:t>
            </a:r>
          </a:p>
          <a:p>
            <a:pPr>
              <a:buFont typeface="Wingdings" panose="05000000000000000000" pitchFamily="2" charset="2"/>
              <a:buNone/>
            </a:pPr>
            <a:r>
              <a:rPr dirty="0"/>
              <a:t>    </a:t>
            </a:r>
          </a:p>
          <a:p>
            <a:pPr>
              <a:buFont typeface="Wingdings" panose="05000000000000000000" pitchFamily="2" charset="2"/>
              <a:buNone/>
            </a:pPr>
            <a:r>
              <a:rPr dirty="0"/>
              <a:t>   </a:t>
            </a:r>
            <a:r>
              <a:rPr dirty="0">
                <a:sym typeface="Symbol" panose="05050102010706020507" pitchFamily="18" charset="2"/>
              </a:rPr>
              <a:t>  </a:t>
            </a:r>
            <a:r>
              <a:rPr dirty="0"/>
              <a:t>179</a:t>
            </a:r>
            <a:r>
              <a:rPr baseline="-25000" dirty="0"/>
              <a:t>10</a:t>
            </a:r>
            <a:r>
              <a:rPr dirty="0"/>
              <a:t>  =  B3</a:t>
            </a:r>
            <a:r>
              <a:rPr baseline="-25000" dirty="0"/>
              <a:t>16</a:t>
            </a:r>
            <a:endParaRPr dirty="0"/>
          </a:p>
          <a:p>
            <a:pPr>
              <a:buFont typeface="Wingdings" panose="05000000000000000000" pitchFamily="2" charset="2"/>
              <a:buNone/>
            </a:pPr>
            <a:r>
              <a:rPr dirty="0"/>
              <a:t>                   </a:t>
            </a:r>
          </a:p>
          <a:p>
            <a:pPr>
              <a:lnSpc>
                <a:spcPct val="80000"/>
              </a:lnSpc>
            </a:pPr>
            <a:endParaRPr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2"/>
          <p:cNvSpPr txBox="1">
            <a:spLocks noGrp="1"/>
          </p:cNvSpPr>
          <p:nvPr>
            <p:ph type="ftr" sz="quarter" idx="11"/>
          </p:nvPr>
        </p:nvSpPr>
        <p:spPr>
          <a:noFill/>
          <a:ln>
            <a:noFill/>
          </a:ln>
        </p:spPr>
        <p:txBody>
          <a:bodyPr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endParaRPr sz="1000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8229600" cy="1371600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anchor="ctr">
            <a:normAutofit/>
          </a:bodyPr>
          <a:lstStyle/>
          <a:p>
            <a:pPr marL="484505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000" b="0" i="0" u="none" strike="noStrike" kern="1200" cap="none" spc="0" normalizeH="0" baseline="0" noProof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Konversi Bilangan Biner ke Oktal</a:t>
            </a:r>
          </a:p>
        </p:txBody>
      </p:sp>
      <p:sp>
        <p:nvSpPr>
          <p:cNvPr id="18436" name="Rectangle 3"/>
          <p:cNvSpPr>
            <a:spLocks noGrp="1"/>
          </p:cNvSpPr>
          <p:nvPr>
            <p:ph type="body" idx="4294967295"/>
          </p:nvPr>
        </p:nvSpPr>
        <p:spPr>
          <a:xfrm>
            <a:off x="0" y="2362200"/>
            <a:ext cx="6565900" cy="2667000"/>
          </a:xfrm>
          <a:ln/>
        </p:spPr>
        <p:txBody>
          <a:bodyPr vert="horz" wrap="square" anchor="t"/>
          <a:lstStyle/>
          <a:p>
            <a:pPr marL="0" indent="0" algn="just">
              <a:buFont typeface="Wingdings" panose="05000000000000000000" pitchFamily="2" charset="2"/>
              <a:buNone/>
            </a:pPr>
            <a:r>
              <a:rPr dirty="0"/>
              <a:t>Untuk mengkonversi bilangan biner ke bilangan oktal, lakukan pengelompokan 3 digit bilangan biner dari posisi </a:t>
            </a:r>
            <a:r>
              <a:rPr dirty="0">
                <a:solidFill>
                  <a:srgbClr val="FF0000"/>
                </a:solidFill>
              </a:rPr>
              <a:t>kanan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2"/>
          <p:cNvSpPr txBox="1">
            <a:spLocks noGrp="1"/>
          </p:cNvSpPr>
          <p:nvPr>
            <p:ph type="ftr" sz="quarter" idx="11"/>
          </p:nvPr>
        </p:nvSpPr>
        <p:spPr>
          <a:noFill/>
          <a:ln>
            <a:noFill/>
          </a:ln>
        </p:spPr>
        <p:txBody>
          <a:bodyPr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endParaRPr sz="1000" dirty="0"/>
          </a:p>
        </p:txBody>
      </p:sp>
      <p:sp>
        <p:nvSpPr>
          <p:cNvPr id="19459" name="Rectangle 4"/>
          <p:cNvSpPr>
            <a:spLocks noGrp="1"/>
          </p:cNvSpPr>
          <p:nvPr>
            <p:ph type="body" idx="4294967295"/>
          </p:nvPr>
        </p:nvSpPr>
        <p:spPr>
          <a:xfrm>
            <a:off x="0" y="990600"/>
            <a:ext cx="7391400" cy="4114800"/>
          </a:xfrm>
          <a:ln/>
        </p:spPr>
        <p:txBody>
          <a:bodyPr vert="horz" wrap="square" anchor="t"/>
          <a:lstStyle/>
          <a:p>
            <a:pPr marL="361950" indent="-361950"/>
            <a:r>
              <a:rPr dirty="0"/>
              <a:t>Contoh: konversikan 10110011</a:t>
            </a:r>
            <a:r>
              <a:rPr baseline="-25000" dirty="0"/>
              <a:t>2</a:t>
            </a:r>
            <a:r>
              <a:rPr dirty="0"/>
              <a:t> ke bilangan oktal</a:t>
            </a:r>
          </a:p>
          <a:p>
            <a:pPr marL="361950" indent="-361950"/>
            <a:r>
              <a:rPr dirty="0"/>
              <a:t>Jawab : 10  110  011</a:t>
            </a:r>
          </a:p>
          <a:p>
            <a:pPr marL="361950" indent="-361950"/>
            <a:endParaRPr dirty="0"/>
          </a:p>
          <a:p>
            <a:pPr marL="361950" indent="-361950"/>
            <a:r>
              <a:rPr dirty="0"/>
              <a:t>             2      6       3</a:t>
            </a:r>
          </a:p>
          <a:p>
            <a:pPr marL="361950" indent="-361950"/>
            <a:r>
              <a:rPr dirty="0"/>
              <a:t>Jadi 10110011</a:t>
            </a:r>
            <a:r>
              <a:rPr baseline="-25000" dirty="0"/>
              <a:t>2</a:t>
            </a:r>
            <a:r>
              <a:rPr dirty="0"/>
              <a:t> = 263</a:t>
            </a:r>
            <a:r>
              <a:rPr baseline="-25000" dirty="0"/>
              <a:t>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2"/>
          <p:cNvSpPr txBox="1">
            <a:spLocks noGrp="1"/>
          </p:cNvSpPr>
          <p:nvPr>
            <p:ph type="ftr" sz="quarter" idx="11"/>
          </p:nvPr>
        </p:nvSpPr>
        <p:spPr>
          <a:noFill/>
          <a:ln>
            <a:noFill/>
          </a:ln>
        </p:spPr>
        <p:txBody>
          <a:bodyPr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endParaRPr sz="1000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304800"/>
            <a:ext cx="7543800" cy="1431925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anchor="ctr">
            <a:normAutofit/>
          </a:bodyPr>
          <a:lstStyle/>
          <a:p>
            <a:pPr marL="484505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200" b="0" i="0" u="none" strike="noStrike" kern="1200" cap="none" spc="0" normalizeH="0" baseline="0" noProof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Konversi Bilangan Oktal ke Biner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19300" y="2057400"/>
            <a:ext cx="7124700" cy="2362200"/>
          </a:xfrm>
        </p:spPr>
        <p:txBody>
          <a:bodyPr vert="horz" anchor="t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Sebaliknya untuk mengkonversi Bilangan Oktal ke Biner yang harus dilakukan adalah terjemahkan setiap digit bilangan oktal ke 3 digit bilangan biner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2"/>
          <p:cNvSpPr txBox="1">
            <a:spLocks noGrp="1"/>
          </p:cNvSpPr>
          <p:nvPr>
            <p:ph type="ftr" sz="quarter" idx="11"/>
          </p:nvPr>
        </p:nvSpPr>
        <p:spPr>
          <a:noFill/>
          <a:ln>
            <a:noFill/>
          </a:ln>
        </p:spPr>
        <p:txBody>
          <a:bodyPr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endParaRPr sz="1000" dirty="0"/>
          </a:p>
        </p:txBody>
      </p:sp>
      <p:sp>
        <p:nvSpPr>
          <p:cNvPr id="21507" name="Rectangle 4"/>
          <p:cNvSpPr>
            <a:spLocks noGrp="1"/>
          </p:cNvSpPr>
          <p:nvPr>
            <p:ph type="body" idx="4294967295"/>
          </p:nvPr>
        </p:nvSpPr>
        <p:spPr>
          <a:xfrm>
            <a:off x="0" y="914400"/>
            <a:ext cx="8229600" cy="4114800"/>
          </a:xfrm>
          <a:ln/>
        </p:spPr>
        <p:txBody>
          <a:bodyPr vert="horz" wrap="square" anchor="t"/>
          <a:lstStyle/>
          <a:p>
            <a:pPr marL="361950" indent="-361950">
              <a:lnSpc>
                <a:spcPct val="80000"/>
              </a:lnSpc>
            </a:pPr>
            <a:r>
              <a:rPr dirty="0"/>
              <a:t>Contoh Konversikan 263</a:t>
            </a:r>
            <a:r>
              <a:rPr baseline="-25000" dirty="0"/>
              <a:t>8</a:t>
            </a:r>
            <a:r>
              <a:rPr dirty="0"/>
              <a:t> ke bilangan biner.</a:t>
            </a:r>
          </a:p>
          <a:p>
            <a:pPr marL="361950" indent="-361950">
              <a:lnSpc>
                <a:spcPct val="80000"/>
              </a:lnSpc>
            </a:pPr>
            <a:r>
              <a:rPr dirty="0"/>
              <a:t>Jawab:  2       6       3</a:t>
            </a:r>
          </a:p>
          <a:p>
            <a:pPr marL="361950" indent="-361950">
              <a:lnSpc>
                <a:spcPct val="80000"/>
              </a:lnSpc>
            </a:pPr>
            <a:endParaRPr dirty="0"/>
          </a:p>
          <a:p>
            <a:pPr marL="361950" indent="-361950">
              <a:lnSpc>
                <a:spcPct val="80000"/>
              </a:lnSpc>
            </a:pPr>
            <a:r>
              <a:rPr dirty="0"/>
              <a:t>          010   110   011</a:t>
            </a:r>
          </a:p>
          <a:p>
            <a:pPr marL="361950" indent="-361950">
              <a:lnSpc>
                <a:spcPct val="80000"/>
              </a:lnSpc>
            </a:pPr>
            <a:endParaRPr dirty="0"/>
          </a:p>
          <a:p>
            <a:pPr marL="361950" indent="-361950">
              <a:lnSpc>
                <a:spcPct val="80000"/>
              </a:lnSpc>
            </a:pPr>
            <a:r>
              <a:rPr dirty="0"/>
              <a:t>Jadi 263</a:t>
            </a:r>
            <a:r>
              <a:rPr baseline="-25000" dirty="0"/>
              <a:t>8</a:t>
            </a:r>
            <a:r>
              <a:rPr dirty="0"/>
              <a:t> = 010110011</a:t>
            </a:r>
            <a:r>
              <a:rPr baseline="-25000" dirty="0"/>
              <a:t>2 </a:t>
            </a:r>
            <a:r>
              <a:rPr dirty="0"/>
              <a:t>Karena 0 didepan tidak ada artinya kita bisa menuliskan 10110011 </a:t>
            </a:r>
            <a:r>
              <a:rPr sz="2000" dirty="0"/>
              <a:t>2</a:t>
            </a:r>
          </a:p>
          <a:p>
            <a:pPr marL="361950" indent="-361950">
              <a:lnSpc>
                <a:spcPct val="80000"/>
              </a:lnSpc>
              <a:buFont typeface="Wingdings" panose="05000000000000000000" pitchFamily="2" charset="2"/>
              <a:buNone/>
            </a:pPr>
            <a:endParaRPr sz="2000" baseline="-25000" dirty="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2"/>
          <p:cNvSpPr txBox="1">
            <a:spLocks noGrp="1"/>
          </p:cNvSpPr>
          <p:nvPr>
            <p:ph type="ftr" sz="quarter" idx="11"/>
          </p:nvPr>
        </p:nvSpPr>
        <p:spPr>
          <a:noFill/>
          <a:ln>
            <a:noFill/>
          </a:ln>
        </p:spPr>
        <p:txBody>
          <a:bodyPr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endParaRPr sz="1000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304800"/>
            <a:ext cx="7543800" cy="1431925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anchor="ctr">
            <a:normAutofit/>
          </a:bodyPr>
          <a:lstStyle/>
          <a:p>
            <a:pPr marL="484505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600" b="0" i="0" u="none" strike="noStrike" kern="1200" cap="none" spc="0" normalizeH="0" baseline="0" noProof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Konversi Bilangan Biner ke Hexadesimal</a:t>
            </a:r>
          </a:p>
        </p:txBody>
      </p:sp>
      <p:sp>
        <p:nvSpPr>
          <p:cNvPr id="22532" name="Rectangle 3"/>
          <p:cNvSpPr>
            <a:spLocks noGrp="1"/>
          </p:cNvSpPr>
          <p:nvPr>
            <p:ph type="body" idx="4294967295"/>
          </p:nvPr>
        </p:nvSpPr>
        <p:spPr>
          <a:xfrm>
            <a:off x="0" y="1981200"/>
            <a:ext cx="7162800" cy="2895600"/>
          </a:xfrm>
          <a:ln/>
        </p:spPr>
        <p:txBody>
          <a:bodyPr vert="horz" wrap="square" anchor="t"/>
          <a:lstStyle/>
          <a:p>
            <a:pPr marL="0" indent="0" algn="just">
              <a:buFont typeface="Wingdings" panose="05000000000000000000" pitchFamily="2" charset="2"/>
              <a:buNone/>
            </a:pPr>
            <a:r>
              <a:rPr dirty="0"/>
              <a:t>Untuk mengkonversi bilangan biner ke bilangan hexadesimal, lakukan pengelompokan 4 digit bilangan biner dari posisi </a:t>
            </a:r>
            <a:r>
              <a:rPr dirty="0">
                <a:solidFill>
                  <a:srgbClr val="FF0000"/>
                </a:solidFill>
              </a:rPr>
              <a:t>kanan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2"/>
          <p:cNvSpPr txBox="1">
            <a:spLocks noGrp="1"/>
          </p:cNvSpPr>
          <p:nvPr>
            <p:ph type="ftr" sz="quarter" idx="11"/>
          </p:nvPr>
        </p:nvSpPr>
        <p:spPr>
          <a:noFill/>
          <a:ln>
            <a:noFill/>
          </a:ln>
        </p:spPr>
        <p:txBody>
          <a:bodyPr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endParaRPr sz="1000" dirty="0"/>
          </a:p>
        </p:txBody>
      </p:sp>
      <p:sp>
        <p:nvSpPr>
          <p:cNvPr id="23555" name="Rectangle 4"/>
          <p:cNvSpPr>
            <a:spLocks noGrp="1"/>
          </p:cNvSpPr>
          <p:nvPr>
            <p:ph type="body" idx="4294967295"/>
          </p:nvPr>
        </p:nvSpPr>
        <p:spPr>
          <a:xfrm>
            <a:off x="0" y="990600"/>
            <a:ext cx="7162800" cy="4114800"/>
          </a:xfrm>
          <a:ln/>
        </p:spPr>
        <p:txBody>
          <a:bodyPr vert="horz" wrap="square" anchor="t"/>
          <a:lstStyle/>
          <a:p>
            <a:pPr marL="457200" indent="-457200"/>
            <a:r>
              <a:rPr dirty="0"/>
              <a:t>Contoh: konversikan 10110011 </a:t>
            </a:r>
            <a:r>
              <a:rPr sz="1400" dirty="0"/>
              <a:t>2</a:t>
            </a:r>
            <a:r>
              <a:rPr dirty="0"/>
              <a:t> ke bilangan Hex</a:t>
            </a:r>
          </a:p>
          <a:p>
            <a:pPr marL="457200" indent="-457200"/>
            <a:r>
              <a:rPr dirty="0"/>
              <a:t>Jawab : 1011  0011</a:t>
            </a:r>
          </a:p>
          <a:p>
            <a:pPr marL="457200" indent="-457200"/>
            <a:r>
              <a:rPr dirty="0"/>
              <a:t>            B         3</a:t>
            </a:r>
          </a:p>
          <a:p>
            <a:pPr marL="457200" indent="-457200"/>
            <a:r>
              <a:rPr dirty="0"/>
              <a:t>Jadi 10110011</a:t>
            </a:r>
            <a:r>
              <a:rPr sz="1400" dirty="0"/>
              <a:t>2</a:t>
            </a:r>
            <a:r>
              <a:rPr dirty="0"/>
              <a:t> = B3</a:t>
            </a:r>
            <a:r>
              <a:rPr sz="1600" dirty="0"/>
              <a:t>16</a:t>
            </a:r>
          </a:p>
          <a:p>
            <a:pPr marL="457200" indent="-457200">
              <a:buFont typeface="Wingdings" panose="05000000000000000000" pitchFamily="2" charset="2"/>
              <a:buNone/>
            </a:pPr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2"/>
          <p:cNvSpPr txBox="1">
            <a:spLocks noGrp="1"/>
          </p:cNvSpPr>
          <p:nvPr>
            <p:ph type="ftr" sz="quarter" idx="11"/>
          </p:nvPr>
        </p:nvSpPr>
        <p:spPr>
          <a:noFill/>
          <a:ln>
            <a:noFill/>
          </a:ln>
        </p:spPr>
        <p:txBody>
          <a:bodyPr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endParaRPr sz="1000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7772400" cy="1371600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anchor="ctr">
            <a:normAutofit/>
          </a:bodyPr>
          <a:lstStyle/>
          <a:p>
            <a:pPr marL="484505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600" b="0" i="0" u="none" strike="noStrike" kern="1200" cap="none" spc="0" normalizeH="0" baseline="0" noProof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Konversi Bilangan Hexadesimal ke Biner</a:t>
            </a:r>
          </a:p>
        </p:txBody>
      </p:sp>
      <p:sp>
        <p:nvSpPr>
          <p:cNvPr id="24580" name="Rectangle 3"/>
          <p:cNvSpPr>
            <a:spLocks noGrp="1"/>
          </p:cNvSpPr>
          <p:nvPr>
            <p:ph type="body" idx="4294967295"/>
          </p:nvPr>
        </p:nvSpPr>
        <p:spPr>
          <a:xfrm>
            <a:off x="2019300" y="1981200"/>
            <a:ext cx="7124700" cy="4114800"/>
          </a:xfrm>
          <a:ln/>
        </p:spPr>
        <p:txBody>
          <a:bodyPr vert="horz" wrap="square" anchor="t"/>
          <a:lstStyle/>
          <a:p>
            <a:pPr marL="0" indent="0">
              <a:buFont typeface="Wingdings" panose="05000000000000000000" pitchFamily="2" charset="2"/>
              <a:buNone/>
            </a:pPr>
            <a:r>
              <a:rPr dirty="0"/>
              <a:t>Sebaliknya untuk mengkonversi Bilangan Hexadesimal ke Biner yang harus dilakukan adalah terjemahkan setiap digit bilangan Hexadesimal ke 4 digit bilangan biner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rgbClr val="C00000"/>
                </a:solidFill>
              </a:rPr>
              <a:t>Definisi Sistem Bilangan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suku-suku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. 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 </a:t>
            </a:r>
            <a:r>
              <a:rPr lang="en-US" dirty="0" err="1"/>
              <a:t>suku</a:t>
            </a:r>
            <a:r>
              <a:rPr lang="en-US" dirty="0"/>
              <a:t> 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  </a:t>
            </a:r>
            <a:r>
              <a:rPr lang="en-US" dirty="0" err="1"/>
              <a:t>antara</a:t>
            </a:r>
            <a:r>
              <a:rPr lang="en-US" dirty="0"/>
              <a:t>  </a:t>
            </a:r>
            <a:r>
              <a:rPr lang="en-US" dirty="0" err="1"/>
              <a:t>angka</a:t>
            </a:r>
            <a:r>
              <a:rPr lang="en-US" dirty="0"/>
              <a:t> 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en-US" dirty="0" err="1"/>
              <a:t>hasil</a:t>
            </a:r>
            <a:r>
              <a:rPr lang="en-US" dirty="0"/>
              <a:t>  </a:t>
            </a:r>
            <a:r>
              <a:rPr lang="en-US" dirty="0" err="1"/>
              <a:t>perpangkatan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pangkat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letak</a:t>
            </a:r>
            <a:r>
              <a:rPr lang="en-US" dirty="0"/>
              <a:t> </a:t>
            </a:r>
            <a:r>
              <a:rPr lang="en-US" dirty="0" err="1"/>
              <a:t>suku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2"/>
          <p:cNvSpPr txBox="1">
            <a:spLocks noGrp="1"/>
          </p:cNvSpPr>
          <p:nvPr>
            <p:ph type="ftr" sz="quarter" idx="11"/>
          </p:nvPr>
        </p:nvSpPr>
        <p:spPr>
          <a:noFill/>
          <a:ln>
            <a:noFill/>
          </a:ln>
        </p:spPr>
        <p:txBody>
          <a:bodyPr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endParaRPr sz="1000" dirty="0"/>
          </a:p>
        </p:txBody>
      </p:sp>
      <p:sp>
        <p:nvSpPr>
          <p:cNvPr id="25603" name="Rectangle 4"/>
          <p:cNvSpPr>
            <a:spLocks noGrp="1"/>
          </p:cNvSpPr>
          <p:nvPr>
            <p:ph type="body" idx="4294967295"/>
          </p:nvPr>
        </p:nvSpPr>
        <p:spPr>
          <a:xfrm>
            <a:off x="0" y="990600"/>
            <a:ext cx="8229600" cy="4114800"/>
          </a:xfrm>
          <a:ln/>
        </p:spPr>
        <p:txBody>
          <a:bodyPr vert="horz" wrap="square" anchor="t"/>
          <a:lstStyle/>
          <a:p>
            <a:pPr marL="361950" indent="-361950" defTabSz="914400">
              <a:tabLst>
                <a:tab pos="361950" algn="l"/>
              </a:tabLst>
            </a:pPr>
            <a:r>
              <a:rPr dirty="0"/>
              <a:t>Contoh Konversikan B3</a:t>
            </a:r>
            <a:r>
              <a:rPr baseline="-25000" dirty="0"/>
              <a:t>16</a:t>
            </a:r>
            <a:r>
              <a:rPr dirty="0"/>
              <a:t> ke bilangan biner.</a:t>
            </a:r>
          </a:p>
          <a:p>
            <a:pPr marL="361950" indent="-361950" defTabSz="914400">
              <a:tabLst>
                <a:tab pos="361950" algn="l"/>
              </a:tabLst>
            </a:pPr>
            <a:r>
              <a:rPr dirty="0"/>
              <a:t>Jawab:  B        3</a:t>
            </a:r>
          </a:p>
          <a:p>
            <a:pPr marL="361950" indent="-361950" defTabSz="914400">
              <a:tabLst>
                <a:tab pos="361950" algn="l"/>
              </a:tabLst>
            </a:pPr>
            <a:endParaRPr dirty="0"/>
          </a:p>
          <a:p>
            <a:pPr marL="361950" indent="-361950" defTabSz="914400">
              <a:tabLst>
                <a:tab pos="361950" algn="l"/>
              </a:tabLst>
            </a:pPr>
            <a:r>
              <a:rPr dirty="0"/>
              <a:t>        1011   0011</a:t>
            </a:r>
          </a:p>
          <a:p>
            <a:pPr marL="361950" indent="-361950" defTabSz="914400">
              <a:tabLst>
                <a:tab pos="361950" algn="l"/>
              </a:tabLst>
            </a:pPr>
            <a:endParaRPr dirty="0"/>
          </a:p>
          <a:p>
            <a:pPr marL="361950" indent="-361950" defTabSz="914400">
              <a:tabLst>
                <a:tab pos="361950" algn="l"/>
              </a:tabLst>
            </a:pPr>
            <a:r>
              <a:rPr dirty="0"/>
              <a:t>     Jadi B3</a:t>
            </a:r>
            <a:r>
              <a:rPr baseline="-25000" dirty="0"/>
              <a:t>16</a:t>
            </a:r>
            <a:r>
              <a:rPr dirty="0"/>
              <a:t> = 10110011</a:t>
            </a:r>
            <a:r>
              <a:rPr baseline="-25000" dirty="0"/>
              <a:t>2 </a:t>
            </a:r>
          </a:p>
          <a:p>
            <a:pPr marL="361950" indent="-361950" defTabSz="914400">
              <a:tabLst>
                <a:tab pos="361950" algn="l"/>
              </a:tabLst>
            </a:pPr>
            <a:endParaRPr sz="4400" dirty="0"/>
          </a:p>
        </p:txBody>
      </p:sp>
    </p:spTree>
  </p:cSld>
  <p:clrMapOvr>
    <a:masterClrMapping/>
  </p:clrMapOvr>
  <p:transition>
    <p:diamond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23"/>
            <a:ext cx="8229600" cy="1143000"/>
          </a:xfrm>
        </p:spPr>
        <p:txBody>
          <a:bodyPr>
            <a:normAutofit/>
          </a:bodyPr>
          <a:lstStyle/>
          <a:p>
            <a:r>
              <a:rPr lang="id-ID" dirty="0">
                <a:solidFill>
                  <a:srgbClr val="C00000"/>
                </a:solidFill>
              </a:rPr>
              <a:t>Kode Biner yang mewakili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055" y="1628775"/>
            <a:ext cx="8517255" cy="5181600"/>
          </a:xfrm>
        </p:spPr>
        <p:txBody>
          <a:bodyPr>
            <a:normAutofit fontScale="80000" lnSpcReduction="10000"/>
          </a:bodyPr>
          <a:lstStyle/>
          <a:p>
            <a:pPr>
              <a:buNone/>
            </a:pP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biner untuk</a:t>
            </a:r>
            <a:r>
              <a:rPr lang="en-US" dirty="0"/>
              <a:t> </a:t>
            </a:r>
            <a:r>
              <a:rPr lang="en-US" dirty="0" err="1"/>
              <a:t>mewakili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. </a:t>
            </a:r>
          </a:p>
          <a:p>
            <a:r>
              <a:rPr lang="en-US" dirty="0" err="1"/>
              <a:t>Komputer</a:t>
            </a:r>
            <a:r>
              <a:rPr lang="en-US" dirty="0"/>
              <a:t> 1 byte </a:t>
            </a:r>
            <a:r>
              <a:rPr lang="en-US" dirty="0" err="1"/>
              <a:t>untuk</a:t>
            </a:r>
            <a:r>
              <a:rPr lang="en-US" dirty="0"/>
              <a:t> 4 bit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biner</a:t>
            </a:r>
            <a:r>
              <a:rPr lang="en-US" dirty="0"/>
              <a:t> yang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4 bit </a:t>
            </a:r>
            <a:r>
              <a:rPr lang="en-US" dirty="0" err="1"/>
              <a:t>yaitu</a:t>
            </a:r>
            <a:r>
              <a:rPr lang="en-US" dirty="0"/>
              <a:t> BCD (</a:t>
            </a:r>
            <a:r>
              <a:rPr lang="en-US" i="1" dirty="0"/>
              <a:t>Binary Coded Decimal</a:t>
            </a:r>
            <a:r>
              <a:rPr lang="en-US" dirty="0"/>
              <a:t>). </a:t>
            </a:r>
          </a:p>
          <a:p>
            <a:r>
              <a:rPr lang="en-US" dirty="0" err="1"/>
              <a:t>Komputer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1 byte </a:t>
            </a:r>
            <a:r>
              <a:rPr lang="en-US" dirty="0" err="1"/>
              <a:t>untuk</a:t>
            </a:r>
            <a:r>
              <a:rPr lang="en-US" dirty="0"/>
              <a:t> 6 bit,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biner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6 bit </a:t>
            </a:r>
            <a:r>
              <a:rPr lang="en-US" dirty="0" err="1"/>
              <a:t>yaitu</a:t>
            </a:r>
            <a:r>
              <a:rPr lang="en-US" dirty="0"/>
              <a:t> SBCDIC (</a:t>
            </a:r>
            <a:r>
              <a:rPr lang="en-US" i="1" dirty="0"/>
              <a:t>Standard Binary Coded Decimal Interchange Code</a:t>
            </a:r>
            <a:r>
              <a:rPr lang="en-US" dirty="0"/>
              <a:t>). </a:t>
            </a:r>
          </a:p>
          <a:p>
            <a:r>
              <a:rPr lang="en-US" dirty="0" err="1"/>
              <a:t>Komputer</a:t>
            </a:r>
            <a:r>
              <a:rPr lang="en-US" dirty="0"/>
              <a:t> 1 byte </a:t>
            </a:r>
            <a:r>
              <a:rPr lang="en-US" dirty="0" err="1"/>
              <a:t>untuk</a:t>
            </a:r>
            <a:r>
              <a:rPr lang="en-US" dirty="0"/>
              <a:t> 8 bit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biner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8 bit </a:t>
            </a:r>
            <a:r>
              <a:rPr lang="en-US" dirty="0" err="1"/>
              <a:t>yaitu</a:t>
            </a:r>
            <a:r>
              <a:rPr lang="en-US" dirty="0"/>
              <a:t> EBCDIC (</a:t>
            </a:r>
            <a:r>
              <a:rPr lang="en-US" i="1" dirty="0"/>
              <a:t>Extended Binary Coded Decimal Interchange Code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ASCII (</a:t>
            </a:r>
            <a:r>
              <a:rPr lang="en-US" i="1" dirty="0"/>
              <a:t>American Standard Code for Information Interchange</a:t>
            </a:r>
            <a:r>
              <a:rPr lang="en-US" dirty="0"/>
              <a:t>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heel spokes="2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r>
              <a:rPr lang="id-ID" dirty="0">
                <a:solidFill>
                  <a:srgbClr val="C00000"/>
                </a:solidFill>
              </a:rPr>
              <a:t>Binary code decimal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0280"/>
            <a:ext cx="8229600" cy="4214495"/>
          </a:xfrm>
        </p:spPr>
        <p:txBody>
          <a:bodyPr/>
          <a:lstStyle/>
          <a:p>
            <a:r>
              <a:rPr lang="en-US" sz="2400" dirty="0"/>
              <a:t>BCD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</a:t>
            </a:r>
            <a:r>
              <a:rPr lang="en-US" sz="2400" dirty="0" err="1"/>
              <a:t>biner</a:t>
            </a:r>
            <a:r>
              <a:rPr lang="en-US" sz="2400" dirty="0"/>
              <a:t>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mewakili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digit decimal </a:t>
            </a:r>
            <a:r>
              <a:rPr lang="en-US" sz="2400" dirty="0" err="1"/>
              <a:t>saja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angka</a:t>
            </a:r>
            <a:r>
              <a:rPr lang="en-US" sz="2400" dirty="0"/>
              <a:t> 0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9.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kombinasi</a:t>
            </a:r>
            <a:r>
              <a:rPr lang="en-US" sz="2400" dirty="0"/>
              <a:t> 4-bit,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10 </a:t>
            </a:r>
            <a:r>
              <a:rPr lang="en-US" sz="2400" dirty="0" err="1"/>
              <a:t>kombinasi</a:t>
            </a:r>
            <a:r>
              <a:rPr lang="en-US" sz="2400" dirty="0"/>
              <a:t> yang </a:t>
            </a:r>
            <a:r>
              <a:rPr lang="en-US" sz="2400" dirty="0" err="1"/>
              <a:t>dipergunakan</a:t>
            </a:r>
            <a:r>
              <a:rPr lang="en-US" sz="2400" dirty="0"/>
              <a:t>.</a:t>
            </a:r>
          </a:p>
          <a:p>
            <a:pPr marL="596900" indent="-514350">
              <a:buNone/>
            </a:pPr>
            <a:endParaRPr lang="en-US" dirty="0"/>
          </a:p>
        </p:txBody>
      </p:sp>
      <p:pic>
        <p:nvPicPr>
          <p:cNvPr id="4" name="Picture 3" descr="bcd4bit.PNG"/>
          <p:cNvPicPr>
            <a:picLocks noChangeAspect="1"/>
          </p:cNvPicPr>
          <p:nvPr/>
        </p:nvPicPr>
        <p:blipFill>
          <a:blip cstate="print"/>
          <a:stretch>
            <a:fillRect/>
          </a:stretch>
        </p:blipFill>
        <p:spPr>
          <a:xfrm>
            <a:off x="928662" y="2857496"/>
            <a:ext cx="5357850" cy="3857652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>
                <a:solidFill>
                  <a:srgbClr val="C00000"/>
                </a:solidFill>
              </a:rPr>
              <a:t>SBCDIC (standart binary coded decimal interchange code)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" y="1643050"/>
            <a:ext cx="7498080" cy="4910150"/>
          </a:xfrm>
        </p:spPr>
        <p:txBody>
          <a:bodyPr>
            <a:noAutofit/>
          </a:bodyPr>
          <a:lstStyle/>
          <a:p>
            <a:pPr>
              <a:buClr>
                <a:srgbClr val="F0A22E"/>
              </a:buClr>
            </a:pP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kode</a:t>
            </a:r>
            <a:r>
              <a:rPr lang="en-US" sz="2000" dirty="0"/>
              <a:t> </a:t>
            </a:r>
            <a:r>
              <a:rPr lang="en-US" sz="2000" dirty="0" err="1"/>
              <a:t>biner</a:t>
            </a:r>
            <a:r>
              <a:rPr lang="en-US" sz="2000" dirty="0"/>
              <a:t> yang </a:t>
            </a:r>
            <a:r>
              <a:rPr lang="en-US" sz="2000" dirty="0" err="1"/>
              <a:t>dikembangkan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BCD, BCD </a:t>
            </a:r>
            <a:r>
              <a:rPr lang="en-US" sz="2000" dirty="0" err="1"/>
              <a:t>dianggap</a:t>
            </a:r>
            <a:r>
              <a:rPr lang="en-US" sz="2000" dirty="0"/>
              <a:t> </a:t>
            </a:r>
            <a:r>
              <a:rPr lang="en-US" sz="2000" dirty="0" err="1"/>
              <a:t>tanggung</a:t>
            </a:r>
            <a:r>
              <a:rPr lang="en-US" sz="2000" dirty="0"/>
              <a:t>,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masih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6 </a:t>
            </a:r>
            <a:r>
              <a:rPr lang="en-US" sz="2000" dirty="0" err="1"/>
              <a:t>karakter</a:t>
            </a:r>
            <a:r>
              <a:rPr lang="en-US" sz="2000" dirty="0"/>
              <a:t> </a:t>
            </a:r>
            <a:r>
              <a:rPr lang="en-US" sz="2000" dirty="0" err="1"/>
              <a:t>kombinasi</a:t>
            </a:r>
            <a:r>
              <a:rPr lang="en-US" sz="2000" dirty="0"/>
              <a:t> yang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dipergunakan</a:t>
            </a:r>
            <a:r>
              <a:rPr lang="en-US" sz="2000" dirty="0"/>
              <a:t>, </a:t>
            </a:r>
            <a:r>
              <a:rPr lang="en-US" sz="2000" dirty="0" err="1"/>
              <a:t>tetapi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mewakili</a:t>
            </a:r>
            <a:r>
              <a:rPr lang="en-US" sz="2000" dirty="0"/>
              <a:t> </a:t>
            </a:r>
            <a:r>
              <a:rPr lang="en-US" sz="2000" dirty="0" err="1"/>
              <a:t>karakter</a:t>
            </a:r>
            <a:r>
              <a:rPr lang="en-US" sz="2000" dirty="0"/>
              <a:t> yang lain. </a:t>
            </a:r>
            <a:endParaRPr lang="id-ID" sz="2000" dirty="0"/>
          </a:p>
          <a:p>
            <a:pPr>
              <a:buClr>
                <a:srgbClr val="F0A22E"/>
              </a:buClr>
            </a:pPr>
            <a:r>
              <a:rPr lang="en-US" sz="2000" dirty="0"/>
              <a:t>SBCDIC </a:t>
            </a:r>
            <a:r>
              <a:rPr lang="en-US" sz="2000" dirty="0" err="1"/>
              <a:t>banyak</a:t>
            </a:r>
            <a:r>
              <a:rPr lang="en-US" sz="2000" dirty="0"/>
              <a:t>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komputer</a:t>
            </a:r>
            <a:r>
              <a:rPr lang="en-US" sz="2000" dirty="0"/>
              <a:t> </a:t>
            </a:r>
            <a:r>
              <a:rPr lang="en-US" sz="2000" dirty="0" err="1"/>
              <a:t>generasi</a:t>
            </a:r>
            <a:r>
              <a:rPr lang="en-US" sz="2000" dirty="0"/>
              <a:t> </a:t>
            </a:r>
            <a:r>
              <a:rPr lang="en-US" sz="2000" dirty="0" err="1"/>
              <a:t>kedua</a:t>
            </a:r>
            <a:r>
              <a:rPr lang="en-US" sz="2000" dirty="0"/>
              <a:t>. SBCDIC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kombinasi</a:t>
            </a:r>
            <a:r>
              <a:rPr lang="en-US" sz="2000" dirty="0"/>
              <a:t> 6-bit,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banyak</a:t>
            </a:r>
            <a:r>
              <a:rPr lang="en-US" sz="2000" dirty="0"/>
              <a:t> </a:t>
            </a:r>
            <a:r>
              <a:rPr lang="en-US" sz="2000" dirty="0" err="1"/>
              <a:t>kombinasi</a:t>
            </a:r>
            <a:r>
              <a:rPr lang="en-US" sz="2000" dirty="0"/>
              <a:t> yang </a:t>
            </a:r>
            <a:r>
              <a:rPr lang="en-US" sz="2000" dirty="0" err="1"/>
              <a:t>dihasilkan</a:t>
            </a:r>
            <a:r>
              <a:rPr lang="en-US" sz="2000" dirty="0"/>
              <a:t>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sebanyak</a:t>
            </a:r>
            <a:r>
              <a:rPr lang="en-US" sz="2000" dirty="0"/>
              <a:t> 64 (2</a:t>
            </a:r>
            <a:r>
              <a:rPr lang="en-US" sz="2000" baseline="30000" dirty="0"/>
              <a:t>6</a:t>
            </a:r>
            <a:r>
              <a:rPr lang="en-US" sz="2000" dirty="0"/>
              <a:t> = 64) </a:t>
            </a:r>
            <a:r>
              <a:rPr lang="en-US" sz="2000" dirty="0" err="1"/>
              <a:t>kombinasi</a:t>
            </a:r>
            <a:r>
              <a:rPr lang="en-US" sz="2000" dirty="0"/>
              <a:t> </a:t>
            </a:r>
            <a:r>
              <a:rPr lang="en-US" sz="2000" dirty="0" err="1"/>
              <a:t>kode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10 </a:t>
            </a:r>
            <a:r>
              <a:rPr lang="en-US" sz="2000" dirty="0" err="1"/>
              <a:t>kode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digit </a:t>
            </a:r>
            <a:r>
              <a:rPr lang="en-US" sz="2000" dirty="0" err="1"/>
              <a:t>angka</a:t>
            </a:r>
            <a:r>
              <a:rPr lang="en-US" sz="2000" dirty="0"/>
              <a:t>, 26 </a:t>
            </a:r>
            <a:r>
              <a:rPr lang="en-US" sz="2000" dirty="0" err="1"/>
              <a:t>kode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huruf</a:t>
            </a:r>
            <a:r>
              <a:rPr lang="en-US" sz="2000" dirty="0"/>
              <a:t> alphabetic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sisanya</a:t>
            </a:r>
            <a:r>
              <a:rPr lang="en-US" sz="2000" dirty="0"/>
              <a:t> </a:t>
            </a:r>
            <a:r>
              <a:rPr lang="en-US" sz="2000" dirty="0" err="1"/>
              <a:t>karakter-karaker</a:t>
            </a:r>
            <a:r>
              <a:rPr lang="en-US" sz="2000" dirty="0"/>
              <a:t> </a:t>
            </a:r>
            <a:r>
              <a:rPr lang="en-US" sz="2000" dirty="0" err="1"/>
              <a:t>khusus</a:t>
            </a:r>
            <a:r>
              <a:rPr lang="en-US" sz="2000" dirty="0"/>
              <a:t> yang </a:t>
            </a:r>
            <a:r>
              <a:rPr lang="en-US" sz="2000" dirty="0" err="1"/>
              <a:t>dipilih</a:t>
            </a:r>
            <a:r>
              <a:rPr lang="en-US" sz="2000" dirty="0"/>
              <a:t>. </a:t>
            </a:r>
            <a:r>
              <a:rPr lang="en-US" sz="2000" dirty="0" err="1"/>
              <a:t>Posisi</a:t>
            </a:r>
            <a:r>
              <a:rPr lang="en-US" sz="2000" dirty="0"/>
              <a:t> bit </a:t>
            </a:r>
            <a:r>
              <a:rPr lang="en-US" sz="2000" dirty="0" err="1"/>
              <a:t>di</a:t>
            </a:r>
            <a:r>
              <a:rPr lang="en-US" sz="2000" dirty="0"/>
              <a:t> SBCDIC </a:t>
            </a:r>
            <a:r>
              <a:rPr lang="en-US" sz="2000" dirty="0" err="1"/>
              <a:t>dibagi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2 zone </a:t>
            </a:r>
            <a:r>
              <a:rPr lang="en-US" sz="2000" dirty="0" err="1"/>
              <a:t>yaitu</a:t>
            </a:r>
            <a:r>
              <a:rPr lang="en-US" sz="2000" dirty="0"/>
              <a:t> 2 bit </a:t>
            </a:r>
            <a:r>
              <a:rPr lang="en-US" sz="2000" dirty="0" err="1"/>
              <a:t>pertama</a:t>
            </a:r>
            <a:r>
              <a:rPr lang="en-US" sz="2000" dirty="0"/>
              <a:t> (</a:t>
            </a:r>
            <a:r>
              <a:rPr lang="en-US" sz="2000" dirty="0" err="1"/>
              <a:t>diberi</a:t>
            </a:r>
            <a:r>
              <a:rPr lang="en-US" sz="2000" dirty="0"/>
              <a:t> </a:t>
            </a:r>
            <a:r>
              <a:rPr lang="en-US" sz="2000" dirty="0" err="1"/>
              <a:t>nama</a:t>
            </a:r>
            <a:r>
              <a:rPr lang="en-US" sz="2000" dirty="0"/>
              <a:t> A </a:t>
            </a:r>
            <a:r>
              <a:rPr lang="en-US" sz="2000" dirty="0" err="1"/>
              <a:t>dan</a:t>
            </a:r>
            <a:r>
              <a:rPr lang="en-US" sz="2000" dirty="0"/>
              <a:t> B) </a:t>
            </a:r>
            <a:r>
              <a:rPr lang="en-US" sz="2000" dirty="0" err="1"/>
              <a:t>disebut</a:t>
            </a:r>
            <a:r>
              <a:rPr lang="en-US" sz="2000" dirty="0"/>
              <a:t> </a:t>
            </a:r>
            <a:r>
              <a:rPr lang="en-US" sz="2000" i="1" dirty="0"/>
              <a:t>alpha bit position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4 bit </a:t>
            </a:r>
            <a:r>
              <a:rPr lang="en-US" sz="2000" dirty="0" err="1"/>
              <a:t>berikutnya</a:t>
            </a:r>
            <a:r>
              <a:rPr lang="en-US" sz="2000" dirty="0"/>
              <a:t> (</a:t>
            </a:r>
            <a:r>
              <a:rPr lang="en-US" sz="2000" dirty="0" err="1"/>
              <a:t>diberi</a:t>
            </a:r>
            <a:r>
              <a:rPr lang="en-US" sz="2000" dirty="0"/>
              <a:t> </a:t>
            </a:r>
            <a:r>
              <a:rPr lang="en-US" sz="2000" dirty="0" err="1"/>
              <a:t>nama</a:t>
            </a:r>
            <a:r>
              <a:rPr lang="en-US" sz="2000" dirty="0"/>
              <a:t> bit 8, bit 4 </a:t>
            </a:r>
            <a:r>
              <a:rPr lang="en-US" sz="2000" dirty="0" err="1"/>
              <a:t>dan</a:t>
            </a:r>
            <a:r>
              <a:rPr lang="en-US" sz="2000" dirty="0"/>
              <a:t> bit 1) </a:t>
            </a:r>
            <a:r>
              <a:rPr lang="en-US" sz="2000" dirty="0" err="1"/>
              <a:t>disebut</a:t>
            </a:r>
            <a:r>
              <a:rPr lang="en-US" sz="2000" dirty="0"/>
              <a:t> </a:t>
            </a:r>
            <a:r>
              <a:rPr lang="en-US" sz="2000" i="1" dirty="0"/>
              <a:t>numeric bit position</a:t>
            </a:r>
            <a:r>
              <a:rPr lang="en-US" sz="2000" dirty="0"/>
              <a:t>.</a:t>
            </a:r>
          </a:p>
          <a:p>
            <a:pPr lvl="0">
              <a:buClr>
                <a:srgbClr val="F0A22E"/>
              </a:buClr>
            </a:pPr>
            <a:endParaRPr lang="en-US" sz="2000" dirty="0">
              <a:solidFill>
                <a:srgbClr val="4E3B30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en-US" sz="2000" dirty="0"/>
              <a:t>	</a:t>
            </a:r>
            <a:endParaRPr lang="id-ID" sz="2000" dirty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ransition>
    <p:strips dir="r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rtiposisi.PNG"/>
          <p:cNvPicPr>
            <a:picLocks noGrp="1" noChangeAspect="1"/>
          </p:cNvPicPr>
          <p:nvPr>
            <p:ph idx="1"/>
          </p:nvPr>
        </p:nvPicPr>
        <p:blipFill>
          <a:blip cstate="print"/>
          <a:stretch>
            <a:fillRect/>
          </a:stretch>
        </p:blipFill>
        <p:spPr>
          <a:xfrm>
            <a:off x="0" y="1571612"/>
            <a:ext cx="3929058" cy="4143404"/>
          </a:xfrm>
        </p:spPr>
      </p:pic>
      <p:pic>
        <p:nvPicPr>
          <p:cNvPr id="5" name="Picture 4" descr="tabelSBCD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5390" y="748665"/>
            <a:ext cx="7928610" cy="4966335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>
                <a:solidFill>
                  <a:srgbClr val="C00000"/>
                </a:solidFill>
              </a:rPr>
              <a:t>EBCDIC (extended binary coded decimal interchange code)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170" y="1600200"/>
            <a:ext cx="8469630" cy="4526280"/>
          </a:xfrm>
        </p:spPr>
        <p:txBody>
          <a:bodyPr>
            <a:normAutofit fontScale="90000" lnSpcReduction="10000"/>
          </a:bodyPr>
          <a:lstStyle/>
          <a:p>
            <a:pPr lvl="0"/>
            <a:r>
              <a:rPr lang="id-ID" sz="3000" dirty="0"/>
              <a:t>Dikenal juga dengan </a:t>
            </a:r>
            <a:r>
              <a:rPr lang="en-US" sz="3000" dirty="0"/>
              <a:t>ASCII (American Standard Code for Information Interchange).</a:t>
            </a:r>
            <a:r>
              <a:rPr lang="en-US" dirty="0"/>
              <a:t>   </a:t>
            </a:r>
          </a:p>
          <a:p>
            <a:r>
              <a:rPr lang="en-US" dirty="0"/>
              <a:t>EBCDIC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computer </a:t>
            </a:r>
            <a:r>
              <a:rPr lang="en-US" dirty="0" err="1"/>
              <a:t>generasi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IBM S/360.</a:t>
            </a:r>
          </a:p>
          <a:p>
            <a:r>
              <a:rPr lang="en-US" dirty="0"/>
              <a:t>EBCDIC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8-bit yang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mewakili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256 (2 </a:t>
            </a:r>
            <a:r>
              <a:rPr lang="en-US" baseline="30000" dirty="0"/>
              <a:t>8 </a:t>
            </a:r>
            <a:r>
              <a:rPr lang="en-US" dirty="0"/>
              <a:t>= 256) </a:t>
            </a: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EBCDIC high-order bits </a:t>
            </a:r>
            <a:r>
              <a:rPr lang="en-US" dirty="0" err="1"/>
              <a:t>atau</a:t>
            </a:r>
            <a:r>
              <a:rPr lang="en-US" dirty="0"/>
              <a:t> 4-bit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zone bits </a:t>
            </a:r>
            <a:r>
              <a:rPr lang="en-US" dirty="0" err="1"/>
              <a:t>dan</a:t>
            </a:r>
            <a:r>
              <a:rPr lang="en-US" dirty="0"/>
              <a:t> low-order bits </a:t>
            </a:r>
            <a:r>
              <a:rPr lang="en-US" dirty="0" err="1"/>
              <a:t>atau</a:t>
            </a:r>
            <a:r>
              <a:rPr lang="en-US" dirty="0"/>
              <a:t> 4 bit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numeric bits.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newsflash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BCDIC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9610" y="518795"/>
            <a:ext cx="7824470" cy="6163945"/>
          </a:xfrm>
        </p:spPr>
      </p:pic>
    </p:spTree>
  </p:cSld>
  <p:clrMapOvr>
    <a:masterClrMapping/>
  </p:clrMapOvr>
  <p:transition>
    <p:split orient="vert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rgbClr val="C00000"/>
                </a:solidFill>
              </a:rPr>
              <a:t>ASCII 7 BIT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sz="3000" dirty="0"/>
              <a:t>ASCII </a:t>
            </a:r>
            <a:r>
              <a:rPr lang="en-US" sz="3000" dirty="0" err="1"/>
              <a:t>singkatan</a:t>
            </a:r>
            <a:r>
              <a:rPr lang="en-US" sz="3000" dirty="0"/>
              <a:t> </a:t>
            </a:r>
            <a:r>
              <a:rPr lang="en-US" sz="3000" dirty="0" err="1"/>
              <a:t>dari</a:t>
            </a:r>
            <a:r>
              <a:rPr lang="en-US" sz="3000" dirty="0"/>
              <a:t> </a:t>
            </a:r>
            <a:r>
              <a:rPr lang="en-US" sz="3000" i="1" dirty="0"/>
              <a:t>American Standard Code for Information Interchange</a:t>
            </a:r>
            <a:r>
              <a:rPr lang="en-US" sz="3000" dirty="0"/>
              <a:t> </a:t>
            </a:r>
            <a:r>
              <a:rPr lang="en-US" sz="3000" dirty="0" err="1"/>
              <a:t>atau</a:t>
            </a:r>
            <a:r>
              <a:rPr lang="en-US" sz="3000" dirty="0"/>
              <a:t> </a:t>
            </a:r>
            <a:r>
              <a:rPr lang="en-US" sz="3000" dirty="0" err="1"/>
              <a:t>ada</a:t>
            </a:r>
            <a:r>
              <a:rPr lang="en-US" sz="3000" dirty="0"/>
              <a:t> yang </a:t>
            </a:r>
            <a:r>
              <a:rPr lang="en-US" sz="3000" dirty="0" err="1"/>
              <a:t>menyebut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i="1" dirty="0"/>
              <a:t>American Standard </a:t>
            </a:r>
            <a:r>
              <a:rPr lang="en-US" sz="3000" i="1" dirty="0" err="1"/>
              <a:t>Commintee</a:t>
            </a:r>
            <a:r>
              <a:rPr lang="en-US" sz="3000" i="1" dirty="0"/>
              <a:t> on Information Interchange</a:t>
            </a:r>
            <a:r>
              <a:rPr lang="en-US" sz="3000" dirty="0"/>
              <a:t> </a:t>
            </a:r>
            <a:r>
              <a:rPr lang="en-US" sz="3000" dirty="0" err="1"/>
              <a:t>dikembangkan</a:t>
            </a:r>
            <a:r>
              <a:rPr lang="en-US" sz="3000" dirty="0"/>
              <a:t> </a:t>
            </a:r>
            <a:r>
              <a:rPr lang="en-US" sz="3000" dirty="0" err="1"/>
              <a:t>oleh</a:t>
            </a:r>
            <a:r>
              <a:rPr lang="en-US" sz="3000" dirty="0"/>
              <a:t> ANSI (</a:t>
            </a:r>
            <a:r>
              <a:rPr lang="en-US" sz="3000" i="1" dirty="0"/>
              <a:t>American National Standards Institute</a:t>
            </a:r>
            <a:r>
              <a:rPr lang="en-US" sz="3000" dirty="0"/>
              <a:t>)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tujuan</a:t>
            </a:r>
            <a:r>
              <a:rPr lang="en-US" sz="3000" dirty="0"/>
              <a:t> </a:t>
            </a:r>
            <a:r>
              <a:rPr lang="en-US" sz="3000" dirty="0" err="1"/>
              <a:t>membuat</a:t>
            </a:r>
            <a:r>
              <a:rPr lang="en-US" sz="3000" dirty="0"/>
              <a:t> </a:t>
            </a:r>
            <a:r>
              <a:rPr lang="en-US" sz="3000" dirty="0" err="1"/>
              <a:t>kode</a:t>
            </a:r>
            <a:r>
              <a:rPr lang="en-US" sz="3000" dirty="0"/>
              <a:t> </a:t>
            </a:r>
            <a:r>
              <a:rPr lang="en-US" sz="3000" dirty="0" err="1"/>
              <a:t>biner</a:t>
            </a:r>
            <a:r>
              <a:rPr lang="en-US" sz="3000" dirty="0"/>
              <a:t> yang </a:t>
            </a:r>
            <a:r>
              <a:rPr lang="en-US" sz="3000" dirty="0" err="1"/>
              <a:t>standar</a:t>
            </a:r>
            <a:r>
              <a:rPr lang="en-US" sz="3000" dirty="0"/>
              <a:t>. </a:t>
            </a:r>
            <a:endParaRPr lang="en-US" dirty="0"/>
          </a:p>
        </p:txBody>
      </p:sp>
    </p:spTree>
  </p:cSld>
  <p:clrMapOvr>
    <a:masterClrMapping/>
  </p:clrMapOvr>
  <p:transition>
    <p:circl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2" indent="0">
              <a:buNone/>
            </a:pPr>
            <a:r>
              <a:rPr lang="en-US" sz="2000" dirty="0" err="1"/>
              <a:t>Kode</a:t>
            </a:r>
            <a:r>
              <a:rPr lang="en-US" sz="2000" dirty="0"/>
              <a:t> ASCII yang </a:t>
            </a:r>
            <a:r>
              <a:rPr lang="en-US" sz="2000" dirty="0" err="1"/>
              <a:t>standar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kombinasi</a:t>
            </a:r>
            <a:r>
              <a:rPr lang="en-US" sz="2000" dirty="0"/>
              <a:t> 7-bit,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kombinasi</a:t>
            </a:r>
            <a:r>
              <a:rPr lang="en-US" sz="2000" dirty="0"/>
              <a:t> </a:t>
            </a:r>
            <a:r>
              <a:rPr lang="en-US" sz="2000" dirty="0" err="1"/>
              <a:t>sebanyak</a:t>
            </a:r>
            <a:r>
              <a:rPr lang="en-US" sz="2000" dirty="0"/>
              <a:t> 127 </a:t>
            </a:r>
            <a:r>
              <a:rPr lang="en-US" sz="2000" dirty="0" err="1"/>
              <a:t>dari</a:t>
            </a:r>
            <a:r>
              <a:rPr lang="en-US" sz="2000" dirty="0"/>
              <a:t> 128 (2</a:t>
            </a:r>
            <a:r>
              <a:rPr lang="en-US" sz="2000" baseline="30000" dirty="0"/>
              <a:t>7</a:t>
            </a:r>
            <a:r>
              <a:rPr lang="en-US" sz="2000" dirty="0"/>
              <a:t> = 128) </a:t>
            </a:r>
            <a:r>
              <a:rPr lang="en-US" sz="2000" dirty="0" err="1"/>
              <a:t>kemungkinan</a:t>
            </a:r>
            <a:r>
              <a:rPr lang="en-US" sz="2000" dirty="0"/>
              <a:t> </a:t>
            </a:r>
            <a:r>
              <a:rPr lang="en-US" sz="2000" dirty="0" err="1"/>
              <a:t>kombinasi</a:t>
            </a:r>
            <a:r>
              <a:rPr lang="en-US" sz="2000" dirty="0"/>
              <a:t>, </a:t>
            </a:r>
            <a:r>
              <a:rPr lang="en-US" sz="2000" dirty="0" err="1"/>
              <a:t>yaitu</a:t>
            </a:r>
            <a:r>
              <a:rPr lang="id-ID" sz="2000" dirty="0"/>
              <a:t>:</a:t>
            </a:r>
          </a:p>
          <a:p>
            <a:pPr lvl="2"/>
            <a:r>
              <a:rPr lang="en-US" sz="2000" dirty="0"/>
              <a:t>26 </a:t>
            </a:r>
            <a:r>
              <a:rPr lang="en-US" sz="2000" dirty="0" err="1"/>
              <a:t>buah</a:t>
            </a:r>
            <a:r>
              <a:rPr lang="en-US" sz="2000" dirty="0"/>
              <a:t> </a:t>
            </a:r>
            <a:r>
              <a:rPr lang="en-US" sz="2000" dirty="0" err="1"/>
              <a:t>huruf</a:t>
            </a:r>
            <a:r>
              <a:rPr lang="en-US" sz="2000" dirty="0"/>
              <a:t> capital (upper case) </a:t>
            </a:r>
            <a:r>
              <a:rPr lang="en-US" sz="2000" dirty="0" err="1"/>
              <a:t>dari</a:t>
            </a:r>
            <a:r>
              <a:rPr lang="en-US" sz="2000" dirty="0"/>
              <a:t> A s/d Z</a:t>
            </a:r>
          </a:p>
          <a:p>
            <a:pPr lvl="2"/>
            <a:r>
              <a:rPr lang="en-US" sz="2000" dirty="0"/>
              <a:t>26 </a:t>
            </a:r>
            <a:r>
              <a:rPr lang="en-US" sz="2000" dirty="0" err="1"/>
              <a:t>buah</a:t>
            </a:r>
            <a:r>
              <a:rPr lang="en-US" sz="2000" dirty="0"/>
              <a:t> </a:t>
            </a:r>
            <a:r>
              <a:rPr lang="en-US" sz="2000" dirty="0" err="1"/>
              <a:t>huruf</a:t>
            </a:r>
            <a:r>
              <a:rPr lang="en-US" sz="2000" dirty="0"/>
              <a:t> </a:t>
            </a:r>
            <a:r>
              <a:rPr lang="en-US" sz="2000" dirty="0" err="1"/>
              <a:t>kecil</a:t>
            </a:r>
            <a:r>
              <a:rPr lang="en-US" sz="2000" dirty="0"/>
              <a:t> (lower case) </a:t>
            </a:r>
            <a:r>
              <a:rPr lang="en-US" sz="2000" dirty="0" err="1"/>
              <a:t>dari</a:t>
            </a:r>
            <a:r>
              <a:rPr lang="en-US" sz="2000" dirty="0"/>
              <a:t> a s/d z</a:t>
            </a:r>
          </a:p>
          <a:p>
            <a:pPr lvl="2"/>
            <a:r>
              <a:rPr lang="en-US" sz="2000" dirty="0"/>
              <a:t>digit decimal </a:t>
            </a:r>
            <a:r>
              <a:rPr lang="en-US" sz="2000" dirty="0" err="1"/>
              <a:t>dari</a:t>
            </a:r>
            <a:r>
              <a:rPr lang="en-US" sz="2000" dirty="0"/>
              <a:t> 0 s/d 9</a:t>
            </a:r>
          </a:p>
          <a:p>
            <a:pPr lvl="2"/>
            <a:r>
              <a:rPr lang="en-US" sz="2000" dirty="0"/>
              <a:t>34 </a:t>
            </a:r>
            <a:r>
              <a:rPr lang="en-US" sz="2000" dirty="0" err="1"/>
              <a:t>karakter</a:t>
            </a:r>
            <a:r>
              <a:rPr lang="en-US" sz="2000" dirty="0"/>
              <a:t> </a:t>
            </a:r>
            <a:r>
              <a:rPr lang="en-US" sz="2000" dirty="0" err="1"/>
              <a:t>kontrol</a:t>
            </a:r>
            <a:r>
              <a:rPr lang="en-US" sz="2000" dirty="0"/>
              <a:t> yang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dicetak</a:t>
            </a:r>
            <a:r>
              <a:rPr lang="en-US" sz="2000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status </a:t>
            </a:r>
            <a:r>
              <a:rPr lang="en-US" sz="2000" dirty="0" err="1"/>
              <a:t>operasi</a:t>
            </a:r>
            <a:r>
              <a:rPr lang="en-US" sz="2000" dirty="0"/>
              <a:t> computer</a:t>
            </a:r>
          </a:p>
          <a:p>
            <a:pPr lvl="2"/>
            <a:r>
              <a:rPr lang="en-US" sz="2000" dirty="0"/>
              <a:t>32 </a:t>
            </a:r>
            <a:r>
              <a:rPr lang="en-US" sz="2000" dirty="0" err="1"/>
              <a:t>karakter</a:t>
            </a:r>
            <a:r>
              <a:rPr lang="en-US" sz="2000" dirty="0"/>
              <a:t> </a:t>
            </a:r>
            <a:r>
              <a:rPr lang="en-US" sz="2000" dirty="0" err="1"/>
              <a:t>khusus</a:t>
            </a:r>
            <a:r>
              <a:rPr lang="en-US" sz="2000" dirty="0"/>
              <a:t> (</a:t>
            </a:r>
            <a:r>
              <a:rPr lang="en-US" sz="2000" i="1" dirty="0"/>
              <a:t>special characters</a:t>
            </a:r>
            <a:r>
              <a:rPr lang="en-US" sz="2000" dirty="0"/>
              <a:t>)</a:t>
            </a:r>
          </a:p>
          <a:p>
            <a:pPr>
              <a:buNone/>
            </a:pPr>
            <a:r>
              <a:rPr lang="en-US" sz="2400" dirty="0"/>
              <a:t>	ASCII 7-bit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komputer-komputer</a:t>
            </a:r>
            <a:r>
              <a:rPr lang="en-US" sz="2400" dirty="0"/>
              <a:t> </a:t>
            </a:r>
            <a:r>
              <a:rPr lang="en-US" sz="2400" dirty="0" err="1"/>
              <a:t>generasi</a:t>
            </a:r>
            <a:r>
              <a:rPr lang="en-US" sz="2400" dirty="0"/>
              <a:t> </a:t>
            </a:r>
            <a:r>
              <a:rPr lang="en-US" sz="2400" dirty="0" err="1"/>
              <a:t>sekarang</a:t>
            </a:r>
            <a:r>
              <a:rPr lang="en-US" sz="2400" dirty="0"/>
              <a:t>, 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komputer</a:t>
            </a:r>
            <a:r>
              <a:rPr lang="en-US" sz="2400" dirty="0"/>
              <a:t> </a:t>
            </a:r>
            <a:r>
              <a:rPr lang="en-US" sz="2400" dirty="0" err="1"/>
              <a:t>mikro</a:t>
            </a:r>
            <a:r>
              <a:rPr lang="en-US" sz="2400" dirty="0"/>
              <a:t>.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pull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rgbClr val="C00000"/>
                </a:solidFill>
              </a:rPr>
              <a:t>ASCII 8 BIT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ASCII 8-bit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8-bit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ASCII 8-bit, </a:t>
            </a:r>
            <a:r>
              <a:rPr lang="en-US" dirty="0" err="1"/>
              <a:t>karakter-karakter</a:t>
            </a:r>
            <a:r>
              <a:rPr lang="en-US" dirty="0"/>
              <a:t> graphic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diwakili</a:t>
            </a:r>
            <a:r>
              <a:rPr lang="en-US" dirty="0"/>
              <a:t> ASCII 7-bit, </a:t>
            </a:r>
            <a:r>
              <a:rPr lang="en-US" dirty="0" err="1"/>
              <a:t>seperti</a:t>
            </a:r>
            <a:r>
              <a:rPr lang="en-US" dirty="0"/>
              <a:t> ♥ ♦ ♣ ♠ α β ►◄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diwakili</a:t>
            </a:r>
            <a:r>
              <a:rPr lang="en-US" dirty="0"/>
              <a:t>. </a:t>
            </a:r>
            <a:r>
              <a:rPr lang="en-US" dirty="0" err="1"/>
              <a:t>Komputer</a:t>
            </a:r>
            <a:r>
              <a:rPr lang="en-US" dirty="0"/>
              <a:t> IBM PC </a:t>
            </a:r>
            <a:r>
              <a:rPr lang="en-US" dirty="0" err="1"/>
              <a:t>menggunakan</a:t>
            </a:r>
            <a:r>
              <a:rPr lang="en-US" dirty="0"/>
              <a:t> ASCII 8-bit.</a:t>
            </a: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3600" dirty="0">
                <a:solidFill>
                  <a:srgbClr val="C00000"/>
                </a:solidFill>
              </a:rPr>
              <a:t>Sistem Dasar Bilangan Sepuluh (Desimal)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475" y="1600200"/>
            <a:ext cx="8691245" cy="4526280"/>
          </a:xfrm>
        </p:spPr>
        <p:txBody>
          <a:bodyPr>
            <a:normAutofit fontScale="80000" lnSpcReduction="10000"/>
          </a:bodyPr>
          <a:lstStyle/>
          <a:p>
            <a:pPr marL="0" indent="0">
              <a:buNone/>
            </a:pP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yang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angka-angka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not </a:t>
            </a:r>
            <a:r>
              <a:rPr lang="en-US" dirty="0" err="1"/>
              <a:t>sampai</a:t>
            </a:r>
            <a:r>
              <a:rPr lang="en-US" dirty="0"/>
              <a:t> 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sembilan</a:t>
            </a:r>
            <a:r>
              <a:rPr lang="id-ID" dirty="0"/>
              <a:t>.</a:t>
            </a:r>
          </a:p>
          <a:p>
            <a:pPr>
              <a:buNone/>
            </a:pPr>
            <a:endParaRPr lang="id-ID" dirty="0"/>
          </a:p>
          <a:p>
            <a:pPr algn="ctr">
              <a:buNone/>
            </a:pPr>
            <a:r>
              <a:rPr lang="id-ID" sz="4400" dirty="0">
                <a:solidFill>
                  <a:srgbClr val="C00000"/>
                </a:solidFill>
              </a:rPr>
              <a:t>Sistem Bilangan Dasar Dua (Sistem Binair)</a:t>
            </a:r>
            <a:endParaRPr lang="id-ID" sz="4400" dirty="0"/>
          </a:p>
          <a:p>
            <a:pPr marL="0" indent="0">
              <a:buNone/>
            </a:pP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(base) = 2,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2 </a:t>
            </a:r>
            <a:r>
              <a:rPr lang="en-US" dirty="0" err="1"/>
              <a:t>notasi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0 </a:t>
            </a:r>
            <a:r>
              <a:rPr lang="en-US" dirty="0" err="1"/>
              <a:t>dan</a:t>
            </a:r>
            <a:r>
              <a:rPr lang="en-US" dirty="0"/>
              <a:t> 1.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notasi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.</a:t>
            </a:r>
            <a:r>
              <a:rPr lang="id-ID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komponen-komponen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mati</a:t>
            </a:r>
            <a:r>
              <a:rPr lang="en-US" dirty="0"/>
              <a:t>.</a:t>
            </a:r>
            <a:endParaRPr lang="id-ID" dirty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ransition>
    <p:wedg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A158B-89A2-4006-9F84-833833DCE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7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00C8C-13FE-4061-87EB-3BE7AADDA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Buatlah</a:t>
            </a:r>
            <a:r>
              <a:rPr lang="en-US" sz="2400" dirty="0"/>
              <a:t> </a:t>
            </a:r>
            <a:r>
              <a:rPr lang="en-US" sz="2400" dirty="0" err="1"/>
              <a:t>ringkasan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materi</a:t>
            </a:r>
            <a:r>
              <a:rPr lang="en-US" sz="2400" dirty="0"/>
              <a:t> </a:t>
            </a:r>
            <a:r>
              <a:rPr lang="en-US" sz="2400" dirty="0" err="1"/>
              <a:t>kuliah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minimal 10 paragraph.</a:t>
            </a:r>
          </a:p>
          <a:p>
            <a:r>
              <a:rPr lang="en-US" sz="2400" dirty="0"/>
              <a:t>Posting </a:t>
            </a:r>
            <a:r>
              <a:rPr lang="en-US" sz="2400" dirty="0" err="1"/>
              <a:t>ringkasan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blog/web yang </a:t>
            </a:r>
            <a:r>
              <a:rPr lang="en-US" sz="2400" dirty="0" err="1"/>
              <a:t>pernah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buat</a:t>
            </a:r>
            <a:r>
              <a:rPr lang="en-US" sz="2400" dirty="0"/>
              <a:t>.</a:t>
            </a:r>
          </a:p>
          <a:p>
            <a:r>
              <a:rPr lang="en-US" sz="2400" dirty="0"/>
              <a:t>Beri </a:t>
            </a:r>
            <a:r>
              <a:rPr lang="en-US" sz="2400" dirty="0" err="1"/>
              <a:t>judul</a:t>
            </a:r>
            <a:r>
              <a:rPr lang="en-US" sz="2400" dirty="0"/>
              <a:t> </a:t>
            </a:r>
            <a:r>
              <a:rPr lang="en-US" sz="2400" dirty="0" err="1"/>
              <a:t>postingan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“Nama </a:t>
            </a:r>
            <a:r>
              <a:rPr lang="en-US" sz="2400" dirty="0" err="1"/>
              <a:t>anda</a:t>
            </a:r>
            <a:r>
              <a:rPr lang="en-US" sz="2400" dirty="0"/>
              <a:t>: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”</a:t>
            </a:r>
          </a:p>
          <a:p>
            <a:r>
              <a:rPr lang="en-US" sz="2400" dirty="0" err="1"/>
              <a:t>Tuliskan</a:t>
            </a:r>
            <a:r>
              <a:rPr lang="en-US" sz="2400" dirty="0"/>
              <a:t> </a:t>
            </a:r>
            <a:r>
              <a:rPr lang="en-US" sz="2400" dirty="0" err="1"/>
              <a:t>nama</a:t>
            </a:r>
            <a:r>
              <a:rPr lang="en-US" sz="2400" dirty="0"/>
              <a:t> dan </a:t>
            </a:r>
            <a:r>
              <a:rPr lang="en-US" sz="2400" dirty="0" err="1"/>
              <a:t>kelas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 di </a:t>
            </a:r>
            <a:r>
              <a:rPr lang="en-US" sz="2400" dirty="0" err="1"/>
              <a:t>akhir</a:t>
            </a:r>
            <a:r>
              <a:rPr lang="en-US" sz="2400" dirty="0"/>
              <a:t> </a:t>
            </a:r>
            <a:r>
              <a:rPr lang="en-US" sz="2400" dirty="0" err="1"/>
              <a:t>postingan</a:t>
            </a:r>
            <a:endParaRPr lang="en-US" sz="2400" dirty="0"/>
          </a:p>
          <a:p>
            <a:r>
              <a:rPr lang="en-US" sz="2400" dirty="0" err="1"/>
              <a:t>Tuliskan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di </a:t>
            </a:r>
            <a:r>
              <a:rPr lang="en-US" sz="2400" dirty="0" err="1"/>
              <a:t>akhir</a:t>
            </a:r>
            <a:r>
              <a:rPr lang="en-US" sz="2400" dirty="0"/>
              <a:t> tulisan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mengaktifkan</a:t>
            </a:r>
            <a:r>
              <a:rPr lang="en-US" sz="2400" dirty="0"/>
              <a:t> link </a:t>
            </a:r>
            <a:r>
              <a:rPr lang="en-US" sz="2400" dirty="0" err="1"/>
              <a:t>ke</a:t>
            </a:r>
            <a:r>
              <a:rPr lang="en-US" sz="2400" dirty="0"/>
              <a:t> onlinelearning.uhamka.ac.id </a:t>
            </a:r>
          </a:p>
          <a:p>
            <a:r>
              <a:rPr lang="en-US" sz="2400" dirty="0" err="1"/>
              <a:t>Tuliskan</a:t>
            </a:r>
            <a:r>
              <a:rPr lang="en-US" sz="2400" dirty="0"/>
              <a:t> </a:t>
            </a:r>
            <a:r>
              <a:rPr lang="en-US" sz="2400" dirty="0" err="1"/>
              <a:t>alamat</a:t>
            </a:r>
            <a:r>
              <a:rPr lang="en-US" sz="2400" dirty="0"/>
              <a:t> blog/web yang </a:t>
            </a:r>
            <a:r>
              <a:rPr lang="en-US" sz="2400" dirty="0" err="1"/>
              <a:t>memuat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r>
              <a:rPr lang="en-US" sz="2400" dirty="0"/>
              <a:t> 7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forum </a:t>
            </a:r>
            <a:r>
              <a:rPr lang="en-US" sz="2400" dirty="0" err="1"/>
              <a:t>diskusi</a:t>
            </a:r>
            <a:r>
              <a:rPr lang="en-US" sz="2400" dirty="0"/>
              <a:t> yang </a:t>
            </a:r>
            <a:r>
              <a:rPr lang="en-US" sz="2400" dirty="0" err="1"/>
              <a:t>disediakan</a:t>
            </a:r>
            <a:r>
              <a:rPr lang="en-US" sz="2400" dirty="0"/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176614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19554-5AEE-460D-98FE-2BB69300A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Tambahan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77A50-4717-487E-82BB-8B53D3B9C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err="1"/>
              <a:t>Kunjungi</a:t>
            </a:r>
            <a:r>
              <a:rPr lang="en-US" sz="1600" dirty="0"/>
              <a:t> link </a:t>
            </a:r>
            <a:r>
              <a:rPr lang="en-US" sz="1600" dirty="0" err="1"/>
              <a:t>berikut</a:t>
            </a:r>
            <a:r>
              <a:rPr lang="en-US" sz="1600" dirty="0"/>
              <a:t> : </a:t>
            </a:r>
            <a:r>
              <a:rPr lang="en-US" sz="1600" dirty="0">
                <a:hlinkClick r:id="rId2"/>
              </a:rPr>
              <a:t>https://www.kabarmutiongkok.org/uhamka---pengantar-ti/implementasi-pengaruh-cahaya-terhadap-serangga-untuk-membasmi-hama</a:t>
            </a:r>
            <a:endParaRPr lang="en-US" sz="1600" dirty="0"/>
          </a:p>
          <a:p>
            <a:r>
              <a:rPr lang="en-ID" sz="1600" dirty="0" err="1"/>
              <a:t>Ikuti</a:t>
            </a:r>
            <a:r>
              <a:rPr lang="en-ID" sz="1600" dirty="0"/>
              <a:t> link </a:t>
            </a:r>
            <a:r>
              <a:rPr lang="en-ID" sz="1600" dirty="0" err="1"/>
              <a:t>referensinya</a:t>
            </a:r>
            <a:r>
              <a:rPr lang="en-ID" sz="1600" dirty="0"/>
              <a:t> </a:t>
            </a:r>
            <a:r>
              <a:rPr lang="en-ID" sz="1600" dirty="0" err="1"/>
              <a:t>sampai</a:t>
            </a:r>
            <a:r>
              <a:rPr lang="en-ID" sz="1600" dirty="0"/>
              <a:t> </a:t>
            </a:r>
            <a:r>
              <a:rPr lang="en-ID" sz="1600" dirty="0" err="1"/>
              <a:t>ke</a:t>
            </a:r>
            <a:r>
              <a:rPr lang="en-ID" sz="1600" dirty="0"/>
              <a:t> </a:t>
            </a:r>
            <a:r>
              <a:rPr lang="en-ID" sz="1600" dirty="0" err="1"/>
              <a:t>jurnal</a:t>
            </a:r>
            <a:r>
              <a:rPr lang="en-ID" sz="1600" dirty="0"/>
              <a:t> </a:t>
            </a:r>
            <a:r>
              <a:rPr lang="en-ID" sz="1600" dirty="0" err="1"/>
              <a:t>Rekayasa</a:t>
            </a:r>
            <a:r>
              <a:rPr lang="en-ID" sz="1600" dirty="0"/>
              <a:t> </a:t>
            </a:r>
            <a:r>
              <a:rPr lang="en-ID" sz="1600" dirty="0" err="1"/>
              <a:t>Teknologi</a:t>
            </a:r>
            <a:r>
              <a:rPr lang="en-ID" sz="1600" dirty="0"/>
              <a:t> FT UHAMKA.</a:t>
            </a:r>
          </a:p>
          <a:p>
            <a:r>
              <a:rPr lang="en-ID" sz="1600" dirty="0" err="1"/>
              <a:t>Unduh</a:t>
            </a:r>
            <a:r>
              <a:rPr lang="en-ID" sz="1600" dirty="0"/>
              <a:t> file pdf </a:t>
            </a:r>
            <a:r>
              <a:rPr lang="en-ID" sz="1600" dirty="0" err="1"/>
              <a:t>dari</a:t>
            </a:r>
            <a:r>
              <a:rPr lang="en-ID" sz="1600" dirty="0"/>
              <a:t> </a:t>
            </a:r>
            <a:r>
              <a:rPr lang="en-ID" sz="1600" dirty="0" err="1"/>
              <a:t>artikel</a:t>
            </a:r>
            <a:r>
              <a:rPr lang="en-ID" sz="1600" dirty="0"/>
              <a:t> </a:t>
            </a:r>
            <a:r>
              <a:rPr lang="en-ID" sz="1600" dirty="0" err="1"/>
              <a:t>sumber</a:t>
            </a:r>
            <a:r>
              <a:rPr lang="en-ID" sz="1600" dirty="0"/>
              <a:t> yang </a:t>
            </a:r>
            <a:r>
              <a:rPr lang="en-ID" sz="1600" dirty="0" err="1"/>
              <a:t>tersedia</a:t>
            </a:r>
            <a:r>
              <a:rPr lang="en-ID" sz="1600" dirty="0"/>
              <a:t> di </a:t>
            </a:r>
            <a:r>
              <a:rPr lang="en-ID" sz="1600" dirty="0" err="1"/>
              <a:t>jurnal</a:t>
            </a:r>
            <a:r>
              <a:rPr lang="en-ID" sz="1600" dirty="0"/>
              <a:t> </a:t>
            </a:r>
            <a:r>
              <a:rPr lang="en-ID" sz="1600" dirty="0" err="1"/>
              <a:t>tersebut</a:t>
            </a:r>
            <a:r>
              <a:rPr lang="en-ID" sz="1600" dirty="0"/>
              <a:t>.</a:t>
            </a:r>
          </a:p>
          <a:p>
            <a:r>
              <a:rPr lang="en-ID" sz="1600" dirty="0" err="1"/>
              <a:t>Ringkaslah</a:t>
            </a:r>
            <a:r>
              <a:rPr lang="en-ID" sz="1600" dirty="0"/>
              <a:t> </a:t>
            </a:r>
            <a:r>
              <a:rPr lang="en-ID" sz="1600" dirty="0" err="1"/>
              <a:t>artikel</a:t>
            </a:r>
            <a:r>
              <a:rPr lang="en-ID" sz="1600" dirty="0"/>
              <a:t> pdf </a:t>
            </a:r>
            <a:r>
              <a:rPr lang="en-ID" sz="1600" dirty="0" err="1"/>
              <a:t>tersebut</a:t>
            </a:r>
            <a:r>
              <a:rPr lang="en-ID" sz="1600" dirty="0"/>
              <a:t> minimal 2 </a:t>
            </a:r>
            <a:r>
              <a:rPr lang="en-ID" sz="1600" dirty="0" err="1"/>
              <a:t>halaman</a:t>
            </a:r>
            <a:r>
              <a:rPr lang="en-ID" sz="1600" dirty="0"/>
              <a:t> A4.</a:t>
            </a:r>
          </a:p>
          <a:p>
            <a:r>
              <a:rPr lang="en-ID" sz="1600" dirty="0"/>
              <a:t>Posting </a:t>
            </a:r>
            <a:r>
              <a:rPr lang="en-ID" sz="1600" dirty="0" err="1"/>
              <a:t>ringkasan</a:t>
            </a:r>
            <a:r>
              <a:rPr lang="en-ID" sz="1600" dirty="0"/>
              <a:t> </a:t>
            </a:r>
            <a:r>
              <a:rPr lang="en-ID" sz="1600" dirty="0" err="1"/>
              <a:t>tersebut</a:t>
            </a:r>
            <a:r>
              <a:rPr lang="en-ID" sz="1600" dirty="0"/>
              <a:t> </a:t>
            </a:r>
            <a:r>
              <a:rPr lang="en-ID" sz="1600" dirty="0" err="1"/>
              <a:t>ke</a:t>
            </a:r>
            <a:r>
              <a:rPr lang="en-ID" sz="1600" dirty="0"/>
              <a:t> </a:t>
            </a:r>
            <a:r>
              <a:rPr lang="en-ID" sz="1600" dirty="0" err="1"/>
              <a:t>dalam</a:t>
            </a:r>
            <a:r>
              <a:rPr lang="en-ID" sz="1600" dirty="0"/>
              <a:t> web/blog yang </a:t>
            </a:r>
            <a:r>
              <a:rPr lang="en-ID" sz="1600" dirty="0" err="1"/>
              <a:t>pernah</a:t>
            </a:r>
            <a:r>
              <a:rPr lang="en-ID" sz="1600" dirty="0"/>
              <a:t> </a:t>
            </a:r>
            <a:r>
              <a:rPr lang="en-ID" sz="1600" dirty="0" err="1"/>
              <a:t>anda</a:t>
            </a:r>
            <a:r>
              <a:rPr lang="en-ID" sz="1600" dirty="0"/>
              <a:t> buat </a:t>
            </a:r>
            <a:r>
              <a:rPr lang="en-ID" sz="1600" dirty="0" err="1"/>
              <a:t>dengan</a:t>
            </a:r>
            <a:r>
              <a:rPr lang="en-ID" sz="1600" dirty="0"/>
              <a:t> </a:t>
            </a:r>
            <a:r>
              <a:rPr lang="en-ID" sz="1600" dirty="0" err="1"/>
              <a:t>judul</a:t>
            </a:r>
            <a:r>
              <a:rPr lang="en-ID" sz="1600" dirty="0"/>
              <a:t> “Nama Anda : </a:t>
            </a:r>
            <a:r>
              <a:rPr lang="en-ID" sz="1600" dirty="0" err="1"/>
              <a:t>Cahaya</a:t>
            </a:r>
            <a:r>
              <a:rPr lang="en-ID" sz="1600" dirty="0"/>
              <a:t> </a:t>
            </a:r>
            <a:r>
              <a:rPr lang="en-ID" sz="1600" dirty="0" err="1"/>
              <a:t>Pembasmi</a:t>
            </a:r>
            <a:r>
              <a:rPr lang="en-ID" sz="1600" dirty="0"/>
              <a:t> </a:t>
            </a:r>
            <a:r>
              <a:rPr lang="en-ID" sz="1600" dirty="0" err="1"/>
              <a:t>Serangga</a:t>
            </a:r>
            <a:r>
              <a:rPr lang="en-ID" sz="1600" dirty="0"/>
              <a:t>”</a:t>
            </a:r>
          </a:p>
          <a:p>
            <a:r>
              <a:rPr lang="en-ID" sz="1600" dirty="0" err="1"/>
              <a:t>Tulis</a:t>
            </a:r>
            <a:r>
              <a:rPr lang="en-ID" sz="1600" dirty="0"/>
              <a:t> </a:t>
            </a:r>
            <a:r>
              <a:rPr lang="en-ID" sz="1600" dirty="0" err="1"/>
              <a:t>nama</a:t>
            </a:r>
            <a:r>
              <a:rPr lang="en-ID" sz="1600" dirty="0"/>
              <a:t> dan </a:t>
            </a:r>
            <a:r>
              <a:rPr lang="en-ID" sz="1600" dirty="0" err="1"/>
              <a:t>kelas</a:t>
            </a:r>
            <a:r>
              <a:rPr lang="en-ID" sz="1600" dirty="0"/>
              <a:t> di </a:t>
            </a:r>
            <a:r>
              <a:rPr lang="en-ID" sz="1600" dirty="0" err="1"/>
              <a:t>bagian</a:t>
            </a:r>
            <a:r>
              <a:rPr lang="en-ID" sz="1600" dirty="0"/>
              <a:t> </a:t>
            </a:r>
            <a:r>
              <a:rPr lang="en-ID" sz="1600" dirty="0" err="1"/>
              <a:t>akhir</a:t>
            </a:r>
            <a:r>
              <a:rPr lang="en-ID" sz="1600" dirty="0"/>
              <a:t> </a:t>
            </a:r>
            <a:r>
              <a:rPr lang="en-ID" sz="1600" dirty="0" err="1"/>
              <a:t>postingan</a:t>
            </a:r>
            <a:r>
              <a:rPr lang="en-ID" sz="1600" dirty="0"/>
              <a:t>.</a:t>
            </a:r>
          </a:p>
          <a:p>
            <a:r>
              <a:rPr lang="en-ID" sz="1600" dirty="0" err="1"/>
              <a:t>Tulis</a:t>
            </a:r>
            <a:r>
              <a:rPr lang="en-ID" sz="1600" dirty="0"/>
              <a:t> </a:t>
            </a:r>
            <a:r>
              <a:rPr lang="en-ID" sz="1600" dirty="0" err="1"/>
              <a:t>referensi</a:t>
            </a:r>
            <a:r>
              <a:rPr lang="en-ID" sz="1600" dirty="0"/>
              <a:t> yang </a:t>
            </a:r>
            <a:r>
              <a:rPr lang="en-ID" sz="1600" dirty="0" err="1"/>
              <a:t>mengarah</a:t>
            </a:r>
            <a:r>
              <a:rPr lang="en-ID" sz="1600" dirty="0"/>
              <a:t> pada </a:t>
            </a:r>
            <a:r>
              <a:rPr lang="en-ID" sz="1600" dirty="0" err="1"/>
              <a:t>jurnal</a:t>
            </a:r>
            <a:r>
              <a:rPr lang="en-ID" sz="1600" dirty="0"/>
              <a:t> </a:t>
            </a:r>
            <a:r>
              <a:rPr lang="en-ID" sz="1600" dirty="0" err="1"/>
              <a:t>Rekayasa</a:t>
            </a:r>
            <a:r>
              <a:rPr lang="en-ID" sz="1600" dirty="0"/>
              <a:t> </a:t>
            </a:r>
            <a:r>
              <a:rPr lang="en-ID" sz="1600" dirty="0" err="1"/>
              <a:t>Teknologi</a:t>
            </a:r>
            <a:r>
              <a:rPr lang="en-ID" sz="1600" dirty="0"/>
              <a:t> yang </a:t>
            </a:r>
            <a:r>
              <a:rPr lang="en-ID" sz="1600" dirty="0" err="1"/>
              <a:t>memuat</a:t>
            </a:r>
            <a:r>
              <a:rPr lang="en-ID" sz="1600" dirty="0"/>
              <a:t> </a:t>
            </a:r>
            <a:r>
              <a:rPr lang="en-ID" sz="1600" dirty="0" err="1"/>
              <a:t>artikel</a:t>
            </a:r>
            <a:r>
              <a:rPr lang="en-ID" sz="1600" dirty="0"/>
              <a:t> </a:t>
            </a:r>
            <a:r>
              <a:rPr lang="en-ID" sz="1600" dirty="0" err="1"/>
              <a:t>sumber</a:t>
            </a:r>
            <a:r>
              <a:rPr lang="en-ID" sz="1600" dirty="0"/>
              <a:t>, </a:t>
            </a:r>
            <a:r>
              <a:rPr lang="en-ID" sz="1600" dirty="0" err="1"/>
              <a:t>dengan</a:t>
            </a:r>
            <a:r>
              <a:rPr lang="en-ID" sz="1600" dirty="0"/>
              <a:t> </a:t>
            </a:r>
            <a:r>
              <a:rPr lang="en-ID" sz="1600" dirty="0" err="1"/>
              <a:t>mengaktifkan</a:t>
            </a:r>
            <a:r>
              <a:rPr lang="en-ID" sz="1600" dirty="0"/>
              <a:t> link URL </a:t>
            </a:r>
            <a:r>
              <a:rPr lang="en-ID" sz="1600" dirty="0" err="1"/>
              <a:t>sumber</a:t>
            </a:r>
            <a:r>
              <a:rPr lang="en-ID" sz="1600" dirty="0"/>
              <a:t> </a:t>
            </a:r>
            <a:r>
              <a:rPr lang="en-ID" sz="1600" dirty="0" err="1"/>
              <a:t>referensinya</a:t>
            </a:r>
            <a:r>
              <a:rPr lang="en-ID" sz="1600" dirty="0"/>
              <a:t>.</a:t>
            </a:r>
          </a:p>
          <a:p>
            <a:r>
              <a:rPr lang="en-ID" sz="1600" dirty="0" err="1"/>
              <a:t>Tuliskan</a:t>
            </a:r>
            <a:r>
              <a:rPr lang="en-ID" sz="1600" dirty="0"/>
              <a:t> </a:t>
            </a:r>
            <a:r>
              <a:rPr lang="en-ID" sz="1600" dirty="0" err="1"/>
              <a:t>alamat</a:t>
            </a:r>
            <a:r>
              <a:rPr lang="en-ID" sz="1600" dirty="0"/>
              <a:t> URL yang </a:t>
            </a:r>
            <a:r>
              <a:rPr lang="en-ID" sz="1600" dirty="0" err="1"/>
              <a:t>memuat</a:t>
            </a:r>
            <a:r>
              <a:rPr lang="en-ID" sz="1600" dirty="0"/>
              <a:t> </a:t>
            </a:r>
            <a:r>
              <a:rPr lang="en-ID" sz="1600" dirty="0" err="1"/>
              <a:t>Tugas</a:t>
            </a:r>
            <a:r>
              <a:rPr lang="en-ID" sz="1600" dirty="0"/>
              <a:t> </a:t>
            </a:r>
            <a:r>
              <a:rPr lang="en-ID" sz="1600" dirty="0" err="1"/>
              <a:t>Tambahan</a:t>
            </a:r>
            <a:r>
              <a:rPr lang="en-ID" sz="1600" dirty="0"/>
              <a:t> </a:t>
            </a:r>
            <a:r>
              <a:rPr lang="en-ID" sz="1600" dirty="0" err="1"/>
              <a:t>ini</a:t>
            </a:r>
            <a:r>
              <a:rPr lang="en-ID" sz="1600" dirty="0"/>
              <a:t> </a:t>
            </a:r>
            <a:r>
              <a:rPr lang="en-ID" sz="1600" dirty="0" err="1"/>
              <a:t>ke</a:t>
            </a:r>
            <a:r>
              <a:rPr lang="en-ID" sz="1600" dirty="0"/>
              <a:t> </a:t>
            </a:r>
            <a:r>
              <a:rPr lang="en-ID" sz="1600" dirty="0" err="1"/>
              <a:t>dalam</a:t>
            </a:r>
            <a:r>
              <a:rPr lang="en-ID" sz="1600" dirty="0"/>
              <a:t> forum </a:t>
            </a:r>
            <a:r>
              <a:rPr lang="en-ID" sz="1600" dirty="0" err="1"/>
              <a:t>diskusi</a:t>
            </a:r>
            <a:r>
              <a:rPr lang="en-ID" sz="1600" dirty="0"/>
              <a:t> yang </a:t>
            </a:r>
            <a:r>
              <a:rPr lang="en-ID" sz="1600" dirty="0" err="1"/>
              <a:t>telah</a:t>
            </a:r>
            <a:r>
              <a:rPr lang="en-ID" sz="1600" dirty="0"/>
              <a:t> </a:t>
            </a:r>
            <a:r>
              <a:rPr lang="en-ID" sz="1600" dirty="0" err="1"/>
              <a:t>disediakan</a:t>
            </a:r>
            <a:r>
              <a:rPr lang="en-ID" sz="1600" dirty="0"/>
              <a:t>.</a:t>
            </a:r>
          </a:p>
          <a:p>
            <a:r>
              <a:rPr lang="en-ID" sz="1600" dirty="0" err="1"/>
              <a:t>Selamat</a:t>
            </a:r>
            <a:r>
              <a:rPr lang="en-ID" sz="1600" dirty="0"/>
              <a:t> </a:t>
            </a:r>
            <a:r>
              <a:rPr lang="en-ID" sz="1600" dirty="0" err="1"/>
              <a:t>mengerjakan</a:t>
            </a:r>
            <a:r>
              <a:rPr lang="en-ID" sz="1600" dirty="0"/>
              <a:t>, </a:t>
            </a:r>
            <a:r>
              <a:rPr lang="en-ID" sz="1600" dirty="0" err="1"/>
              <a:t>semoga</a:t>
            </a:r>
            <a:r>
              <a:rPr lang="en-ID" sz="1600" dirty="0"/>
              <a:t> lancer dan </a:t>
            </a:r>
            <a:r>
              <a:rPr lang="en-ID" sz="1600" dirty="0" err="1"/>
              <a:t>sukses</a:t>
            </a:r>
            <a:r>
              <a:rPr lang="en-ID" sz="1600" dirty="0"/>
              <a:t>. </a:t>
            </a:r>
            <a:r>
              <a:rPr lang="en-ID" sz="1600" dirty="0" err="1"/>
              <a:t>Terimakasih</a:t>
            </a:r>
            <a:r>
              <a:rPr lang="en-ID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3423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>
                <a:solidFill>
                  <a:srgbClr val="C00000"/>
                </a:solidFill>
              </a:rPr>
              <a:t>Sistem Dasar Bilangan Enam Belas (Sistem Heksadesimal)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10000"/>
          </a:bodyPr>
          <a:lstStyle/>
          <a:p>
            <a:pPr marL="0" indent="0">
              <a:buNone/>
            </a:pPr>
            <a:r>
              <a:rPr lang="id-ID" altLang="en-US" dirty="0" err="1"/>
              <a:t>  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(base) = 16. </a:t>
            </a:r>
            <a:endParaRPr lang="id-ID" dirty="0"/>
          </a:p>
          <a:p>
            <a:pPr>
              <a:buNone/>
            </a:pPr>
            <a:r>
              <a:rPr lang="en-US" dirty="0" err="1"/>
              <a:t>   Kombinasi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system </a:t>
            </a:r>
            <a:r>
              <a:rPr lang="en-US" dirty="0" err="1"/>
              <a:t>bilanga heksadesimal</a:t>
            </a:r>
            <a:r>
              <a:rPr lang="en-US" dirty="0"/>
              <a:t> </a:t>
            </a:r>
            <a:r>
              <a:rPr lang="en-US" dirty="0" err="1"/>
              <a:t>ini dibentuk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0 </a:t>
            </a:r>
            <a:r>
              <a:rPr lang="en-US" dirty="0" err="1"/>
              <a:t>sampai</a:t>
            </a:r>
            <a:r>
              <a:rPr lang="en-US" dirty="0"/>
              <a:t> 9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abjad</a:t>
            </a:r>
            <a:r>
              <a:rPr lang="en-US" dirty="0"/>
              <a:t> A </a:t>
            </a:r>
            <a:r>
              <a:rPr lang="en-US" dirty="0" err="1"/>
              <a:t>sampai</a:t>
            </a:r>
            <a:r>
              <a:rPr lang="en-US" dirty="0"/>
              <a:t> F.</a:t>
            </a:r>
            <a:endParaRPr lang="id-ID" dirty="0"/>
          </a:p>
          <a:p>
            <a:pPr>
              <a:buNone/>
            </a:pPr>
            <a:endParaRPr lang="id-ID" dirty="0"/>
          </a:p>
          <a:p>
            <a:pPr algn="ctr">
              <a:buNone/>
            </a:pPr>
            <a:r>
              <a:rPr lang="id-ID" sz="4400" dirty="0">
                <a:solidFill>
                  <a:srgbClr val="C00000"/>
                </a:solidFill>
              </a:rPr>
              <a:t>Sistem Dasar Bilangan Delapan (Sistem Okatadesimal)</a:t>
            </a:r>
            <a:endParaRPr lang="id-ID" dirty="0">
              <a:solidFill>
                <a:srgbClr val="C00000"/>
              </a:solidFill>
            </a:endParaRPr>
          </a:p>
          <a:p>
            <a:pPr algn="ctr">
              <a:buNone/>
            </a:pPr>
            <a:endParaRPr lang="id-ID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err="1"/>
              <a:t>   Mempunyai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(base) = 8. </a:t>
            </a:r>
            <a:endParaRPr lang="id-ID" dirty="0"/>
          </a:p>
          <a:p>
            <a:pPr>
              <a:buNone/>
            </a:pPr>
            <a:r>
              <a:rPr lang="id-ID" dirty="0"/>
              <a:t>   </a:t>
            </a: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system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oktadesimal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0 </a:t>
            </a:r>
            <a:r>
              <a:rPr lang="en-US" dirty="0" err="1"/>
              <a:t>sampai</a:t>
            </a:r>
            <a:r>
              <a:rPr lang="en-US" dirty="0"/>
              <a:t> 7.</a:t>
            </a:r>
            <a:endParaRPr lang="id-ID" dirty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ransition>
    <p:plu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2"/>
          <p:cNvSpPr txBox="1">
            <a:spLocks noGrp="1"/>
          </p:cNvSpPr>
          <p:nvPr>
            <p:ph type="ftr" sz="quarter" idx="11"/>
          </p:nvPr>
        </p:nvSpPr>
        <p:spPr>
          <a:noFill/>
          <a:ln>
            <a:noFill/>
          </a:ln>
        </p:spPr>
        <p:txBody>
          <a:bodyPr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endParaRPr sz="1000" dirty="0"/>
          </a:p>
        </p:txBody>
      </p:sp>
      <p:grpSp>
        <p:nvGrpSpPr>
          <p:cNvPr id="10243" name="Group 4"/>
          <p:cNvGrpSpPr/>
          <p:nvPr/>
        </p:nvGrpSpPr>
        <p:grpSpPr>
          <a:xfrm>
            <a:off x="457200" y="1143000"/>
            <a:ext cx="8294688" cy="3381375"/>
            <a:chOff x="336" y="1008"/>
            <a:chExt cx="5225" cy="2130"/>
          </a:xfrm>
        </p:grpSpPr>
        <p:sp>
          <p:nvSpPr>
            <p:cNvPr id="10272" name="Rectangle 5"/>
            <p:cNvSpPr/>
            <p:nvPr/>
          </p:nvSpPr>
          <p:spPr>
            <a:xfrm>
              <a:off x="339" y="1008"/>
              <a:ext cx="5217" cy="2118"/>
            </a:xfrm>
            <a:prstGeom prst="rect">
              <a:avLst/>
            </a:prstGeom>
            <a:noFill/>
            <a:ln w="12700" cap="flat" cmpd="sng">
              <a:solidFill>
                <a:schemeClr val="tx1"/>
              </a:solidFill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 altLang="x-none" dirty="0">
                <a:latin typeface="Tahoma" panose="020B0604030504040204" pitchFamily="34" charset="0"/>
              </a:endParaRPr>
            </a:p>
          </p:txBody>
        </p:sp>
        <p:sp>
          <p:nvSpPr>
            <p:cNvPr id="10273" name="Line 6"/>
            <p:cNvSpPr/>
            <p:nvPr/>
          </p:nvSpPr>
          <p:spPr>
            <a:xfrm>
              <a:off x="339" y="1388"/>
              <a:ext cx="5217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0274" name="Line 7"/>
            <p:cNvSpPr/>
            <p:nvPr/>
          </p:nvSpPr>
          <p:spPr>
            <a:xfrm>
              <a:off x="339" y="2662"/>
              <a:ext cx="5217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0275" name="Line 8"/>
            <p:cNvSpPr/>
            <p:nvPr/>
          </p:nvSpPr>
          <p:spPr>
            <a:xfrm>
              <a:off x="339" y="2199"/>
              <a:ext cx="5217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0276" name="Line 9"/>
            <p:cNvSpPr/>
            <p:nvPr/>
          </p:nvSpPr>
          <p:spPr>
            <a:xfrm flipV="1">
              <a:off x="336" y="1774"/>
              <a:ext cx="5220" cy="2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0277" name="Freeform 10"/>
            <p:cNvSpPr/>
            <p:nvPr/>
          </p:nvSpPr>
          <p:spPr>
            <a:xfrm>
              <a:off x="1374" y="1014"/>
              <a:ext cx="1" cy="2124"/>
            </a:xfrm>
            <a:custGeom>
              <a:avLst/>
              <a:gdLst>
                <a:gd name="txL" fmla="*/ 0 w 1"/>
                <a:gd name="txT" fmla="*/ 0 h 2124"/>
                <a:gd name="txR" fmla="*/ 1 w 1"/>
                <a:gd name="txB" fmla="*/ 2124 h 2124"/>
              </a:gdLst>
              <a:ahLst/>
              <a:cxnLst>
                <a:cxn ang="0">
                  <a:pos x="0" y="0"/>
                </a:cxn>
                <a:cxn ang="0">
                  <a:pos x="0" y="2124"/>
                </a:cxn>
              </a:cxnLst>
              <a:rect l="txL" t="txT" r="txR" b="txB"/>
              <a:pathLst>
                <a:path w="1" h="2124">
                  <a:moveTo>
                    <a:pt x="0" y="0"/>
                  </a:moveTo>
                  <a:lnTo>
                    <a:pt x="0" y="2124"/>
                  </a:lnTo>
                </a:path>
              </a:pathLst>
            </a:custGeom>
            <a:noFill/>
            <a:ln w="12700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10278" name="Freeform 11"/>
            <p:cNvSpPr/>
            <p:nvPr/>
          </p:nvSpPr>
          <p:spPr>
            <a:xfrm>
              <a:off x="2010" y="1014"/>
              <a:ext cx="3" cy="2124"/>
            </a:xfrm>
            <a:custGeom>
              <a:avLst/>
              <a:gdLst>
                <a:gd name="txL" fmla="*/ 0 w 3"/>
                <a:gd name="txT" fmla="*/ 0 h 2124"/>
                <a:gd name="txR" fmla="*/ 3 w 3"/>
                <a:gd name="txB" fmla="*/ 2124 h 2124"/>
              </a:gdLst>
              <a:ahLst/>
              <a:cxnLst>
                <a:cxn ang="0">
                  <a:pos x="0" y="0"/>
                </a:cxn>
                <a:cxn ang="0">
                  <a:pos x="3" y="2124"/>
                </a:cxn>
              </a:cxnLst>
              <a:rect l="txL" t="txT" r="txR" b="txB"/>
              <a:pathLst>
                <a:path w="3" h="2124">
                  <a:moveTo>
                    <a:pt x="0" y="0"/>
                  </a:moveTo>
                  <a:lnTo>
                    <a:pt x="3" y="2124"/>
                  </a:lnTo>
                </a:path>
              </a:pathLst>
            </a:custGeom>
            <a:noFill/>
            <a:ln w="12700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id-ID" altLang="en-US"/>
            </a:p>
          </p:txBody>
        </p:sp>
        <p:sp>
          <p:nvSpPr>
            <p:cNvPr id="10279" name="Text Box 12"/>
            <p:cNvSpPr txBox="1"/>
            <p:nvPr/>
          </p:nvSpPr>
          <p:spPr>
            <a:xfrm>
              <a:off x="528" y="1056"/>
              <a:ext cx="585" cy="25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lstStyle/>
            <a:p>
              <a:r>
                <a:rPr sz="2000" dirty="0">
                  <a:latin typeface="Tahoma" panose="020B0604030504040204" pitchFamily="34" charset="0"/>
                </a:rPr>
                <a:t>Sistem</a:t>
              </a:r>
            </a:p>
          </p:txBody>
        </p:sp>
        <p:sp>
          <p:nvSpPr>
            <p:cNvPr id="10280" name="Text Box 13"/>
            <p:cNvSpPr txBox="1"/>
            <p:nvPr/>
          </p:nvSpPr>
          <p:spPr>
            <a:xfrm>
              <a:off x="1440" y="1056"/>
              <a:ext cx="575" cy="25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lstStyle/>
            <a:p>
              <a:r>
                <a:rPr sz="2000" dirty="0">
                  <a:latin typeface="Tahoma" panose="020B0604030504040204" pitchFamily="34" charset="0"/>
                </a:rPr>
                <a:t>Radiks</a:t>
              </a:r>
            </a:p>
          </p:txBody>
        </p:sp>
        <p:sp>
          <p:nvSpPr>
            <p:cNvPr id="10281" name="Text Box 14"/>
            <p:cNvSpPr txBox="1"/>
            <p:nvPr/>
          </p:nvSpPr>
          <p:spPr>
            <a:xfrm>
              <a:off x="2256" y="1056"/>
              <a:ext cx="3090" cy="25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lstStyle/>
            <a:p>
              <a:r>
                <a:rPr sz="2000" dirty="0">
                  <a:latin typeface="Tahoma" panose="020B0604030504040204" pitchFamily="34" charset="0"/>
                </a:rPr>
                <a:t>Himpunan/Elemen Digit                Contoh</a:t>
              </a:r>
            </a:p>
          </p:txBody>
        </p:sp>
        <p:sp>
          <p:nvSpPr>
            <p:cNvPr id="10282" name="Text Box 15"/>
            <p:cNvSpPr txBox="1"/>
            <p:nvPr/>
          </p:nvSpPr>
          <p:spPr>
            <a:xfrm>
              <a:off x="528" y="1488"/>
              <a:ext cx="672" cy="25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lstStyle/>
            <a:p>
              <a:r>
                <a:rPr sz="2000" dirty="0">
                  <a:latin typeface="Tahoma" panose="020B0604030504040204" pitchFamily="34" charset="0"/>
                </a:rPr>
                <a:t>Desimal</a:t>
              </a:r>
            </a:p>
          </p:txBody>
        </p:sp>
        <p:sp>
          <p:nvSpPr>
            <p:cNvPr id="10283" name="Text Box 16"/>
            <p:cNvSpPr txBox="1"/>
            <p:nvPr/>
          </p:nvSpPr>
          <p:spPr>
            <a:xfrm>
              <a:off x="1488" y="1488"/>
              <a:ext cx="464" cy="25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lstStyle/>
            <a:p>
              <a:r>
                <a:rPr sz="2000" dirty="0">
                  <a:latin typeface="Tahoma" panose="020B0604030504040204" pitchFamily="34" charset="0"/>
                </a:rPr>
                <a:t>r=10</a:t>
              </a:r>
            </a:p>
          </p:txBody>
        </p:sp>
        <p:sp>
          <p:nvSpPr>
            <p:cNvPr id="10284" name="Text Box 17"/>
            <p:cNvSpPr txBox="1"/>
            <p:nvPr/>
          </p:nvSpPr>
          <p:spPr>
            <a:xfrm>
              <a:off x="1488" y="1872"/>
              <a:ext cx="377" cy="25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lstStyle/>
            <a:p>
              <a:r>
                <a:rPr sz="2000" dirty="0">
                  <a:latin typeface="Tahoma" panose="020B0604030504040204" pitchFamily="34" charset="0"/>
                </a:rPr>
                <a:t>r=2</a:t>
              </a:r>
            </a:p>
          </p:txBody>
        </p:sp>
        <p:sp>
          <p:nvSpPr>
            <p:cNvPr id="10285" name="Text Box 18"/>
            <p:cNvSpPr txBox="1"/>
            <p:nvPr/>
          </p:nvSpPr>
          <p:spPr>
            <a:xfrm>
              <a:off x="1488" y="2784"/>
              <a:ext cx="464" cy="25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lstStyle/>
            <a:p>
              <a:r>
                <a:rPr sz="2000" dirty="0">
                  <a:latin typeface="Tahoma" panose="020B0604030504040204" pitchFamily="34" charset="0"/>
                </a:rPr>
                <a:t>r=16</a:t>
              </a:r>
            </a:p>
          </p:txBody>
        </p:sp>
        <p:sp>
          <p:nvSpPr>
            <p:cNvPr id="10286" name="Text Box 19"/>
            <p:cNvSpPr txBox="1"/>
            <p:nvPr/>
          </p:nvSpPr>
          <p:spPr>
            <a:xfrm>
              <a:off x="1488" y="2304"/>
              <a:ext cx="427" cy="25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lstStyle/>
            <a:p>
              <a:r>
                <a:rPr sz="2000" dirty="0">
                  <a:latin typeface="Tahoma" panose="020B0604030504040204" pitchFamily="34" charset="0"/>
                </a:rPr>
                <a:t>r= 8</a:t>
              </a:r>
            </a:p>
          </p:txBody>
        </p:sp>
        <p:sp>
          <p:nvSpPr>
            <p:cNvPr id="10287" name="Text Box 20"/>
            <p:cNvSpPr txBox="1"/>
            <p:nvPr/>
          </p:nvSpPr>
          <p:spPr>
            <a:xfrm>
              <a:off x="2016" y="1488"/>
              <a:ext cx="3397" cy="25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lstStyle/>
            <a:p>
              <a:r>
                <a:rPr sz="2000" dirty="0">
                  <a:latin typeface="Tahoma" panose="020B0604030504040204" pitchFamily="34" charset="0"/>
                </a:rPr>
                <a:t>{0,1,2,3,4,5,6,7,8,9}                             255</a:t>
              </a:r>
              <a:r>
                <a:rPr sz="2000" baseline="-25000" dirty="0">
                  <a:latin typeface="Tahoma" panose="020B0604030504040204" pitchFamily="34" charset="0"/>
                </a:rPr>
                <a:t>10</a:t>
              </a:r>
              <a:endParaRPr sz="2000" dirty="0">
                <a:latin typeface="Tahoma" panose="020B0604030504040204" pitchFamily="34" charset="0"/>
              </a:endParaRPr>
            </a:p>
          </p:txBody>
        </p:sp>
        <p:sp>
          <p:nvSpPr>
            <p:cNvPr id="10288" name="Text Box 21"/>
            <p:cNvSpPr txBox="1"/>
            <p:nvPr/>
          </p:nvSpPr>
          <p:spPr>
            <a:xfrm>
              <a:off x="624" y="1872"/>
              <a:ext cx="478" cy="25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lstStyle/>
            <a:p>
              <a:r>
                <a:rPr sz="2000" dirty="0">
                  <a:latin typeface="Tahoma" panose="020B0604030504040204" pitchFamily="34" charset="0"/>
                </a:rPr>
                <a:t>Biner</a:t>
              </a:r>
            </a:p>
          </p:txBody>
        </p:sp>
        <p:sp>
          <p:nvSpPr>
            <p:cNvPr id="10289" name="Text Box 22"/>
            <p:cNvSpPr txBox="1"/>
            <p:nvPr/>
          </p:nvSpPr>
          <p:spPr>
            <a:xfrm>
              <a:off x="2016" y="2304"/>
              <a:ext cx="3370" cy="25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lstStyle/>
            <a:p>
              <a:r>
                <a:rPr sz="2000" dirty="0">
                  <a:latin typeface="Tahoma" panose="020B0604030504040204" pitchFamily="34" charset="0"/>
                </a:rPr>
                <a:t>{0,1,2,3,4,5,6,7}                                   377</a:t>
              </a:r>
              <a:r>
                <a:rPr sz="2000" baseline="-25000" dirty="0">
                  <a:latin typeface="Tahoma" panose="020B0604030504040204" pitchFamily="34" charset="0"/>
                </a:rPr>
                <a:t>8</a:t>
              </a:r>
              <a:endParaRPr sz="2000" dirty="0">
                <a:latin typeface="Tahoma" panose="020B0604030504040204" pitchFamily="34" charset="0"/>
              </a:endParaRPr>
            </a:p>
          </p:txBody>
        </p:sp>
        <p:sp>
          <p:nvSpPr>
            <p:cNvPr id="10290" name="Text Box 23"/>
            <p:cNvSpPr txBox="1"/>
            <p:nvPr/>
          </p:nvSpPr>
          <p:spPr>
            <a:xfrm>
              <a:off x="2016" y="1872"/>
              <a:ext cx="3545" cy="25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lstStyle/>
            <a:p>
              <a:r>
                <a:rPr sz="2000" dirty="0">
                  <a:latin typeface="Tahoma" panose="020B0604030504040204" pitchFamily="34" charset="0"/>
                </a:rPr>
                <a:t>{0,1}                                              11111111</a:t>
              </a:r>
              <a:r>
                <a:rPr sz="2000" baseline="-25000" dirty="0">
                  <a:latin typeface="Tahoma" panose="020B0604030504040204" pitchFamily="34" charset="0"/>
                </a:rPr>
                <a:t>2</a:t>
              </a:r>
              <a:endParaRPr sz="2000" dirty="0">
                <a:latin typeface="Tahoma" panose="020B0604030504040204" pitchFamily="34" charset="0"/>
              </a:endParaRPr>
            </a:p>
          </p:txBody>
        </p:sp>
        <p:sp>
          <p:nvSpPr>
            <p:cNvPr id="10291" name="Text Box 24"/>
            <p:cNvSpPr txBox="1"/>
            <p:nvPr/>
          </p:nvSpPr>
          <p:spPr>
            <a:xfrm>
              <a:off x="2016" y="2784"/>
              <a:ext cx="3408" cy="25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lstStyle/>
            <a:p>
              <a:r>
                <a:rPr sz="2000" dirty="0">
                  <a:latin typeface="Tahoma" panose="020B0604030504040204" pitchFamily="34" charset="0"/>
                </a:rPr>
                <a:t>{0,1,2,3,4,5,6,7,8,9,A, B, C, D, E, F}         FF</a:t>
              </a:r>
              <a:r>
                <a:rPr sz="2000" baseline="-25000" dirty="0">
                  <a:latin typeface="Tahoma" panose="020B0604030504040204" pitchFamily="34" charset="0"/>
                </a:rPr>
                <a:t>16</a:t>
              </a:r>
              <a:endParaRPr sz="2000" dirty="0">
                <a:latin typeface="Tahoma" panose="020B0604030504040204" pitchFamily="34" charset="0"/>
              </a:endParaRPr>
            </a:p>
          </p:txBody>
        </p:sp>
        <p:sp>
          <p:nvSpPr>
            <p:cNvPr id="10292" name="Text Box 25"/>
            <p:cNvSpPr txBox="1"/>
            <p:nvPr/>
          </p:nvSpPr>
          <p:spPr>
            <a:xfrm>
              <a:off x="672" y="2304"/>
              <a:ext cx="484" cy="25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sz="2000" dirty="0">
                  <a:latin typeface="Tahoma" panose="020B0604030504040204" pitchFamily="34" charset="0"/>
                </a:rPr>
                <a:t>Oktal</a:t>
              </a:r>
            </a:p>
          </p:txBody>
        </p:sp>
        <p:sp>
          <p:nvSpPr>
            <p:cNvPr id="10293" name="Text Box 26"/>
            <p:cNvSpPr txBox="1"/>
            <p:nvPr/>
          </p:nvSpPr>
          <p:spPr>
            <a:xfrm>
              <a:off x="431" y="2800"/>
              <a:ext cx="984" cy="23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dirty="0">
                  <a:latin typeface="Tahoma" panose="020B0604030504040204" pitchFamily="34" charset="0"/>
                </a:rPr>
                <a:t>Heksadesimal</a:t>
              </a:r>
            </a:p>
          </p:txBody>
        </p:sp>
      </p:grpSp>
      <p:grpSp>
        <p:nvGrpSpPr>
          <p:cNvPr id="10244" name="Group 27"/>
          <p:cNvGrpSpPr/>
          <p:nvPr/>
        </p:nvGrpSpPr>
        <p:grpSpPr>
          <a:xfrm>
            <a:off x="381000" y="5029200"/>
            <a:ext cx="8515350" cy="1128713"/>
            <a:chOff x="294" y="3360"/>
            <a:chExt cx="5364" cy="711"/>
          </a:xfrm>
        </p:grpSpPr>
        <p:sp>
          <p:nvSpPr>
            <p:cNvPr id="10246" name="Text Box 28"/>
            <p:cNvSpPr txBox="1"/>
            <p:nvPr/>
          </p:nvSpPr>
          <p:spPr>
            <a:xfrm>
              <a:off x="336" y="3840"/>
              <a:ext cx="5315" cy="23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lstStyle/>
            <a:p>
              <a:r>
                <a:rPr dirty="0">
                  <a:latin typeface="Tahoma" panose="020B0604030504040204" pitchFamily="34" charset="0"/>
                </a:rPr>
                <a:t>Biner     </a:t>
              </a:r>
              <a:r>
                <a:rPr sz="1200" dirty="0">
                  <a:latin typeface="Tahoma" panose="020B0604030504040204" pitchFamily="34" charset="0"/>
                </a:rPr>
                <a:t>0000  0001  0010   0011    0100  0101   0110   0111   1000   1001   1010   1011   1100  1101   1110  1111   </a:t>
              </a:r>
            </a:p>
          </p:txBody>
        </p:sp>
        <p:sp>
          <p:nvSpPr>
            <p:cNvPr id="10247" name="Text Box 29"/>
            <p:cNvSpPr txBox="1"/>
            <p:nvPr/>
          </p:nvSpPr>
          <p:spPr>
            <a:xfrm>
              <a:off x="357" y="3626"/>
              <a:ext cx="5132" cy="23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>
              <a:spAutoFit/>
            </a:bodyPr>
            <a:lstStyle/>
            <a:p>
              <a:r>
                <a:rPr dirty="0">
                  <a:latin typeface="Tahoma" panose="020B0604030504040204" pitchFamily="34" charset="0"/>
                </a:rPr>
                <a:t>Heksa     0    1    2     3     4     5     6     7    8     9     A     B    C    D     E    F</a:t>
              </a:r>
            </a:p>
          </p:txBody>
        </p:sp>
        <p:sp>
          <p:nvSpPr>
            <p:cNvPr id="10248" name="Text Box 30"/>
            <p:cNvSpPr txBox="1"/>
            <p:nvPr/>
          </p:nvSpPr>
          <p:spPr>
            <a:xfrm>
              <a:off x="294" y="3395"/>
              <a:ext cx="5364" cy="231"/>
            </a:xfrm>
            <a:prstGeom prst="rect">
              <a:avLst/>
            </a:prstGeom>
            <a:noFill/>
            <a:ln w="12700">
              <a:noFill/>
            </a:ln>
          </p:spPr>
          <p:txBody>
            <a:bodyPr>
              <a:spAutoFit/>
            </a:bodyPr>
            <a:lstStyle/>
            <a:p>
              <a:r>
                <a:rPr dirty="0">
                  <a:latin typeface="Tahoma" panose="020B0604030504040204" pitchFamily="34" charset="0"/>
                </a:rPr>
                <a:t>Desimal	  0    1    2     3     4     5     6     7    8     9    10   11   12   13   14  15</a:t>
              </a:r>
            </a:p>
          </p:txBody>
        </p:sp>
        <p:grpSp>
          <p:nvGrpSpPr>
            <p:cNvPr id="10249" name="Group 31"/>
            <p:cNvGrpSpPr/>
            <p:nvPr/>
          </p:nvGrpSpPr>
          <p:grpSpPr>
            <a:xfrm>
              <a:off x="318" y="3370"/>
              <a:ext cx="5232" cy="686"/>
              <a:chOff x="288" y="1506"/>
              <a:chExt cx="5232" cy="816"/>
            </a:xfrm>
          </p:grpSpPr>
          <p:sp>
            <p:nvSpPr>
              <p:cNvPr id="10254" name="Line 32"/>
              <p:cNvSpPr/>
              <p:nvPr/>
            </p:nvSpPr>
            <p:spPr>
              <a:xfrm>
                <a:off x="1173" y="1506"/>
                <a:ext cx="0" cy="816"/>
              </a:xfrm>
              <a:prstGeom prst="line">
                <a:avLst/>
              </a:prstGeom>
              <a:ln w="12700" cap="flat" cmpd="sng">
                <a:solidFill>
                  <a:schemeClr val="accent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0255" name="Line 33"/>
              <p:cNvSpPr/>
              <p:nvPr/>
            </p:nvSpPr>
            <p:spPr>
              <a:xfrm>
                <a:off x="288" y="1506"/>
                <a:ext cx="0" cy="816"/>
              </a:xfrm>
              <a:prstGeom prst="line">
                <a:avLst/>
              </a:prstGeom>
              <a:ln w="12700" cap="flat" cmpd="sng">
                <a:solidFill>
                  <a:schemeClr val="accent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0256" name="Line 34"/>
              <p:cNvSpPr/>
              <p:nvPr/>
            </p:nvSpPr>
            <p:spPr>
              <a:xfrm>
                <a:off x="2325" y="1506"/>
                <a:ext cx="0" cy="816"/>
              </a:xfrm>
              <a:prstGeom prst="line">
                <a:avLst/>
              </a:prstGeom>
              <a:ln w="12700" cap="flat" cmpd="sng">
                <a:solidFill>
                  <a:schemeClr val="accent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0257" name="Line 35"/>
              <p:cNvSpPr/>
              <p:nvPr/>
            </p:nvSpPr>
            <p:spPr>
              <a:xfrm>
                <a:off x="2610" y="1506"/>
                <a:ext cx="0" cy="816"/>
              </a:xfrm>
              <a:prstGeom prst="line">
                <a:avLst/>
              </a:prstGeom>
              <a:ln w="12700" cap="flat" cmpd="sng">
                <a:solidFill>
                  <a:schemeClr val="accent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0258" name="Line 36"/>
              <p:cNvSpPr/>
              <p:nvPr/>
            </p:nvSpPr>
            <p:spPr>
              <a:xfrm>
                <a:off x="2901" y="1506"/>
                <a:ext cx="0" cy="816"/>
              </a:xfrm>
              <a:prstGeom prst="line">
                <a:avLst/>
              </a:prstGeom>
              <a:ln w="12700" cap="flat" cmpd="sng">
                <a:solidFill>
                  <a:schemeClr val="accent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0259" name="Line 37"/>
              <p:cNvSpPr/>
              <p:nvPr/>
            </p:nvSpPr>
            <p:spPr>
              <a:xfrm>
                <a:off x="3207" y="1506"/>
                <a:ext cx="0" cy="816"/>
              </a:xfrm>
              <a:prstGeom prst="line">
                <a:avLst/>
              </a:prstGeom>
              <a:ln w="12700" cap="flat" cmpd="sng">
                <a:solidFill>
                  <a:schemeClr val="accent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0260" name="Line 38"/>
              <p:cNvSpPr/>
              <p:nvPr/>
            </p:nvSpPr>
            <p:spPr>
              <a:xfrm>
                <a:off x="3504" y="1506"/>
                <a:ext cx="0" cy="816"/>
              </a:xfrm>
              <a:prstGeom prst="line">
                <a:avLst/>
              </a:prstGeom>
              <a:ln w="12700" cap="flat" cmpd="sng">
                <a:solidFill>
                  <a:schemeClr val="accent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0261" name="Line 39"/>
              <p:cNvSpPr/>
              <p:nvPr/>
            </p:nvSpPr>
            <p:spPr>
              <a:xfrm>
                <a:off x="3771" y="1506"/>
                <a:ext cx="0" cy="816"/>
              </a:xfrm>
              <a:prstGeom prst="line">
                <a:avLst/>
              </a:prstGeom>
              <a:ln w="12700" cap="flat" cmpd="sng">
                <a:solidFill>
                  <a:schemeClr val="accent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0262" name="Line 40"/>
              <p:cNvSpPr/>
              <p:nvPr/>
            </p:nvSpPr>
            <p:spPr>
              <a:xfrm>
                <a:off x="4080" y="1506"/>
                <a:ext cx="0" cy="816"/>
              </a:xfrm>
              <a:prstGeom prst="line">
                <a:avLst/>
              </a:prstGeom>
              <a:ln w="12700" cap="flat" cmpd="sng">
                <a:solidFill>
                  <a:schemeClr val="accent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0263" name="Line 41"/>
              <p:cNvSpPr/>
              <p:nvPr/>
            </p:nvSpPr>
            <p:spPr>
              <a:xfrm>
                <a:off x="4368" y="1506"/>
                <a:ext cx="0" cy="816"/>
              </a:xfrm>
              <a:prstGeom prst="line">
                <a:avLst/>
              </a:prstGeom>
              <a:ln w="12700" cap="flat" cmpd="sng">
                <a:solidFill>
                  <a:schemeClr val="accent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0264" name="Line 42"/>
              <p:cNvSpPr/>
              <p:nvPr/>
            </p:nvSpPr>
            <p:spPr>
              <a:xfrm>
                <a:off x="4656" y="1506"/>
                <a:ext cx="0" cy="816"/>
              </a:xfrm>
              <a:prstGeom prst="line">
                <a:avLst/>
              </a:prstGeom>
              <a:ln w="12700" cap="flat" cmpd="sng">
                <a:solidFill>
                  <a:schemeClr val="accent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0265" name="Line 43"/>
              <p:cNvSpPr/>
              <p:nvPr/>
            </p:nvSpPr>
            <p:spPr>
              <a:xfrm>
                <a:off x="4944" y="1506"/>
                <a:ext cx="0" cy="816"/>
              </a:xfrm>
              <a:prstGeom prst="line">
                <a:avLst/>
              </a:prstGeom>
              <a:ln w="12700" cap="flat" cmpd="sng">
                <a:solidFill>
                  <a:schemeClr val="accent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0266" name="Line 44"/>
              <p:cNvSpPr/>
              <p:nvPr/>
            </p:nvSpPr>
            <p:spPr>
              <a:xfrm>
                <a:off x="5232" y="1506"/>
                <a:ext cx="0" cy="816"/>
              </a:xfrm>
              <a:prstGeom prst="line">
                <a:avLst/>
              </a:prstGeom>
              <a:ln w="12700" cap="flat" cmpd="sng">
                <a:solidFill>
                  <a:schemeClr val="accent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0267" name="Line 45"/>
              <p:cNvSpPr/>
              <p:nvPr/>
            </p:nvSpPr>
            <p:spPr>
              <a:xfrm>
                <a:off x="5520" y="1506"/>
                <a:ext cx="0" cy="816"/>
              </a:xfrm>
              <a:prstGeom prst="line">
                <a:avLst/>
              </a:prstGeom>
              <a:ln w="12700" cap="flat" cmpd="sng">
                <a:solidFill>
                  <a:schemeClr val="accent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0268" name="Line 46"/>
              <p:cNvSpPr/>
              <p:nvPr/>
            </p:nvSpPr>
            <p:spPr>
              <a:xfrm>
                <a:off x="897" y="1506"/>
                <a:ext cx="0" cy="816"/>
              </a:xfrm>
              <a:prstGeom prst="line">
                <a:avLst/>
              </a:prstGeom>
              <a:ln w="12700" cap="flat" cmpd="sng">
                <a:solidFill>
                  <a:schemeClr val="accent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0269" name="Line 47"/>
              <p:cNvSpPr/>
              <p:nvPr/>
            </p:nvSpPr>
            <p:spPr>
              <a:xfrm>
                <a:off x="1419" y="1506"/>
                <a:ext cx="0" cy="816"/>
              </a:xfrm>
              <a:prstGeom prst="line">
                <a:avLst/>
              </a:prstGeom>
              <a:ln w="12700" cap="flat" cmpd="sng">
                <a:solidFill>
                  <a:schemeClr val="accent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0270" name="Line 48"/>
              <p:cNvSpPr/>
              <p:nvPr/>
            </p:nvSpPr>
            <p:spPr>
              <a:xfrm>
                <a:off x="1701" y="1506"/>
                <a:ext cx="0" cy="816"/>
              </a:xfrm>
              <a:prstGeom prst="line">
                <a:avLst/>
              </a:prstGeom>
              <a:ln w="12700" cap="flat" cmpd="sng">
                <a:solidFill>
                  <a:schemeClr val="accent1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10271" name="Line 49"/>
              <p:cNvSpPr/>
              <p:nvPr/>
            </p:nvSpPr>
            <p:spPr>
              <a:xfrm>
                <a:off x="2022" y="1506"/>
                <a:ext cx="0" cy="816"/>
              </a:xfrm>
              <a:prstGeom prst="line">
                <a:avLst/>
              </a:prstGeom>
              <a:ln w="12700" cap="flat" cmpd="sng">
                <a:solidFill>
                  <a:schemeClr val="accent1"/>
                </a:solidFill>
                <a:prstDash val="solid"/>
                <a:headEnd type="none" w="sm" len="sm"/>
                <a:tailEnd type="none" w="sm" len="sm"/>
              </a:ln>
            </p:spPr>
          </p:sp>
        </p:grpSp>
        <p:sp>
          <p:nvSpPr>
            <p:cNvPr id="10250" name="Line 50"/>
            <p:cNvSpPr/>
            <p:nvPr/>
          </p:nvSpPr>
          <p:spPr>
            <a:xfrm>
              <a:off x="318" y="3360"/>
              <a:ext cx="5232" cy="0"/>
            </a:xfrm>
            <a:prstGeom prst="line">
              <a:avLst/>
            </a:prstGeom>
            <a:ln w="12700" cap="flat" cmpd="sng">
              <a:solidFill>
                <a:schemeClr val="accent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0251" name="Line 51"/>
            <p:cNvSpPr/>
            <p:nvPr/>
          </p:nvSpPr>
          <p:spPr>
            <a:xfrm>
              <a:off x="330" y="4051"/>
              <a:ext cx="5232" cy="0"/>
            </a:xfrm>
            <a:prstGeom prst="line">
              <a:avLst/>
            </a:prstGeom>
            <a:ln w="12700" cap="flat" cmpd="sng">
              <a:solidFill>
                <a:schemeClr val="accent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0252" name="Line 52"/>
            <p:cNvSpPr/>
            <p:nvPr/>
          </p:nvSpPr>
          <p:spPr>
            <a:xfrm>
              <a:off x="324" y="3622"/>
              <a:ext cx="5232" cy="0"/>
            </a:xfrm>
            <a:prstGeom prst="line">
              <a:avLst/>
            </a:prstGeom>
            <a:ln w="12700" cap="flat" cmpd="sng">
              <a:solidFill>
                <a:schemeClr val="accent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0253" name="Line 53"/>
            <p:cNvSpPr/>
            <p:nvPr/>
          </p:nvSpPr>
          <p:spPr>
            <a:xfrm>
              <a:off x="336" y="3840"/>
              <a:ext cx="5232" cy="0"/>
            </a:xfrm>
            <a:prstGeom prst="line">
              <a:avLst/>
            </a:prstGeom>
            <a:ln w="12700" cap="flat" cmpd="sng">
              <a:solidFill>
                <a:schemeClr val="accent1"/>
              </a:solidFill>
              <a:prstDash val="solid"/>
              <a:headEnd type="none" w="sm" len="sm"/>
              <a:tailEnd type="none" w="sm" len="sm"/>
            </a:ln>
          </p:spPr>
        </p:sp>
      </p:grpSp>
      <p:sp>
        <p:nvSpPr>
          <p:cNvPr id="10245" name="WordArt 54"/>
          <p:cNvSpPr>
            <a:spLocks noTextEdit="1"/>
          </p:cNvSpPr>
          <p:nvPr/>
        </p:nvSpPr>
        <p:spPr>
          <a:xfrm>
            <a:off x="1066800" y="381000"/>
            <a:ext cx="69342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92500" lnSpcReduction="10000"/>
          </a:bodyPr>
          <a:lstStyle/>
          <a:p>
            <a:pPr algn="ctr"/>
            <a:r>
              <a:rPr lang="id-ID" altLang="en-US" sz="3200">
                <a:solidFill>
                  <a:schemeClr val="tx1"/>
                </a:soli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charset="0"/>
                <a:ea typeface="Impact" panose="020B0806030902050204" charset="0"/>
              </a:rPr>
              <a:t>Macam-Macam Sistem Bilangan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2"/>
          <p:cNvSpPr txBox="1">
            <a:spLocks noGrp="1"/>
          </p:cNvSpPr>
          <p:nvPr>
            <p:ph type="ftr" sz="quarter" idx="11"/>
          </p:nvPr>
        </p:nvSpPr>
        <p:spPr>
          <a:noFill/>
          <a:ln>
            <a:noFill/>
          </a:ln>
        </p:spPr>
        <p:txBody>
          <a:bodyPr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endParaRPr sz="1000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0"/>
            <a:ext cx="7543800" cy="1143000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anchor="ctr">
            <a:normAutofit/>
          </a:bodyPr>
          <a:lstStyle/>
          <a:p>
            <a:pPr marL="484505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000" b="0" i="0" u="none" strike="noStrike" kern="1200" cap="none" spc="0" normalizeH="0" baseline="0" noProof="0" dirty="0" err="1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Konversi</a:t>
            </a:r>
            <a:r>
              <a:rPr kumimoji="0" lang="en-US" sz="4000" b="0" i="0" u="none" strike="noStrike" kern="1200" cap="none" spc="0" normalizeH="0" baseline="0" noProof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Radiks</a:t>
            </a:r>
            <a:r>
              <a:rPr kumimoji="0" lang="en-US" sz="4000" b="0" i="0" u="none" strike="noStrike" kern="1200" cap="none" spc="0" normalizeH="0" baseline="0" noProof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-r </a:t>
            </a:r>
            <a:r>
              <a:rPr kumimoji="0" lang="en-US" sz="4000" b="0" i="0" u="none" strike="noStrike" kern="1200" cap="none" spc="0" normalizeH="0" baseline="0" noProof="0" dirty="0" err="1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ke</a:t>
            </a:r>
            <a:r>
              <a:rPr kumimoji="0" lang="en-US" sz="4000" b="0" i="0" u="none" strike="noStrike" kern="1200" cap="none" spc="0" normalizeH="0" baseline="0" noProof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Desimal</a:t>
            </a:r>
            <a:endParaRPr kumimoji="0" lang="en-US" sz="40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268" name="Rectangle 3"/>
          <p:cNvSpPr>
            <a:spLocks noGrp="1"/>
          </p:cNvSpPr>
          <p:nvPr>
            <p:ph type="body" idx="4294967295"/>
          </p:nvPr>
        </p:nvSpPr>
        <p:spPr>
          <a:xfrm>
            <a:off x="0" y="1219200"/>
            <a:ext cx="8382000" cy="5334000"/>
          </a:xfrm>
          <a:ln/>
        </p:spPr>
        <p:txBody>
          <a:bodyPr vert="horz" wrap="square" anchor="t"/>
          <a:lstStyle/>
          <a:p>
            <a:pPr>
              <a:lnSpc>
                <a:spcPct val="90000"/>
              </a:lnSpc>
            </a:pPr>
            <a:r>
              <a:rPr dirty="0"/>
              <a:t>Rumus konversi radiks-r ke desimal: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dirty="0"/>
          </a:p>
          <a:p>
            <a:pPr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</a:pPr>
            <a:r>
              <a:rPr dirty="0"/>
              <a:t>Contoh: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GB" altLang="x-none" sz="2400" dirty="0"/>
              <a:t>1101</a:t>
            </a:r>
            <a:r>
              <a:rPr lang="en-GB" altLang="x-none" sz="2400" baseline="-25000" dirty="0"/>
              <a:t>2 </a:t>
            </a:r>
            <a:r>
              <a:rPr lang="en-GB" altLang="x-none" sz="2400" dirty="0"/>
              <a:t>= (1</a:t>
            </a:r>
            <a:r>
              <a:rPr lang="en-GB" altLang="x-none" sz="2400" dirty="0">
                <a:sym typeface="Symbol" panose="05050102010706020507" pitchFamily="18" charset="2"/>
              </a:rPr>
              <a:t>2</a:t>
            </a:r>
            <a:r>
              <a:rPr lang="en-GB" altLang="x-none" sz="2400" baseline="30000" dirty="0"/>
              <a:t>3</a:t>
            </a:r>
            <a:r>
              <a:rPr lang="en-GB" altLang="x-none" sz="2400" dirty="0"/>
              <a:t>)</a:t>
            </a:r>
            <a:r>
              <a:rPr lang="en-GB" altLang="x-none" sz="2400" baseline="30000" dirty="0"/>
              <a:t>  </a:t>
            </a:r>
            <a:r>
              <a:rPr lang="en-GB" altLang="x-none" sz="2400" dirty="0"/>
              <a:t>+  (1</a:t>
            </a:r>
            <a:r>
              <a:rPr lang="en-GB" altLang="x-none" sz="2400" dirty="0">
                <a:sym typeface="Symbol" panose="05050102010706020507" pitchFamily="18" charset="2"/>
              </a:rPr>
              <a:t>2</a:t>
            </a:r>
            <a:r>
              <a:rPr lang="en-GB" altLang="x-none" sz="2400" baseline="30000" dirty="0"/>
              <a:t>2</a:t>
            </a:r>
            <a:r>
              <a:rPr lang="en-GB" altLang="x-none" sz="2400" dirty="0"/>
              <a:t>)</a:t>
            </a:r>
            <a:r>
              <a:rPr lang="en-GB" altLang="x-none" sz="2400" baseline="30000" dirty="0"/>
              <a:t>  </a:t>
            </a:r>
            <a:r>
              <a:rPr lang="en-GB" altLang="x-none" sz="2400" dirty="0"/>
              <a:t>+  (1</a:t>
            </a:r>
            <a:r>
              <a:rPr lang="en-GB" altLang="x-none" sz="2400" dirty="0">
                <a:sym typeface="Symbol" panose="05050102010706020507" pitchFamily="18" charset="2"/>
              </a:rPr>
              <a:t>2</a:t>
            </a:r>
            <a:r>
              <a:rPr lang="en-GB" altLang="x-none" sz="2400" baseline="30000" dirty="0"/>
              <a:t>0</a:t>
            </a:r>
            <a:r>
              <a:rPr lang="en-GB" altLang="x-none" sz="2400" dirty="0"/>
              <a:t>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x-none" sz="2400" dirty="0"/>
              <a:t>              = 8 + 4 + 1 =  13</a:t>
            </a:r>
            <a:r>
              <a:rPr lang="en-GB" altLang="x-none" sz="2400" baseline="-25000" dirty="0"/>
              <a:t>10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GB" altLang="x-none" sz="1600" baseline="-25000" dirty="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GB" altLang="x-none" sz="2400" dirty="0"/>
              <a:t>572</a:t>
            </a:r>
            <a:r>
              <a:rPr lang="en-GB" altLang="x-none" sz="2400" baseline="-25000" dirty="0"/>
              <a:t>8  </a:t>
            </a:r>
            <a:r>
              <a:rPr lang="en-GB" altLang="x-none" sz="2400" dirty="0"/>
              <a:t>= (5</a:t>
            </a:r>
            <a:r>
              <a:rPr lang="en-GB" altLang="x-none" sz="2400" dirty="0">
                <a:sym typeface="Symbol" panose="05050102010706020507" pitchFamily="18" charset="2"/>
              </a:rPr>
              <a:t>8</a:t>
            </a:r>
            <a:r>
              <a:rPr lang="en-GB" altLang="x-none" sz="2400" baseline="30000" dirty="0"/>
              <a:t>2</a:t>
            </a:r>
            <a:r>
              <a:rPr lang="en-GB" altLang="x-none" sz="2400" dirty="0"/>
              <a:t>)</a:t>
            </a:r>
            <a:r>
              <a:rPr lang="en-GB" altLang="x-none" sz="2400" baseline="30000" dirty="0"/>
              <a:t>  </a:t>
            </a:r>
            <a:r>
              <a:rPr lang="en-GB" altLang="x-none" sz="2400" dirty="0"/>
              <a:t>+  (7</a:t>
            </a:r>
            <a:r>
              <a:rPr lang="en-GB" altLang="x-none" sz="2400" dirty="0">
                <a:sym typeface="Symbol" panose="05050102010706020507" pitchFamily="18" charset="2"/>
              </a:rPr>
              <a:t>8</a:t>
            </a:r>
            <a:r>
              <a:rPr lang="en-GB" altLang="x-none" sz="2400" baseline="30000" dirty="0"/>
              <a:t>1</a:t>
            </a:r>
            <a:r>
              <a:rPr lang="en-GB" altLang="x-none" sz="2400" dirty="0"/>
              <a:t>)</a:t>
            </a:r>
            <a:r>
              <a:rPr lang="en-GB" altLang="x-none" sz="2400" baseline="30000" dirty="0"/>
              <a:t>  </a:t>
            </a:r>
            <a:r>
              <a:rPr lang="en-GB" altLang="x-none" sz="2400" dirty="0"/>
              <a:t>+  (2</a:t>
            </a:r>
            <a:r>
              <a:rPr lang="en-GB" altLang="x-none" sz="2400" dirty="0">
                <a:sym typeface="Symbol" panose="05050102010706020507" pitchFamily="18" charset="2"/>
              </a:rPr>
              <a:t>8</a:t>
            </a:r>
            <a:r>
              <a:rPr lang="en-GB" altLang="x-none" sz="2400" baseline="30000" dirty="0"/>
              <a:t>0</a:t>
            </a:r>
            <a:r>
              <a:rPr lang="en-GB" altLang="x-none" sz="2400" dirty="0"/>
              <a:t>)            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x-none" sz="2400" dirty="0"/>
              <a:t>           = 320 + 56 + 2 =  378</a:t>
            </a:r>
            <a:r>
              <a:rPr lang="en-GB" altLang="x-none" sz="2400" baseline="-25000" dirty="0"/>
              <a:t>10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en-GB" altLang="x-none" sz="1600" baseline="-25000" dirty="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GB" altLang="x-none" sz="2400" dirty="0"/>
              <a:t>2A</a:t>
            </a:r>
            <a:r>
              <a:rPr lang="en-GB" altLang="x-none" sz="2400" baseline="-25000" dirty="0"/>
              <a:t>16 </a:t>
            </a:r>
            <a:r>
              <a:rPr lang="en-GB" altLang="x-none" sz="2400" dirty="0"/>
              <a:t>= (2</a:t>
            </a:r>
            <a:r>
              <a:rPr lang="en-GB" altLang="x-none" sz="2400" dirty="0">
                <a:sym typeface="Symbol" panose="05050102010706020507" pitchFamily="18" charset="2"/>
              </a:rPr>
              <a:t>16</a:t>
            </a:r>
            <a:r>
              <a:rPr lang="en-GB" altLang="x-none" sz="2400" baseline="30000" dirty="0"/>
              <a:t>1</a:t>
            </a:r>
            <a:r>
              <a:rPr lang="en-GB" altLang="x-none" sz="2400" dirty="0"/>
              <a:t>) + (10</a:t>
            </a:r>
            <a:r>
              <a:rPr lang="en-GB" altLang="x-none" sz="2400" dirty="0">
                <a:sym typeface="Symbol" panose="05050102010706020507" pitchFamily="18" charset="2"/>
              </a:rPr>
              <a:t>16</a:t>
            </a:r>
            <a:r>
              <a:rPr lang="en-GB" altLang="x-none" sz="2400" baseline="30000" dirty="0"/>
              <a:t>0</a:t>
            </a:r>
            <a:r>
              <a:rPr lang="en-GB" altLang="x-none" sz="2400" dirty="0"/>
              <a:t>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altLang="x-none" sz="2400" dirty="0"/>
              <a:t>           = 32 + 10 = 42</a:t>
            </a:r>
            <a:r>
              <a:rPr lang="en-GB" altLang="x-none" sz="2400" baseline="-25000" dirty="0"/>
              <a:t>10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GB" altLang="x-none" sz="1600" baseline="-25000" dirty="0">
              <a:solidFill>
                <a:srgbClr val="0000CC"/>
              </a:solidFill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sz="2400" baseline="-25000" dirty="0"/>
          </a:p>
          <a:p>
            <a:pPr>
              <a:lnSpc>
                <a:spcPct val="90000"/>
              </a:lnSpc>
            </a:pPr>
            <a:endParaRPr sz="2800" dirty="0"/>
          </a:p>
        </p:txBody>
      </p:sp>
      <p:grpSp>
        <p:nvGrpSpPr>
          <p:cNvPr id="11269" name="Group 4"/>
          <p:cNvGrpSpPr/>
          <p:nvPr/>
        </p:nvGrpSpPr>
        <p:grpSpPr>
          <a:xfrm>
            <a:off x="2209800" y="1981200"/>
            <a:ext cx="2362200" cy="762000"/>
            <a:chOff x="3312" y="720"/>
            <a:chExt cx="1584" cy="384"/>
          </a:xfrm>
        </p:grpSpPr>
        <p:sp>
          <p:nvSpPr>
            <p:cNvPr id="11270" name="AutoShape 5"/>
            <p:cNvSpPr/>
            <p:nvPr/>
          </p:nvSpPr>
          <p:spPr>
            <a:xfrm>
              <a:off x="3312" y="720"/>
              <a:ext cx="1584" cy="384"/>
            </a:xfrm>
            <a:prstGeom prst="roundRect">
              <a:avLst>
                <a:gd name="adj" fmla="val 16667"/>
              </a:avLst>
            </a:prstGeom>
            <a:solidFill>
              <a:srgbClr val="DDDDDD">
                <a:alpha val="50195"/>
              </a:srgbClr>
            </a:solidFill>
            <a:ln w="19050" cap="flat" cmpd="sng">
              <a:solidFill>
                <a:srgbClr val="DDDDDD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id-ID" altLang="x-none" dirty="0">
                <a:latin typeface="Tahoma" panose="020B0604030504040204" pitchFamily="34" charset="0"/>
              </a:endParaRPr>
            </a:p>
          </p:txBody>
        </p:sp>
        <p:graphicFrame>
          <p:nvGraphicFramePr>
            <p:cNvPr id="11271" name="Object 6"/>
            <p:cNvGraphicFramePr>
              <a:graphicFrameLocks noChangeAspect="1"/>
            </p:cNvGraphicFramePr>
            <p:nvPr/>
          </p:nvGraphicFramePr>
          <p:xfrm>
            <a:off x="3408" y="720"/>
            <a:ext cx="1408" cy="3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2" imgW="1104900" imgH="292100" progId="Equation.3">
                    <p:embed/>
                  </p:oleObj>
                </mc:Choice>
                <mc:Fallback>
                  <p:oleObj r:id="rId2" imgW="1104900" imgH="292100" progId="Equation.3">
                    <p:embed/>
                    <p:pic>
                      <p:nvPicPr>
                        <p:cNvPr id="0" name="Gambar 3075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3408" y="720"/>
                          <a:ext cx="1408" cy="370"/>
                        </a:xfrm>
                        <a:prstGeom prst="rect">
                          <a:avLst/>
                        </a:prstGeom>
                        <a:solidFill>
                          <a:srgbClr val="DDDDDD"/>
                        </a:solidFill>
                        <a:ln w="9525" cap="flat" cmpd="sng">
                          <a:solidFill>
                            <a:srgbClr val="DDDDDD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2"/>
          <p:cNvSpPr txBox="1">
            <a:spLocks noGrp="1"/>
          </p:cNvSpPr>
          <p:nvPr>
            <p:ph type="ftr" sz="quarter" idx="11"/>
          </p:nvPr>
        </p:nvSpPr>
        <p:spPr>
          <a:noFill/>
          <a:ln>
            <a:noFill/>
          </a:ln>
        </p:spPr>
        <p:txBody>
          <a:bodyPr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endParaRPr sz="1000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304800"/>
            <a:ext cx="7543800" cy="1431925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anchor="ctr">
            <a:normAutofit/>
          </a:bodyPr>
          <a:lstStyle/>
          <a:p>
            <a:pPr marL="484505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600" b="0" i="0" u="none" strike="noStrike" kern="1200" cap="none" spc="0" normalizeH="0" baseline="0" noProof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Konversi Bilangan Desimal ke Biner</a:t>
            </a:r>
          </a:p>
        </p:txBody>
      </p:sp>
      <p:sp>
        <p:nvSpPr>
          <p:cNvPr id="12292" name="Rectangle 3"/>
          <p:cNvSpPr>
            <a:spLocks noGrp="1"/>
          </p:cNvSpPr>
          <p:nvPr>
            <p:ph type="body" idx="4294967295"/>
          </p:nvPr>
        </p:nvSpPr>
        <p:spPr>
          <a:xfrm>
            <a:off x="0" y="2057400"/>
            <a:ext cx="8001000" cy="3810000"/>
          </a:xfrm>
          <a:ln/>
        </p:spPr>
        <p:txBody>
          <a:bodyPr vert="horz" wrap="square" anchor="t"/>
          <a:lstStyle/>
          <a:p>
            <a:pPr algn="just"/>
            <a:r>
              <a:rPr lang="en-GB" altLang="x-none" dirty="0"/>
              <a:t>Konversi bilangan desimal bulat ke bilangan Biner: Gunakan pembagian dgn 2 secara suksesif sampai sisanya = 0. Sisa-sisa pembagian membentuk jawaban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2"/>
          <p:cNvSpPr txBox="1">
            <a:spLocks noGrp="1"/>
          </p:cNvSpPr>
          <p:nvPr>
            <p:ph type="ftr" sz="quarter" idx="11"/>
          </p:nvPr>
        </p:nvSpPr>
        <p:spPr>
          <a:noFill/>
          <a:ln>
            <a:noFill/>
          </a:ln>
        </p:spPr>
        <p:txBody>
          <a:bodyPr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endParaRPr sz="1000" dirty="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304800"/>
            <a:ext cx="8229600" cy="5638800"/>
          </a:xfrm>
        </p:spPr>
        <p:txBody>
          <a:bodyPr vert="horz" anchor="t">
            <a:normAutofit lnSpcReduction="10000"/>
          </a:bodyPr>
          <a:lstStyle/>
          <a:p>
            <a:pPr marL="448310" marR="0" lvl="0" indent="-38417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310" marR="0" lvl="0" indent="-38417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Char char=""/>
              <a:defRPr/>
            </a:pP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Contoh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Konversi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179</a:t>
            </a:r>
            <a:r>
              <a:rPr kumimoji="0" lang="en-US" sz="30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biner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448310" marR="0" lvl="0" indent="-38417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179 / 2 = 89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sisa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   </a:t>
            </a:r>
          </a:p>
          <a:p>
            <a:pPr marL="448310" marR="0" lvl="0" indent="-38417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        / 2 = 44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sisa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</a:t>
            </a:r>
          </a:p>
          <a:p>
            <a:pPr marL="448310" marR="0" lvl="0" indent="-38417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/ 2 = 22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sisa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0</a:t>
            </a:r>
          </a:p>
          <a:p>
            <a:pPr marL="448310" marR="0" lvl="0" indent="-38417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/ 2 = 11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sisa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0</a:t>
            </a:r>
          </a:p>
          <a:p>
            <a:pPr marL="448310" marR="0" lvl="0" indent="-38417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/ 2 = 5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sisa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</a:t>
            </a:r>
          </a:p>
          <a:p>
            <a:pPr marL="448310" marR="0" lvl="0" indent="-38417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/ 2 = 2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sisa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</a:t>
            </a:r>
          </a:p>
          <a:p>
            <a:pPr marL="448310" marR="0" lvl="0" indent="-38417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/ 2 = 1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sisa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0</a:t>
            </a:r>
          </a:p>
          <a:p>
            <a:pPr marL="448310" marR="0" lvl="0" indent="-38417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/ 2 = 0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sisa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</a:t>
            </a:r>
          </a:p>
          <a:p>
            <a:pPr marL="448310" marR="0" lvl="0" indent="-38417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  <a:p>
            <a:pPr marL="448310" marR="0" lvl="0" indent="-38417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anose="05050102010706020507" pitchFamily="18" charset="2"/>
              </a:rPr>
              <a:t>  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179</a:t>
            </a:r>
            <a:r>
              <a:rPr kumimoji="0" lang="en-US" sz="30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=  10110011</a:t>
            </a:r>
            <a:r>
              <a:rPr kumimoji="0" lang="en-US" sz="30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</a:p>
          <a:p>
            <a:pPr marL="448310" marR="0" lvl="0" indent="-38417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2"/>
          <p:cNvSpPr txBox="1">
            <a:spLocks noGrp="1"/>
          </p:cNvSpPr>
          <p:nvPr>
            <p:ph type="ftr" sz="quarter" idx="11"/>
          </p:nvPr>
        </p:nvSpPr>
        <p:spPr>
          <a:noFill/>
          <a:ln>
            <a:noFill/>
          </a:ln>
        </p:spPr>
        <p:txBody>
          <a:bodyPr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None/>
            </a:pPr>
            <a:endParaRPr sz="1000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1371600"/>
          </a:xfrm>
          <a:noFill/>
          <a:ln>
            <a:noFill/>
          </a:ln>
          <a:effectLst/>
          <a:scene3d>
            <a:camera prst="orthographicFront"/>
            <a:lightRig rig="balanced" dir="t"/>
          </a:scene3d>
          <a:sp3d prstMaterial="plastic"/>
        </p:spPr>
        <p:txBody>
          <a:bodyPr anchor="ctr">
            <a:normAutofit/>
          </a:bodyPr>
          <a:lstStyle/>
          <a:p>
            <a:pPr marL="484505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600" b="0" i="0" u="none" strike="noStrike" kern="1200" cap="none" spc="0" normalizeH="0" baseline="0" noProof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Konversi Bilangan Desimal ke Oktal</a:t>
            </a:r>
          </a:p>
        </p:txBody>
      </p:sp>
      <p:sp>
        <p:nvSpPr>
          <p:cNvPr id="14340" name="Rectangle 3"/>
          <p:cNvSpPr>
            <a:spLocks noGrp="1"/>
          </p:cNvSpPr>
          <p:nvPr>
            <p:ph type="body" idx="4294967295"/>
          </p:nvPr>
        </p:nvSpPr>
        <p:spPr>
          <a:xfrm>
            <a:off x="0" y="1752600"/>
            <a:ext cx="8001000" cy="4267200"/>
          </a:xfrm>
          <a:ln/>
        </p:spPr>
        <p:txBody>
          <a:bodyPr vert="horz" wrap="square" anchor="t"/>
          <a:lstStyle/>
          <a:p>
            <a:pPr algn="just">
              <a:lnSpc>
                <a:spcPct val="90000"/>
              </a:lnSpc>
            </a:pPr>
            <a:r>
              <a:rPr lang="en-GB" altLang="x-none" dirty="0"/>
              <a:t>Konversi bilangan desimal bulat ke bilangan oktal: Gunakan pembagian dgn 8 secara suksesif sampai sisanya = 0. Sisa-sisa pembagian membentuk jawaban.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35</TotalTime>
  <Words>1565</Words>
  <Application>Microsoft Office PowerPoint</Application>
  <PresentationFormat>On-screen Show (4:3)</PresentationFormat>
  <Paragraphs>159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Arial</vt:lpstr>
      <vt:lpstr>Calibri</vt:lpstr>
      <vt:lpstr>Impact</vt:lpstr>
      <vt:lpstr>Tahoma</vt:lpstr>
      <vt:lpstr>Trebuchet MS</vt:lpstr>
      <vt:lpstr>Tw Cen MT</vt:lpstr>
      <vt:lpstr>Wingdings</vt:lpstr>
      <vt:lpstr>Wingdings 2</vt:lpstr>
      <vt:lpstr>1_Default Design</vt:lpstr>
      <vt:lpstr>Equation.3</vt:lpstr>
      <vt:lpstr>Universitas Muhammadiyah Prof. DR. Hamka (UHAMKA)</vt:lpstr>
      <vt:lpstr>Definisi Sistem Bilangan</vt:lpstr>
      <vt:lpstr>Sistem Dasar Bilangan Sepuluh (Desimal)</vt:lpstr>
      <vt:lpstr>Sistem Dasar Bilangan Enam Belas (Sistem Heksadesimal) </vt:lpstr>
      <vt:lpstr>PowerPoint Presentation</vt:lpstr>
      <vt:lpstr>Konversi Radiks-r ke Desimal</vt:lpstr>
      <vt:lpstr>Konversi Bilangan Desimal ke Biner</vt:lpstr>
      <vt:lpstr>PowerPoint Presentation</vt:lpstr>
      <vt:lpstr>Konversi Bilangan Desimal ke Oktal</vt:lpstr>
      <vt:lpstr>PowerPoint Presentation</vt:lpstr>
      <vt:lpstr>Konversi Bilangan Desimal ke Hexadesimal</vt:lpstr>
      <vt:lpstr>PowerPoint Presentation</vt:lpstr>
      <vt:lpstr>Konversi Bilangan Biner ke Oktal</vt:lpstr>
      <vt:lpstr>PowerPoint Presentation</vt:lpstr>
      <vt:lpstr>Konversi Bilangan Oktal ke Biner</vt:lpstr>
      <vt:lpstr>PowerPoint Presentation</vt:lpstr>
      <vt:lpstr>Konversi Bilangan Biner ke Hexadesimal</vt:lpstr>
      <vt:lpstr>PowerPoint Presentation</vt:lpstr>
      <vt:lpstr>Konversi Bilangan Hexadesimal ke Biner</vt:lpstr>
      <vt:lpstr>PowerPoint Presentation</vt:lpstr>
      <vt:lpstr>Kode Biner yang mewakili data</vt:lpstr>
      <vt:lpstr>Binary code decimal</vt:lpstr>
      <vt:lpstr>SBCDIC (standart binary coded decimal interchange code)</vt:lpstr>
      <vt:lpstr>PowerPoint Presentation</vt:lpstr>
      <vt:lpstr>EBCDIC (extended binary coded decimal interchange code)</vt:lpstr>
      <vt:lpstr>PowerPoint Presentation</vt:lpstr>
      <vt:lpstr>ASCII 7 BIT</vt:lpstr>
      <vt:lpstr>PowerPoint Presentation</vt:lpstr>
      <vt:lpstr>ASCII 8 BIT</vt:lpstr>
      <vt:lpstr>Tugas Ke 7</vt:lpstr>
      <vt:lpstr>Tugas Tambahan</vt:lpstr>
    </vt:vector>
  </TitlesOfParts>
  <Company>Alya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Bilangan dan Konversi Bilangan</dc:title>
  <dc:creator>Najwa</dc:creator>
  <cp:lastModifiedBy>Endy Sjaiful</cp:lastModifiedBy>
  <cp:revision>62</cp:revision>
  <dcterms:created xsi:type="dcterms:W3CDTF">2008-04-27T22:21:32Z</dcterms:created>
  <dcterms:modified xsi:type="dcterms:W3CDTF">2022-10-06T09:55:38Z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1057-11.2.0.8970</vt:lpwstr>
  </property>
</Properties>
</file>