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35"/>
  </p:handoutMasterIdLst>
  <p:sldIdLst>
    <p:sldId id="294" r:id="rId2"/>
    <p:sldId id="257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</p:sldIdLst>
  <p:sldSz cx="9144000" cy="6858000" type="screen4x3"/>
  <p:notesSz cx="7315200" cy="96012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>
            <a:lvl1pPr defTabSz="967105" eaLnBrk="1" hangingPunct="1">
              <a:defRPr sz="1300">
                <a:latin typeface="Arial" panose="020B0604020202020204" pitchFamily="34" charset="0"/>
              </a:defRPr>
            </a:lvl1pPr>
          </a:lstStyle>
          <a:p>
            <a:pPr marL="0" marR="0" lvl="0" indent="0" algn="l" defTabSz="96710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>
            <a:lvl1pPr algn="r" defTabSz="967105" eaLnBrk="1" hangingPunct="1">
              <a:defRPr sz="1300">
                <a:latin typeface="Arial" panose="020B0604020202020204" pitchFamily="34" charset="0"/>
              </a:defRPr>
            </a:lvl1pPr>
          </a:lstStyle>
          <a:p>
            <a:pPr marL="0" marR="0" lvl="0" indent="0" algn="r" defTabSz="96710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/>
          <a:lstStyle>
            <a:lvl1pPr defTabSz="967105" eaLnBrk="1" hangingPunct="1">
              <a:defRPr sz="1300">
                <a:latin typeface="Arial" panose="020B0604020202020204" pitchFamily="34" charset="0"/>
              </a:defRPr>
            </a:lvl1pPr>
          </a:lstStyle>
          <a:p>
            <a:pPr marL="0" marR="0" lvl="0" indent="0" algn="l" defTabSz="96710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/>
          <a:lstStyle/>
          <a:p>
            <a:pPr lvl="0" algn="r" defTabSz="967105" eaLnBrk="1" hangingPunct="1">
              <a:buNone/>
            </a:pPr>
            <a:fld id="{9A0DB2DC-4C9A-4742-B13C-FB6460FD3503}" type="slidenum">
              <a:rPr lang="en-US" sz="1300" dirty="0">
                <a:latin typeface="Arial" panose="020B0604020202020204" pitchFamily="34" charset="0"/>
              </a:rPr>
              <a:t>‹#›</a:t>
            </a:fld>
            <a:endParaRPr lang="en-US" sz="13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7"/>
          <p:cNvSpPr/>
          <p:nvPr/>
        </p:nvSpPr>
        <p:spPr>
          <a:xfrm>
            <a:off x="685800" y="2393950"/>
            <a:ext cx="7772400" cy="1095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0"/>
              </a:cxn>
              <a:cxn ang="0">
                <a:pos x="2147483647" y="1314299689"/>
              </a:cxn>
              <a:cxn ang="0">
                <a:pos x="0" y="1314299689"/>
              </a:cxn>
              <a:cxn ang="0">
                <a:pos x="0" y="0"/>
              </a:cxn>
              <a:cxn ang="0">
                <a:pos x="2147483647" y="0"/>
              </a:cxn>
            </a:cxnLst>
            <a:rect l="0" t="0" r="0" b="0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>
              <a:alpha val="100000"/>
            </a:schemeClr>
          </a:solidFill>
          <a:ln w="9525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id-ID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Placeholder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Placeholder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Placeholder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Verdana" panose="020B0604030504040204" pitchFamily="34" charset="0"/>
              </a:rPr>
              <a:t>‹#›</a:t>
            </a:fld>
            <a:endParaRPr 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Placeholder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Placeholder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Placeholder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Verdana" panose="020B0604030504040204" pitchFamily="34" charset="0"/>
              </a:rPr>
              <a:t>‹#›</a:t>
            </a:fld>
            <a:endParaRPr 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Placeholder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Placeholder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Placeholder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Verdana" panose="020B0604030504040204" pitchFamily="34" charset="0"/>
              </a:rPr>
              <a:t>‹#›</a:t>
            </a:fld>
            <a:endParaRPr 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laceholder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Placeholder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Placeholder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Verdana" panose="020B0604030504040204" pitchFamily="34" charset="0"/>
              </a:rPr>
              <a:t>‹#›</a:t>
            </a:fld>
            <a:endParaRPr 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Placeholder Tangga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Placeholder Foo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Placeholder Nomor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Verdana" panose="020B0604030504040204" pitchFamily="34" charset="0"/>
              </a:rPr>
              <a:t>‹#›</a:t>
            </a:fld>
            <a:endParaRPr 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laceholder Tanggal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8" name="Placeholder Foo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9" name="Placeholder Nomor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Verdana" panose="020B0604030504040204" pitchFamily="34" charset="0"/>
              </a:rPr>
              <a:t>‹#›</a:t>
            </a:fld>
            <a:endParaRPr 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laceholder Tanggal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Placeholder Foo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Placeholder Nomor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Verdana" panose="020B0604030504040204" pitchFamily="34" charset="0"/>
              </a:rPr>
              <a:t>‹#›</a:t>
            </a:fld>
            <a:endParaRPr 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Tanggal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3" name="Placeholder Foo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Placeholder Nomor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Verdana" panose="020B0604030504040204" pitchFamily="34" charset="0"/>
              </a:rPr>
              <a:t>‹#›</a:t>
            </a:fld>
            <a:endParaRPr 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ceholder Tangga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Placeholder Foo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Placeholder Nomor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Verdana" panose="020B0604030504040204" pitchFamily="34" charset="0"/>
              </a:rPr>
              <a:t>‹#›</a:t>
            </a:fld>
            <a:endParaRPr 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ceholder Tangga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Placeholder Foo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Placeholder Nomor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Verdana" panose="020B0604030504040204" pitchFamily="34" charset="0"/>
              </a:rPr>
              <a:t>‹#›</a:t>
            </a:fld>
            <a:endParaRPr 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AutoShape 4"/>
          <p:cNvSpPr/>
          <p:nvPr/>
        </p:nvSpPr>
        <p:spPr>
          <a:xfrm>
            <a:off x="609600" y="1566863"/>
            <a:ext cx="7958138" cy="1095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0"/>
              </a:cxn>
              <a:cxn ang="0">
                <a:pos x="2147483647" y="1314263702"/>
              </a:cxn>
              <a:cxn ang="0">
                <a:pos x="0" y="1314263702"/>
              </a:cxn>
              <a:cxn ang="0">
                <a:pos x="0" y="0"/>
              </a:cxn>
              <a:cxn ang="0">
                <a:pos x="2147483647" y="0"/>
              </a:cxn>
            </a:cxnLst>
            <a:rect l="0" t="0" r="0" b="0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>
              <a:alpha val="100000"/>
            </a:schemeClr>
          </a:solidFill>
          <a:ln w="9525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id-ID" altLang="en-US"/>
          </a:p>
        </p:txBody>
      </p:sp>
      <p:sp>
        <p:nvSpPr>
          <p:cNvPr id="1029" name="Line 5"/>
          <p:cNvSpPr/>
          <p:nvPr/>
        </p:nvSpPr>
        <p:spPr>
          <a:xfrm flipV="1">
            <a:off x="609600" y="6172200"/>
            <a:ext cx="7924800" cy="0"/>
          </a:xfrm>
          <a:prstGeom prst="line">
            <a:avLst/>
          </a:prstGeom>
          <a:ln w="317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2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Verdana" panose="020B0604030504040204" pitchFamily="34" charset="0"/>
              </a:rPr>
              <a:t>‹#›</a:t>
            </a:fld>
            <a:endParaRPr lang="en-US" dirty="0"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8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60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4180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42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430" indent="-398780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630" indent="-398780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830" indent="-398780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3030" indent="-398780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1850" y="908050"/>
            <a:ext cx="7772400" cy="147002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Universitas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Muhammadiyah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 Prof. DR.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Hamka</a:t>
            </a:r>
            <a:b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</a:b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(UHAMKA)</a:t>
            </a:r>
          </a:p>
        </p:txBody>
      </p:sp>
      <p:sp>
        <p:nvSpPr>
          <p:cNvPr id="15" name="Rectangle 3"/>
          <p:cNvSpPr>
            <a:spLocks noGrp="1"/>
          </p:cNvSpPr>
          <p:nvPr>
            <p:ph type="subTitle"/>
          </p:nvPr>
        </p:nvSpPr>
        <p:spPr>
          <a:xfrm>
            <a:off x="1571625" y="4076700"/>
            <a:ext cx="6400800" cy="423863"/>
          </a:xfrm>
        </p:spPr>
        <p:txBody>
          <a:bodyPr vert="horz" wrap="square" lIns="91440" tIns="45720" rIns="91440" bIns="45720" anchor="t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>
              <a:lnSpc>
                <a:spcPct val="80000"/>
              </a:lnSpc>
            </a:pPr>
            <a:r>
              <a:rPr lang="id-ID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PENGANTAR TEKNOLOGI INFORMASI</a:t>
            </a:r>
          </a:p>
          <a:p>
            <a:pPr lvl="0">
              <a:lnSpc>
                <a:spcPct val="80000"/>
              </a:lnSpc>
            </a:pPr>
            <a:r>
              <a:rPr lang="id-ID" sz="1600" b="1">
                <a:solidFill>
                  <a:srgbClr val="000066"/>
                </a:solidFill>
                <a:latin typeface="Trebuchet MS" panose="020B0603020202020204" pitchFamily="34" charset="0"/>
              </a:rPr>
              <a:t>MATERI #0</a:t>
            </a:r>
            <a:r>
              <a:rPr lang="id-ID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7</a:t>
            </a:r>
          </a:p>
          <a:p>
            <a:pPr lvl="0">
              <a:lnSpc>
                <a:spcPct val="80000"/>
              </a:lnSpc>
            </a:pPr>
            <a:r>
              <a:rPr lang="en-US" sz="2000" b="1" dirty="0">
                <a:solidFill>
                  <a:srgbClr val="000066"/>
                </a:solidFill>
                <a:latin typeface="Trebuchet MS" panose="020B0603020202020204" pitchFamily="34" charset="0"/>
              </a:rPr>
              <a:t>BAHASA PEMROGRAMAN</a:t>
            </a:r>
            <a:endParaRPr sz="16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lvl="0">
              <a:lnSpc>
                <a:spcPct val="80000"/>
              </a:lnSpc>
            </a:pPr>
            <a:endParaRPr sz="1600" dirty="0">
              <a:solidFill>
                <a:srgbClr val="0D0D0D"/>
              </a:solidFill>
              <a:latin typeface="Tw Cen MT" panose="020B0602020104020603" pitchFamily="34" charset="0"/>
            </a:endParaRPr>
          </a:p>
        </p:txBody>
      </p:sp>
      <p:pic>
        <p:nvPicPr>
          <p:cNvPr id="3076" name="Picture 8" descr="tes5_1pt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638" y="2060575"/>
            <a:ext cx="2562225" cy="19446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Era 1960 an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>
              <a:lnSpc>
                <a:spcPct val="80000"/>
              </a:lnSpc>
            </a:pPr>
            <a:r>
              <a:rPr lang="en-US" altLang="zh-TW" sz="2100" dirty="0">
                <a:ea typeface="PMingLiU" pitchFamily="18" charset="-120"/>
              </a:rPr>
              <a:t>PL/I, 1963-1964, IBM, concurrency, exception handling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100" dirty="0">
                <a:ea typeface="PMingLiU" pitchFamily="18" charset="-120"/>
              </a:rPr>
              <a:t>Algol68, 1963-1968, general type system, orthogonal language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100" dirty="0">
                <a:ea typeface="PMingLiU" pitchFamily="18" charset="-120"/>
              </a:rPr>
              <a:t>SNOBOL (StriNg Oriented symBOlic Language), awal 1960s, Bell Labs, R. Griswold, string processing, pattern matching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100" dirty="0">
                <a:ea typeface="PMingLiU" pitchFamily="18" charset="-120"/>
              </a:rPr>
              <a:t>Simula67, 1965~1967, Norwegian Computing Center, Kristen Nygaard dan le-Johan Dahl, simulations, classes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100" dirty="0">
                <a:ea typeface="PMingLiU" pitchFamily="18" charset="-120"/>
              </a:rPr>
              <a:t>ISWIM, Peter Landin, functional language murni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100" dirty="0">
                <a:ea typeface="PMingLiU" pitchFamily="18" charset="-120"/>
              </a:rPr>
              <a:t>BASIC, 1964, Dartmouth College, John Kemeny dan Thomas Kurtz, bahasa instructional yang sederhana dan interaktif</a:t>
            </a:r>
            <a:endParaRPr sz="2100" dirty="0"/>
          </a:p>
        </p:txBody>
      </p:sp>
      <p:sp>
        <p:nvSpPr>
          <p:cNvPr id="12292" name="Rectangle 4"/>
          <p:cNvSpPr/>
          <p:nvPr/>
        </p:nvSpPr>
        <p:spPr>
          <a:xfrm>
            <a:off x="609600" y="6248400"/>
            <a:ext cx="7902575" cy="214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r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1000" i="1" dirty="0">
                <a:latin typeface="Trebuchet MS" panose="020B0603020202020204" pitchFamily="34" charset="0"/>
              </a:rPr>
              <a:t>Bahasa Pemrograman –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Era 1970 an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ea typeface="PMingLiU" pitchFamily="18" charset="-120"/>
              </a:rPr>
              <a:t>Pascal, 1971, Niklaus Wirth, bahasa instruksional sederhana dengan pernyataan terstruktur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ea typeface="PMingLiU" pitchFamily="18" charset="-120"/>
              </a:rPr>
              <a:t>C, 1972, Bell Labs, Dennis Ritchie, type system sederhana dan runtime environment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ea typeface="PMingLiU" pitchFamily="18" charset="-120"/>
              </a:rPr>
              <a:t>CLU, 1974~1977, MIT, Barbara Liskov, pendekatan konsisten untuk mekanisme abstraksi, data abstraction, control abstraction, and exception handling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ea typeface="PMingLiU" pitchFamily="18" charset="-120"/>
              </a:rPr>
              <a:t>Euclid, 1976~1977, University of Toronto, abstract data types, program verification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ea typeface="PMingLiU" pitchFamily="18" charset="-120"/>
              </a:rPr>
              <a:t>Mesa, 1976~1979, Xerox, module facility, exception handling, concurrency</a:t>
            </a:r>
            <a:endParaRPr sz="2100" dirty="0"/>
          </a:p>
        </p:txBody>
      </p:sp>
      <p:sp>
        <p:nvSpPr>
          <p:cNvPr id="13316" name="Rectangle 4"/>
          <p:cNvSpPr/>
          <p:nvPr/>
        </p:nvSpPr>
        <p:spPr>
          <a:xfrm>
            <a:off x="609600" y="6248400"/>
            <a:ext cx="7902575" cy="214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r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1000" i="1" dirty="0">
                <a:latin typeface="Trebuchet MS" panose="020B0603020202020204" pitchFamily="34" charset="0"/>
              </a:rPr>
              <a:t>Bahasa Pemrograman –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Era 1980 an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ea typeface="PMingLiU" pitchFamily="18" charset="-120"/>
              </a:rPr>
              <a:t>Ada, 1983, DOD, abstract data types, concurrency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ea typeface="PMingLiU" pitchFamily="18" charset="-120"/>
              </a:rPr>
              <a:t>Modula-2, 1982, Niklaus Wirth, modules, coroutine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ea typeface="PMingLiU" pitchFamily="18" charset="-120"/>
              </a:rPr>
              <a:t>Smalltak, 1980, Xerox, Alan Kay and Dan Ingalls, a complete object-oriented programming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ea typeface="PMingLiU" pitchFamily="18" charset="-120"/>
              </a:rPr>
              <a:t>C++, 1980, Bell Labs, Bjarne Stroustrup, classes, library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ea typeface="PMingLiU" pitchFamily="18" charset="-120"/>
              </a:rPr>
              <a:t>Scheme, 1975~1978, MIT, Gerald Sussman dan Guy Steele, versi baru dari LISP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ea typeface="PMingLiU" pitchFamily="18" charset="-120"/>
              </a:rPr>
              <a:t>ML, 1978, Edinburgh University, Robin Milner, a syntax and type checking similar to Pascal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ea typeface="PMingLiU" pitchFamily="18" charset="-120"/>
              </a:rPr>
              <a:t>Prolog, 1972~1980, A. Colmerauer, mathematical logic</a:t>
            </a:r>
          </a:p>
          <a:p>
            <a:pPr eaLnBrk="1" hangingPunct="1">
              <a:lnSpc>
                <a:spcPct val="90000"/>
              </a:lnSpc>
            </a:pPr>
            <a:endParaRPr sz="2100" dirty="0"/>
          </a:p>
        </p:txBody>
      </p:sp>
      <p:sp>
        <p:nvSpPr>
          <p:cNvPr id="14340" name="Rectangle 4"/>
          <p:cNvSpPr/>
          <p:nvPr/>
        </p:nvSpPr>
        <p:spPr>
          <a:xfrm>
            <a:off x="609600" y="6248400"/>
            <a:ext cx="7902575" cy="214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r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1000" i="1" dirty="0">
                <a:latin typeface="Trebuchet MS" panose="020B0603020202020204" pitchFamily="34" charset="0"/>
              </a:rPr>
              <a:t>Bahasa Pemrograman –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Era 1990 an</a:t>
            </a: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zh-TW" dirty="0">
                <a:ea typeface="PMingLiU" pitchFamily="18" charset="-120"/>
              </a:rPr>
              <a:t>Java, 1995, Gosling, bahasa pertama yang dikeluarkan dengan API yang sudah dikembangkan</a:t>
            </a:r>
          </a:p>
          <a:p>
            <a:pPr eaLnBrk="1" hangingPunct="1"/>
            <a:r>
              <a:rPr lang="en-US" altLang="zh-TW" dirty="0">
                <a:ea typeface="PMingLiU" pitchFamily="18" charset="-120"/>
              </a:rPr>
              <a:t>Bahasa-bahasa Scripting seperti : Perl, Tcl, Javascript, VBScript, Python, dan PHP</a:t>
            </a:r>
          </a:p>
          <a:p>
            <a:pPr eaLnBrk="1" hangingPunct="1">
              <a:buNone/>
            </a:pPr>
            <a:endParaRPr lang="en-US" altLang="zh-TW" dirty="0">
              <a:ea typeface="PMingLiU" pitchFamily="18" charset="-120"/>
            </a:endParaRPr>
          </a:p>
          <a:p>
            <a:pPr eaLnBrk="1" hangingPunct="1"/>
            <a:endParaRPr dirty="0"/>
          </a:p>
        </p:txBody>
      </p:sp>
      <p:sp>
        <p:nvSpPr>
          <p:cNvPr id="15364" name="Rectangle 4"/>
          <p:cNvSpPr/>
          <p:nvPr/>
        </p:nvSpPr>
        <p:spPr>
          <a:xfrm>
            <a:off x="609600" y="6248400"/>
            <a:ext cx="7902575" cy="214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r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1000" i="1" dirty="0">
                <a:latin typeface="Trebuchet MS" panose="020B0603020202020204" pitchFamily="34" charset="0"/>
              </a:rPr>
              <a:t>Bahasa Pemrograman –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Era 2000 an</a:t>
            </a: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dirty="0"/>
              <a:t>.NET framework yang dikembangkan oleh Microsoft</a:t>
            </a:r>
          </a:p>
          <a:p>
            <a:pPr eaLnBrk="1" hangingPunct="1"/>
            <a:r>
              <a:rPr dirty="0"/>
              <a:t>Mono yang mengadopsi .NET framework. Awalnya dikembangkan pada platform Linux</a:t>
            </a:r>
          </a:p>
        </p:txBody>
      </p:sp>
      <p:sp>
        <p:nvSpPr>
          <p:cNvPr id="16388" name="Rectangle 4"/>
          <p:cNvSpPr/>
          <p:nvPr/>
        </p:nvSpPr>
        <p:spPr>
          <a:xfrm>
            <a:off x="609600" y="6248400"/>
            <a:ext cx="7902575" cy="214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r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1000" i="1" dirty="0">
                <a:latin typeface="Trebuchet MS" panose="020B0603020202020204" pitchFamily="34" charset="0"/>
              </a:rPr>
              <a:t>Bahasa Pemrograman –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Interpreter &amp; Kompiler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sz="2600" b="1" dirty="0"/>
              <a:t>Interpreter</a:t>
            </a:r>
            <a:r>
              <a:rPr sz="2600" dirty="0"/>
              <a:t> merupakan sebuah program yang </a:t>
            </a:r>
            <a:r>
              <a:rPr sz="2600" i="1" dirty="0">
                <a:solidFill>
                  <a:schemeClr val="accent2"/>
                </a:solidFill>
              </a:rPr>
              <a:t>dapat mengerti</a:t>
            </a:r>
            <a:r>
              <a:rPr sz="2600" dirty="0"/>
              <a:t> sebuah bahasa dan </a:t>
            </a:r>
            <a:r>
              <a:rPr sz="2600" i="1" dirty="0">
                <a:solidFill>
                  <a:schemeClr val="accent2"/>
                </a:solidFill>
              </a:rPr>
              <a:t>mengeksekusi program</a:t>
            </a:r>
            <a:r>
              <a:rPr sz="2600" dirty="0"/>
              <a:t> yang ditulis dengan bahasa tersebut</a:t>
            </a:r>
          </a:p>
          <a:p>
            <a:pPr eaLnBrk="1" hangingPunct="1"/>
            <a:endParaRPr sz="2600" dirty="0"/>
          </a:p>
          <a:p>
            <a:pPr eaLnBrk="1" hangingPunct="1"/>
            <a:r>
              <a:rPr sz="2600" b="1" dirty="0"/>
              <a:t>Compiler</a:t>
            </a:r>
            <a:r>
              <a:rPr sz="2600" dirty="0"/>
              <a:t> merupakan program yang </a:t>
            </a:r>
            <a:r>
              <a:rPr sz="2600" i="1" dirty="0">
                <a:solidFill>
                  <a:schemeClr val="accent2"/>
                </a:solidFill>
              </a:rPr>
              <a:t>menterjemahkan</a:t>
            </a:r>
            <a:r>
              <a:rPr sz="2600" dirty="0"/>
              <a:t> program yang ditulis dengan sebuah bahasa </a:t>
            </a:r>
            <a:r>
              <a:rPr sz="2600" i="1" dirty="0">
                <a:solidFill>
                  <a:schemeClr val="accent2"/>
                </a:solidFill>
              </a:rPr>
              <a:t>menjadi program</a:t>
            </a:r>
            <a:r>
              <a:rPr sz="2600" dirty="0"/>
              <a:t> yang ditulis oleh bahasa lain</a:t>
            </a:r>
          </a:p>
        </p:txBody>
      </p:sp>
      <p:sp>
        <p:nvSpPr>
          <p:cNvPr id="17412" name="Rectangle 4"/>
          <p:cNvSpPr/>
          <p:nvPr/>
        </p:nvSpPr>
        <p:spPr>
          <a:xfrm>
            <a:off x="609600" y="6248400"/>
            <a:ext cx="7902575" cy="214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r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1000" i="1" dirty="0">
                <a:latin typeface="Trebuchet MS" panose="020B0603020202020204" pitchFamily="34" charset="0"/>
              </a:rPr>
              <a:t>Bahasa Pemrograman –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/>
          <p:nvPr/>
        </p:nvSpPr>
        <p:spPr>
          <a:xfrm>
            <a:off x="3511550" y="3795713"/>
            <a:ext cx="2432050" cy="647700"/>
          </a:xfrm>
          <a:prstGeom prst="rect">
            <a:avLst/>
          </a:prstGeom>
          <a:solidFill>
            <a:srgbClr val="CCFFFF"/>
          </a:solidFill>
          <a:ln w="2857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Verdana" panose="020B0604030504040204" pitchFamily="34" charset="0"/>
            </a:endParaRPr>
          </a:p>
        </p:txBody>
      </p:sp>
      <p:sp>
        <p:nvSpPr>
          <p:cNvPr id="18435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Interpreter</a:t>
            </a:r>
          </a:p>
        </p:txBody>
      </p:sp>
      <p:sp>
        <p:nvSpPr>
          <p:cNvPr id="18436" name="Text Box 4"/>
          <p:cNvSpPr txBox="1"/>
          <p:nvPr/>
        </p:nvSpPr>
        <p:spPr>
          <a:xfrm>
            <a:off x="685800" y="3581400"/>
            <a:ext cx="1905000" cy="1066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TW" sz="3200" dirty="0">
                <a:solidFill>
                  <a:schemeClr val="accent2"/>
                </a:solidFill>
                <a:latin typeface="Century Gothic" panose="020B0502020202020204" pitchFamily="34" charset="0"/>
                <a:ea typeface="PMingLiU" pitchFamily="18" charset="-120"/>
              </a:rPr>
              <a:t>Source</a:t>
            </a:r>
          </a:p>
          <a:p>
            <a:pPr algn="ctr" eaLnBrk="1" hangingPunct="1"/>
            <a:r>
              <a:rPr lang="en-US" altLang="zh-TW" sz="3200" dirty="0">
                <a:solidFill>
                  <a:schemeClr val="accent2"/>
                </a:solidFill>
                <a:latin typeface="Century Gothic" panose="020B0502020202020204" pitchFamily="34" charset="0"/>
                <a:ea typeface="PMingLiU" pitchFamily="18" charset="-120"/>
              </a:rPr>
              <a:t>program</a:t>
            </a:r>
          </a:p>
        </p:txBody>
      </p:sp>
      <p:sp>
        <p:nvSpPr>
          <p:cNvPr id="18437" name="Text Box 5"/>
          <p:cNvSpPr txBox="1"/>
          <p:nvPr/>
        </p:nvSpPr>
        <p:spPr>
          <a:xfrm>
            <a:off x="6934200" y="3810000"/>
            <a:ext cx="158750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TW" sz="3200" dirty="0">
                <a:solidFill>
                  <a:schemeClr val="accent2"/>
                </a:solidFill>
                <a:latin typeface="Century Gothic" panose="020B0502020202020204" pitchFamily="34" charset="0"/>
                <a:ea typeface="PMingLiU" pitchFamily="18" charset="-120"/>
              </a:rPr>
              <a:t>Output</a:t>
            </a:r>
          </a:p>
        </p:txBody>
      </p:sp>
      <p:sp>
        <p:nvSpPr>
          <p:cNvPr id="18438" name="Text Box 6"/>
          <p:cNvSpPr txBox="1"/>
          <p:nvPr/>
        </p:nvSpPr>
        <p:spPr>
          <a:xfrm>
            <a:off x="4191000" y="2209800"/>
            <a:ext cx="11874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3200" dirty="0">
                <a:solidFill>
                  <a:schemeClr val="accent2"/>
                </a:solidFill>
                <a:latin typeface="Century Gothic" panose="020B0502020202020204" pitchFamily="34" charset="0"/>
                <a:ea typeface="PMingLiU" pitchFamily="18" charset="-120"/>
              </a:rPr>
              <a:t>Input</a:t>
            </a:r>
          </a:p>
        </p:txBody>
      </p:sp>
      <p:sp>
        <p:nvSpPr>
          <p:cNvPr id="18439" name="Text Box 7"/>
          <p:cNvSpPr txBox="1"/>
          <p:nvPr/>
        </p:nvSpPr>
        <p:spPr>
          <a:xfrm>
            <a:off x="3563938" y="3783013"/>
            <a:ext cx="223520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3200" dirty="0">
                <a:solidFill>
                  <a:srgbClr val="0000FF"/>
                </a:solidFill>
                <a:latin typeface="Century Gothic" panose="020B0502020202020204" pitchFamily="34" charset="0"/>
                <a:ea typeface="PMingLiU" pitchFamily="18" charset="-120"/>
              </a:rPr>
              <a:t>Interpreter</a:t>
            </a:r>
          </a:p>
        </p:txBody>
      </p:sp>
      <p:sp>
        <p:nvSpPr>
          <p:cNvPr id="18440" name="Line 9"/>
          <p:cNvSpPr/>
          <p:nvPr/>
        </p:nvSpPr>
        <p:spPr>
          <a:xfrm>
            <a:off x="2771775" y="4149725"/>
            <a:ext cx="720725" cy="0"/>
          </a:xfrm>
          <a:prstGeom prst="line">
            <a:avLst/>
          </a:prstGeom>
          <a:ln w="28575" cap="flat" cmpd="sng">
            <a:solidFill>
              <a:srgbClr val="0066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8441" name="Line 10"/>
          <p:cNvSpPr/>
          <p:nvPr/>
        </p:nvSpPr>
        <p:spPr>
          <a:xfrm>
            <a:off x="6019800" y="4114800"/>
            <a:ext cx="720725" cy="0"/>
          </a:xfrm>
          <a:prstGeom prst="line">
            <a:avLst/>
          </a:prstGeom>
          <a:ln w="28575" cap="flat" cmpd="sng">
            <a:solidFill>
              <a:srgbClr val="0066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8442" name="Line 11"/>
          <p:cNvSpPr/>
          <p:nvPr/>
        </p:nvSpPr>
        <p:spPr>
          <a:xfrm rot="5400000">
            <a:off x="4440238" y="3332163"/>
            <a:ext cx="720725" cy="0"/>
          </a:xfrm>
          <a:prstGeom prst="line">
            <a:avLst/>
          </a:prstGeom>
          <a:ln w="28575" cap="flat" cmpd="sng">
            <a:solidFill>
              <a:srgbClr val="0066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8443" name="Rectangle 13"/>
          <p:cNvSpPr/>
          <p:nvPr/>
        </p:nvSpPr>
        <p:spPr>
          <a:xfrm>
            <a:off x="609600" y="6248400"/>
            <a:ext cx="7902575" cy="214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r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1000" i="1" dirty="0">
                <a:latin typeface="Trebuchet MS" panose="020B0603020202020204" pitchFamily="34" charset="0"/>
              </a:rPr>
              <a:t>Bahasa Pemrograman –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/>
          <p:nvPr/>
        </p:nvSpPr>
        <p:spPr>
          <a:xfrm>
            <a:off x="3727450" y="2787650"/>
            <a:ext cx="1852613" cy="647700"/>
          </a:xfrm>
          <a:prstGeom prst="rect">
            <a:avLst/>
          </a:prstGeom>
          <a:solidFill>
            <a:srgbClr val="CCFFFF"/>
          </a:solidFill>
          <a:ln w="2857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Verdana" panose="020B0604030504040204" pitchFamily="34" charset="0"/>
            </a:endParaRPr>
          </a:p>
        </p:txBody>
      </p:sp>
      <p:sp>
        <p:nvSpPr>
          <p:cNvPr id="19459" name="Rectangle 13"/>
          <p:cNvSpPr/>
          <p:nvPr/>
        </p:nvSpPr>
        <p:spPr>
          <a:xfrm>
            <a:off x="3708400" y="4292600"/>
            <a:ext cx="1852613" cy="1152525"/>
          </a:xfrm>
          <a:prstGeom prst="rect">
            <a:avLst/>
          </a:prstGeom>
          <a:solidFill>
            <a:srgbClr val="CCFFCC"/>
          </a:solidFill>
          <a:ln w="2857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Verdana" panose="020B0604030504040204" pitchFamily="34" charset="0"/>
            </a:endParaRPr>
          </a:p>
        </p:txBody>
      </p:sp>
      <p:sp>
        <p:nvSpPr>
          <p:cNvPr id="1946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Compiler</a:t>
            </a:r>
          </a:p>
        </p:txBody>
      </p:sp>
      <p:sp>
        <p:nvSpPr>
          <p:cNvPr id="19461" name="Text Box 4"/>
          <p:cNvSpPr txBox="1"/>
          <p:nvPr/>
        </p:nvSpPr>
        <p:spPr>
          <a:xfrm>
            <a:off x="1411288" y="2608263"/>
            <a:ext cx="1689100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TW" sz="2800" dirty="0">
                <a:solidFill>
                  <a:schemeClr val="accent2"/>
                </a:solidFill>
                <a:latin typeface="Century Gothic" panose="020B0502020202020204" pitchFamily="34" charset="0"/>
                <a:ea typeface="PMingLiU" pitchFamily="18" charset="-120"/>
              </a:rPr>
              <a:t>Source</a:t>
            </a:r>
          </a:p>
          <a:p>
            <a:pPr algn="ctr" eaLnBrk="1" hangingPunct="1"/>
            <a:r>
              <a:rPr lang="en-US" altLang="zh-TW" sz="2800" dirty="0">
                <a:solidFill>
                  <a:schemeClr val="accent2"/>
                </a:solidFill>
                <a:latin typeface="Century Gothic" panose="020B0502020202020204" pitchFamily="34" charset="0"/>
                <a:ea typeface="PMingLiU" pitchFamily="18" charset="-120"/>
              </a:rPr>
              <a:t>program</a:t>
            </a:r>
          </a:p>
        </p:txBody>
      </p:sp>
      <p:sp>
        <p:nvSpPr>
          <p:cNvPr id="19462" name="Text Box 5"/>
          <p:cNvSpPr txBox="1"/>
          <p:nvPr/>
        </p:nvSpPr>
        <p:spPr>
          <a:xfrm>
            <a:off x="6248400" y="4572000"/>
            <a:ext cx="140970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TW" sz="2800" dirty="0">
                <a:solidFill>
                  <a:schemeClr val="accent2"/>
                </a:solidFill>
                <a:latin typeface="Century Gothic" panose="020B0502020202020204" pitchFamily="34" charset="0"/>
                <a:ea typeface="PMingLiU" pitchFamily="18" charset="-120"/>
              </a:rPr>
              <a:t>Output</a:t>
            </a:r>
          </a:p>
        </p:txBody>
      </p:sp>
      <p:sp>
        <p:nvSpPr>
          <p:cNvPr id="19463" name="Text Box 6"/>
          <p:cNvSpPr txBox="1"/>
          <p:nvPr/>
        </p:nvSpPr>
        <p:spPr>
          <a:xfrm>
            <a:off x="1828800" y="4572000"/>
            <a:ext cx="1062038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2800" dirty="0">
                <a:solidFill>
                  <a:schemeClr val="accent2"/>
                </a:solidFill>
                <a:latin typeface="Century Gothic" panose="020B0502020202020204" pitchFamily="34" charset="0"/>
                <a:ea typeface="PMingLiU" pitchFamily="18" charset="-120"/>
              </a:rPr>
              <a:t>Input</a:t>
            </a:r>
          </a:p>
        </p:txBody>
      </p:sp>
      <p:sp>
        <p:nvSpPr>
          <p:cNvPr id="19464" name="Text Box 7"/>
          <p:cNvSpPr txBox="1"/>
          <p:nvPr/>
        </p:nvSpPr>
        <p:spPr>
          <a:xfrm>
            <a:off x="3779838" y="2824163"/>
            <a:ext cx="1763712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2800" dirty="0">
                <a:solidFill>
                  <a:srgbClr val="0000FF"/>
                </a:solidFill>
                <a:latin typeface="Century Gothic" panose="020B0502020202020204" pitchFamily="34" charset="0"/>
                <a:ea typeface="PMingLiU" pitchFamily="18" charset="-120"/>
              </a:rPr>
              <a:t>Compiler</a:t>
            </a:r>
          </a:p>
        </p:txBody>
      </p:sp>
      <p:sp>
        <p:nvSpPr>
          <p:cNvPr id="19465" name="Line 9"/>
          <p:cNvSpPr/>
          <p:nvPr/>
        </p:nvSpPr>
        <p:spPr>
          <a:xfrm>
            <a:off x="2987675" y="3141663"/>
            <a:ext cx="720725" cy="0"/>
          </a:xfrm>
          <a:prstGeom prst="line">
            <a:avLst/>
          </a:prstGeom>
          <a:ln w="28575" cap="flat" cmpd="sng">
            <a:solidFill>
              <a:srgbClr val="0066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66" name="Text Box 12"/>
          <p:cNvSpPr txBox="1"/>
          <p:nvPr/>
        </p:nvSpPr>
        <p:spPr>
          <a:xfrm>
            <a:off x="3810000" y="4419600"/>
            <a:ext cx="1689100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TW" sz="2800" dirty="0">
                <a:solidFill>
                  <a:srgbClr val="0000FF"/>
                </a:solidFill>
                <a:latin typeface="Century Gothic" panose="020B0502020202020204" pitchFamily="34" charset="0"/>
                <a:ea typeface="PMingLiU" pitchFamily="18" charset="-120"/>
              </a:rPr>
              <a:t>Target</a:t>
            </a:r>
          </a:p>
          <a:p>
            <a:pPr algn="ctr" eaLnBrk="1" hangingPunct="1"/>
            <a:r>
              <a:rPr lang="en-US" altLang="zh-TW" sz="2800" dirty="0">
                <a:solidFill>
                  <a:srgbClr val="0000FF"/>
                </a:solidFill>
                <a:latin typeface="Century Gothic" panose="020B0502020202020204" pitchFamily="34" charset="0"/>
                <a:ea typeface="PMingLiU" pitchFamily="18" charset="-120"/>
              </a:rPr>
              <a:t>program</a:t>
            </a:r>
          </a:p>
        </p:txBody>
      </p:sp>
      <p:sp>
        <p:nvSpPr>
          <p:cNvPr id="19467" name="Line 14"/>
          <p:cNvSpPr/>
          <p:nvPr/>
        </p:nvSpPr>
        <p:spPr>
          <a:xfrm>
            <a:off x="2987675" y="4868863"/>
            <a:ext cx="720725" cy="0"/>
          </a:xfrm>
          <a:prstGeom prst="line">
            <a:avLst/>
          </a:prstGeom>
          <a:ln w="28575" cap="flat" cmpd="sng">
            <a:solidFill>
              <a:srgbClr val="0066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68" name="Line 15"/>
          <p:cNvSpPr/>
          <p:nvPr/>
        </p:nvSpPr>
        <p:spPr>
          <a:xfrm>
            <a:off x="5580063" y="4868863"/>
            <a:ext cx="720725" cy="0"/>
          </a:xfrm>
          <a:prstGeom prst="line">
            <a:avLst/>
          </a:prstGeom>
          <a:ln w="28575" cap="flat" cmpd="sng">
            <a:solidFill>
              <a:srgbClr val="0066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69" name="Line 16"/>
          <p:cNvSpPr/>
          <p:nvPr/>
        </p:nvSpPr>
        <p:spPr>
          <a:xfrm>
            <a:off x="4648200" y="3505200"/>
            <a:ext cx="0" cy="762000"/>
          </a:xfrm>
          <a:prstGeom prst="line">
            <a:avLst/>
          </a:prstGeom>
          <a:ln w="38100" cap="flat" cmpd="sng">
            <a:solidFill>
              <a:srgbClr val="008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70" name="Rectangle 17"/>
          <p:cNvSpPr/>
          <p:nvPr/>
        </p:nvSpPr>
        <p:spPr>
          <a:xfrm>
            <a:off x="609600" y="6248400"/>
            <a:ext cx="7902575" cy="214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r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1000" i="1" dirty="0">
                <a:latin typeface="Trebuchet MS" panose="020B0603020202020204" pitchFamily="34" charset="0"/>
              </a:rPr>
              <a:t>Bahasa Pemrograman –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Semantics &amp; Syntax</a:t>
            </a: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i="1" u="sng" dirty="0">
                <a:solidFill>
                  <a:schemeClr val="accent2"/>
                </a:solidFill>
              </a:rPr>
              <a:t>Semantics</a:t>
            </a:r>
            <a:r>
              <a:rPr dirty="0"/>
              <a:t> dari bahasa pemrograman menspesifikasikan </a:t>
            </a:r>
            <a:r>
              <a:rPr dirty="0">
                <a:solidFill>
                  <a:schemeClr val="accent2"/>
                </a:solidFill>
              </a:rPr>
              <a:t>arti</a:t>
            </a:r>
            <a:r>
              <a:rPr dirty="0"/>
              <a:t> dari program</a:t>
            </a:r>
          </a:p>
          <a:p>
            <a:pPr eaLnBrk="1" hangingPunct="1"/>
            <a:endParaRPr dirty="0"/>
          </a:p>
          <a:p>
            <a:pPr eaLnBrk="1" hangingPunct="1"/>
            <a:r>
              <a:rPr i="1" u="sng" dirty="0">
                <a:solidFill>
                  <a:schemeClr val="accent2"/>
                </a:solidFill>
              </a:rPr>
              <a:t>Syntax</a:t>
            </a:r>
            <a:r>
              <a:rPr dirty="0"/>
              <a:t> dari bahasa pemrograman menspesifikasikan </a:t>
            </a:r>
            <a:r>
              <a:rPr dirty="0">
                <a:solidFill>
                  <a:schemeClr val="accent2"/>
                </a:solidFill>
              </a:rPr>
              <a:t>struktur</a:t>
            </a:r>
            <a:r>
              <a:rPr dirty="0"/>
              <a:t> dari program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Semantics</a:t>
            </a: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xfrm>
            <a:off x="1066800" y="2590800"/>
            <a:ext cx="3014663" cy="1905000"/>
          </a:xfrm>
        </p:spPr>
        <p:txBody>
          <a:bodyPr vert="horz" wrap="square" lIns="91440" tIns="45720" rIns="91440" bIns="45720" anchor="t"/>
          <a:lstStyle/>
          <a:p>
            <a:pPr eaLnBrk="1" hangingPunct="1">
              <a:lnSpc>
                <a:spcPct val="90000"/>
              </a:lnSpc>
              <a:buNone/>
            </a:pPr>
            <a:r>
              <a:rPr sz="2600" b="1" dirty="0">
                <a:latin typeface="Courier New" panose="02070309020205020404" pitchFamily="49" charset="0"/>
              </a:rPr>
              <a:t>If x &gt; 2 Then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sz="2600" b="1" dirty="0">
                <a:latin typeface="Courier New" panose="02070309020205020404" pitchFamily="49" charset="0"/>
              </a:rPr>
              <a:t>	z := x * 5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sz="2600" b="1" dirty="0">
                <a:latin typeface="Courier New" panose="02070309020205020404" pitchFamily="49" charset="0"/>
              </a:rPr>
              <a:t>Else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sz="2600" b="1" dirty="0">
                <a:latin typeface="Courier New" panose="02070309020205020404" pitchFamily="49" charset="0"/>
              </a:rPr>
              <a:t>	z := x;</a:t>
            </a:r>
          </a:p>
        </p:txBody>
      </p:sp>
      <p:sp>
        <p:nvSpPr>
          <p:cNvPr id="37900" name="Rectangle 12"/>
          <p:cNvSpPr/>
          <p:nvPr/>
        </p:nvSpPr>
        <p:spPr>
          <a:xfrm>
            <a:off x="1066800" y="2590800"/>
            <a:ext cx="3014663" cy="190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2600" b="1" dirty="0">
                <a:latin typeface="Courier New" panose="02070309020205020404" pitchFamily="49" charset="0"/>
              </a:rPr>
              <a:t>If </a:t>
            </a:r>
            <a:r>
              <a:rPr sz="2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 &gt; 2</a:t>
            </a:r>
            <a:r>
              <a:rPr sz="2600" b="1" dirty="0">
                <a:latin typeface="Courier New" panose="02070309020205020404" pitchFamily="49" charset="0"/>
              </a:rPr>
              <a:t> Then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2600" b="1" dirty="0">
                <a:latin typeface="Courier New" panose="02070309020205020404" pitchFamily="49" charset="0"/>
              </a:rPr>
              <a:t>	z := x * 5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2600" b="1" dirty="0">
                <a:latin typeface="Courier New" panose="02070309020205020404" pitchFamily="49" charset="0"/>
              </a:rPr>
              <a:t>Else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2600" b="1" dirty="0">
                <a:latin typeface="Courier New" panose="02070309020205020404" pitchFamily="49" charset="0"/>
              </a:rPr>
              <a:t>	z := x;</a:t>
            </a:r>
          </a:p>
        </p:txBody>
      </p:sp>
      <p:sp>
        <p:nvSpPr>
          <p:cNvPr id="37906" name="Text Box 18"/>
          <p:cNvSpPr txBox="1"/>
          <p:nvPr/>
        </p:nvSpPr>
        <p:spPr>
          <a:xfrm>
            <a:off x="4953000" y="1905000"/>
            <a:ext cx="302260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b="1" dirty="0">
                <a:solidFill>
                  <a:schemeClr val="accent2"/>
                </a:solidFill>
                <a:latin typeface="Verdana" panose="020B0604030504040204" pitchFamily="34" charset="0"/>
              </a:rPr>
              <a:t>Expression Evaluating</a:t>
            </a:r>
          </a:p>
        </p:txBody>
      </p:sp>
      <p:sp>
        <p:nvSpPr>
          <p:cNvPr id="37907" name="Rectangle 19"/>
          <p:cNvSpPr/>
          <p:nvPr/>
        </p:nvSpPr>
        <p:spPr>
          <a:xfrm>
            <a:off x="1066800" y="2590800"/>
            <a:ext cx="3014663" cy="190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2600" b="1" dirty="0">
                <a:latin typeface="Courier New" panose="02070309020205020404" pitchFamily="49" charset="0"/>
              </a:rPr>
              <a:t>If x &gt; 2 Then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2600" b="1" dirty="0">
                <a:latin typeface="Courier New" panose="02070309020205020404" pitchFamily="49" charset="0"/>
              </a:rPr>
              <a:t>	</a:t>
            </a:r>
            <a:r>
              <a:rPr sz="2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z := x * 5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2600" b="1" dirty="0">
                <a:latin typeface="Courier New" panose="02070309020205020404" pitchFamily="49" charset="0"/>
              </a:rPr>
              <a:t>Else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2600" b="1" dirty="0">
                <a:latin typeface="Courier New" panose="02070309020205020404" pitchFamily="49" charset="0"/>
              </a:rPr>
              <a:t>	z := x;</a:t>
            </a:r>
          </a:p>
        </p:txBody>
      </p:sp>
      <p:sp>
        <p:nvSpPr>
          <p:cNvPr id="37908" name="Rectangle 20"/>
          <p:cNvSpPr/>
          <p:nvPr/>
        </p:nvSpPr>
        <p:spPr>
          <a:xfrm>
            <a:off x="1066800" y="2590800"/>
            <a:ext cx="3014663" cy="190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2600" b="1" dirty="0">
                <a:latin typeface="Courier New" panose="02070309020205020404" pitchFamily="49" charset="0"/>
              </a:rPr>
              <a:t>If x &gt; 2 Then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2600" b="1" dirty="0">
                <a:latin typeface="Courier New" panose="02070309020205020404" pitchFamily="49" charset="0"/>
              </a:rPr>
              <a:t>	z := x * 5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2600" b="1" dirty="0">
                <a:latin typeface="Courier New" panose="02070309020205020404" pitchFamily="49" charset="0"/>
              </a:rPr>
              <a:t>Else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2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z := x;</a:t>
            </a:r>
          </a:p>
        </p:txBody>
      </p:sp>
      <p:sp>
        <p:nvSpPr>
          <p:cNvPr id="37909" name="Text Box 21"/>
          <p:cNvSpPr txBox="1"/>
          <p:nvPr/>
        </p:nvSpPr>
        <p:spPr>
          <a:xfrm>
            <a:off x="4953000" y="2667000"/>
            <a:ext cx="3175000" cy="9159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b="1" dirty="0">
                <a:solidFill>
                  <a:schemeClr val="accent2"/>
                </a:solidFill>
                <a:latin typeface="Verdana" panose="020B0604030504040204" pitchFamily="34" charset="0"/>
              </a:rPr>
              <a:t>Executing statements in TRUE condition block</a:t>
            </a:r>
          </a:p>
        </p:txBody>
      </p:sp>
      <p:sp>
        <p:nvSpPr>
          <p:cNvPr id="37910" name="Text Box 22"/>
          <p:cNvSpPr txBox="1"/>
          <p:nvPr/>
        </p:nvSpPr>
        <p:spPr>
          <a:xfrm>
            <a:off x="4953000" y="3962400"/>
            <a:ext cx="3200400" cy="9159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b="1" dirty="0">
                <a:solidFill>
                  <a:schemeClr val="accent2"/>
                </a:solidFill>
                <a:latin typeface="Verdana" panose="020B0604030504040204" pitchFamily="34" charset="0"/>
              </a:rPr>
              <a:t>Optionaly, execute statements in FALSE condition block</a:t>
            </a:r>
          </a:p>
        </p:txBody>
      </p:sp>
      <p:sp>
        <p:nvSpPr>
          <p:cNvPr id="37911" name="AutoShape 23"/>
          <p:cNvSpPr/>
          <p:nvPr/>
        </p:nvSpPr>
        <p:spPr>
          <a:xfrm rot="-5400000">
            <a:off x="747713" y="2643188"/>
            <a:ext cx="333375" cy="304800"/>
          </a:xfrm>
          <a:prstGeom prst="downArrow">
            <a:avLst>
              <a:gd name="adj1" fmla="val 41175"/>
              <a:gd name="adj2" fmla="val 39060"/>
            </a:avLst>
          </a:prstGeom>
          <a:solidFill>
            <a:srgbClr val="FFCC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Verdana" panose="020B0604030504040204" pitchFamily="34" charset="0"/>
            </a:endParaRPr>
          </a:p>
        </p:txBody>
      </p:sp>
      <p:sp>
        <p:nvSpPr>
          <p:cNvPr id="37912" name="AutoShape 24"/>
          <p:cNvSpPr/>
          <p:nvPr/>
        </p:nvSpPr>
        <p:spPr>
          <a:xfrm rot="-5400000">
            <a:off x="747713" y="3062288"/>
            <a:ext cx="333375" cy="304800"/>
          </a:xfrm>
          <a:prstGeom prst="downArrow">
            <a:avLst>
              <a:gd name="adj1" fmla="val 41175"/>
              <a:gd name="adj2" fmla="val 39060"/>
            </a:avLst>
          </a:prstGeom>
          <a:solidFill>
            <a:srgbClr val="FFCC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Verdana" panose="020B0604030504040204" pitchFamily="34" charset="0"/>
            </a:endParaRPr>
          </a:p>
        </p:txBody>
      </p:sp>
      <p:sp>
        <p:nvSpPr>
          <p:cNvPr id="37913" name="AutoShape 25"/>
          <p:cNvSpPr/>
          <p:nvPr/>
        </p:nvSpPr>
        <p:spPr>
          <a:xfrm rot="-5400000">
            <a:off x="747713" y="3900488"/>
            <a:ext cx="333375" cy="304800"/>
          </a:xfrm>
          <a:prstGeom prst="downArrow">
            <a:avLst>
              <a:gd name="adj1" fmla="val 41175"/>
              <a:gd name="adj2" fmla="val 39060"/>
            </a:avLst>
          </a:prstGeom>
          <a:solidFill>
            <a:srgbClr val="FFCC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Verdana" panose="020B0604030504040204" pitchFamily="34" charset="0"/>
            </a:endParaRPr>
          </a:p>
        </p:txBody>
      </p:sp>
      <p:sp>
        <p:nvSpPr>
          <p:cNvPr id="37914" name="Text Box 26"/>
          <p:cNvSpPr txBox="1"/>
          <p:nvPr/>
        </p:nvSpPr>
        <p:spPr>
          <a:xfrm>
            <a:off x="381000" y="5334000"/>
            <a:ext cx="8458200" cy="495300"/>
          </a:xfrm>
          <a:prstGeom prst="rect">
            <a:avLst/>
          </a:prstGeom>
          <a:noFill/>
          <a:ln w="381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/>
            <a:r>
              <a:rPr sz="2400" b="1" dirty="0">
                <a:latin typeface="Verdana" panose="020B0604030504040204" pitchFamily="34" charset="0"/>
              </a:rPr>
              <a:t>Mendeskripsikan </a:t>
            </a:r>
            <a:r>
              <a:rPr sz="2400" b="1" dirty="0">
                <a:solidFill>
                  <a:schemeClr val="accent2"/>
                </a:solidFill>
                <a:latin typeface="Verdana" panose="020B0604030504040204" pitchFamily="34" charset="0"/>
              </a:rPr>
              <a:t>bagaimana</a:t>
            </a:r>
            <a:r>
              <a:rPr sz="2400" b="1" dirty="0">
                <a:latin typeface="Verdana" panose="020B0604030504040204" pitchFamily="34" charset="0"/>
              </a:rPr>
              <a:t> program </a:t>
            </a:r>
            <a:r>
              <a:rPr sz="2400" b="1" dirty="0">
                <a:solidFill>
                  <a:schemeClr val="accent2"/>
                </a:solidFill>
                <a:latin typeface="Verdana" panose="020B0604030504040204" pitchFamily="34" charset="0"/>
              </a:rPr>
              <a:t>berjalan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0" grpId="0"/>
      <p:bldP spid="37906" grpId="0"/>
      <p:bldP spid="37907" grpId="0"/>
      <p:bldP spid="37908" grpId="0"/>
      <p:bldP spid="37909" grpId="0"/>
      <p:bldP spid="37910" grpId="0"/>
      <p:bldP spid="37911" grpId="0" animBg="1"/>
      <p:bldP spid="37911" grpId="1" animBg="1"/>
      <p:bldP spid="37912" grpId="0" animBg="1"/>
      <p:bldP spid="37912" grpId="1" animBg="1"/>
      <p:bldP spid="37913" grpId="0" animBg="1"/>
      <p:bldP spid="37913" grpId="1" animBg="1"/>
      <p:bldP spid="379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Definisi</a:t>
            </a:r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>
              <a:lnSpc>
                <a:spcPct val="90000"/>
              </a:lnSpc>
            </a:pPr>
            <a:r>
              <a:rPr sz="1900" b="1" dirty="0"/>
              <a:t>Bahasa Pemrograman</a:t>
            </a:r>
            <a:r>
              <a:rPr sz="1900" dirty="0"/>
              <a:t> merupakan </a:t>
            </a:r>
            <a:r>
              <a:rPr sz="1900" dirty="0">
                <a:solidFill>
                  <a:schemeClr val="accent2"/>
                </a:solidFill>
              </a:rPr>
              <a:t>notasi</a:t>
            </a:r>
            <a:r>
              <a:rPr sz="1900" dirty="0"/>
              <a:t> yang dipergunakan untuk mendeskripsikan </a:t>
            </a:r>
            <a:r>
              <a:rPr sz="1900" dirty="0">
                <a:solidFill>
                  <a:schemeClr val="accent2"/>
                </a:solidFill>
              </a:rPr>
              <a:t>proses komputasi</a:t>
            </a:r>
            <a:r>
              <a:rPr sz="1900" dirty="0"/>
              <a:t> dalam format yang dapat </a:t>
            </a:r>
            <a:r>
              <a:rPr sz="1900" dirty="0">
                <a:solidFill>
                  <a:schemeClr val="accent2"/>
                </a:solidFill>
              </a:rPr>
              <a:t>dibaca oleh komputer dan manusia</a:t>
            </a:r>
          </a:p>
          <a:p>
            <a:pPr eaLnBrk="1" hangingPunct="1">
              <a:lnSpc>
                <a:spcPct val="90000"/>
              </a:lnSpc>
            </a:pPr>
            <a:endParaRPr sz="19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sz="1900" b="1" dirty="0"/>
          </a:p>
          <a:p>
            <a:pPr eaLnBrk="1" hangingPunct="1">
              <a:lnSpc>
                <a:spcPct val="90000"/>
              </a:lnSpc>
            </a:pPr>
            <a:r>
              <a:rPr sz="1900" b="1" dirty="0"/>
              <a:t>Bahasa Natural</a:t>
            </a:r>
            <a:r>
              <a:rPr sz="1900" dirty="0"/>
              <a:t> dirancang untuk memfasilitasi komunikasi </a:t>
            </a:r>
            <a:r>
              <a:rPr sz="1900" dirty="0">
                <a:solidFill>
                  <a:schemeClr val="accent2"/>
                </a:solidFill>
              </a:rPr>
              <a:t>antar manusia</a:t>
            </a:r>
          </a:p>
          <a:p>
            <a:pPr eaLnBrk="1" hangingPunct="1">
              <a:lnSpc>
                <a:spcPct val="90000"/>
              </a:lnSpc>
            </a:pPr>
            <a:endParaRPr sz="19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sz="1900" b="1" dirty="0"/>
              <a:t>Bahasa Pemrograman</a:t>
            </a:r>
            <a:r>
              <a:rPr sz="1900" dirty="0"/>
              <a:t> dirancang untuk memfasilitasi komunikasi </a:t>
            </a:r>
            <a:r>
              <a:rPr sz="1900" dirty="0">
                <a:solidFill>
                  <a:schemeClr val="accent2"/>
                </a:solidFill>
              </a:rPr>
              <a:t>antara manusia dengan komputer</a:t>
            </a:r>
          </a:p>
          <a:p>
            <a:pPr eaLnBrk="1" hangingPunct="1">
              <a:lnSpc>
                <a:spcPct val="90000"/>
              </a:lnSpc>
              <a:buNone/>
            </a:pPr>
            <a:endParaRPr sz="1900" dirty="0">
              <a:solidFill>
                <a:schemeClr val="accent2"/>
              </a:solidFill>
            </a:endParaRPr>
          </a:p>
        </p:txBody>
      </p:sp>
      <p:sp>
        <p:nvSpPr>
          <p:cNvPr id="4100" name="Rectangle 4"/>
          <p:cNvSpPr/>
          <p:nvPr/>
        </p:nvSpPr>
        <p:spPr>
          <a:xfrm>
            <a:off x="609600" y="6248400"/>
            <a:ext cx="7902575" cy="214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r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1000" i="1" dirty="0">
                <a:latin typeface="Trebuchet MS" panose="020B0603020202020204" pitchFamily="34" charset="0"/>
              </a:rPr>
              <a:t>Bahasa Pemrograman –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Syntax</a:t>
            </a: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1066800" y="2590800"/>
            <a:ext cx="3014663" cy="1905000"/>
          </a:xfrm>
        </p:spPr>
        <p:txBody>
          <a:bodyPr vert="horz" wrap="square" lIns="91440" tIns="45720" rIns="91440" bIns="45720" anchor="t"/>
          <a:lstStyle/>
          <a:p>
            <a:pPr eaLnBrk="1" hangingPunct="1">
              <a:lnSpc>
                <a:spcPct val="90000"/>
              </a:lnSpc>
              <a:buNone/>
            </a:pPr>
            <a:r>
              <a:rPr sz="2600" b="1" dirty="0">
                <a:latin typeface="Courier New" panose="02070309020205020404" pitchFamily="49" charset="0"/>
              </a:rPr>
              <a:t>If x &gt; 2 Then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sz="2600" b="1" dirty="0">
                <a:latin typeface="Courier New" panose="02070309020205020404" pitchFamily="49" charset="0"/>
              </a:rPr>
              <a:t>	z := x * 5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sz="2600" b="1" dirty="0">
                <a:latin typeface="Courier New" panose="02070309020205020404" pitchFamily="49" charset="0"/>
              </a:rPr>
              <a:t>Else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sz="2600" b="1" dirty="0">
                <a:latin typeface="Courier New" panose="02070309020205020404" pitchFamily="49" charset="0"/>
              </a:rPr>
              <a:t>	z := x;</a:t>
            </a:r>
          </a:p>
        </p:txBody>
      </p:sp>
      <p:sp>
        <p:nvSpPr>
          <p:cNvPr id="39940" name="Rectangle 4"/>
          <p:cNvSpPr/>
          <p:nvPr/>
        </p:nvSpPr>
        <p:spPr>
          <a:xfrm>
            <a:off x="1066800" y="2590800"/>
            <a:ext cx="3014663" cy="190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2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sz="2600" b="1" dirty="0">
                <a:latin typeface="Courier New" panose="02070309020205020404" pitchFamily="49" charset="0"/>
              </a:rPr>
              <a:t> x &gt; 2 </a:t>
            </a:r>
            <a:r>
              <a:rPr sz="2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Then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2600" b="1" dirty="0">
                <a:latin typeface="Courier New" panose="02070309020205020404" pitchFamily="49" charset="0"/>
              </a:rPr>
              <a:t>	z := x * 5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2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2600" b="1" dirty="0">
                <a:latin typeface="Courier New" panose="02070309020205020404" pitchFamily="49" charset="0"/>
              </a:rPr>
              <a:t>	z := x;</a:t>
            </a:r>
          </a:p>
        </p:txBody>
      </p:sp>
      <p:sp>
        <p:nvSpPr>
          <p:cNvPr id="39941" name="Rectangle 5"/>
          <p:cNvSpPr/>
          <p:nvPr/>
        </p:nvSpPr>
        <p:spPr>
          <a:xfrm>
            <a:off x="1066800" y="2590800"/>
            <a:ext cx="3014663" cy="190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2600" b="1" dirty="0">
                <a:latin typeface="Courier New" panose="02070309020205020404" pitchFamily="49" charset="0"/>
              </a:rPr>
              <a:t>If </a:t>
            </a:r>
            <a:r>
              <a:rPr sz="2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 &gt; 2</a:t>
            </a:r>
            <a:r>
              <a:rPr sz="2600" b="1" dirty="0">
                <a:latin typeface="Courier New" panose="02070309020205020404" pitchFamily="49" charset="0"/>
              </a:rPr>
              <a:t> Then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2600" b="1" dirty="0">
                <a:latin typeface="Courier New" panose="02070309020205020404" pitchFamily="49" charset="0"/>
              </a:rPr>
              <a:t>	z := x * 5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2600" b="1" dirty="0">
                <a:latin typeface="Courier New" panose="02070309020205020404" pitchFamily="49" charset="0"/>
              </a:rPr>
              <a:t>Else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2600" b="1" dirty="0">
                <a:latin typeface="Courier New" panose="02070309020205020404" pitchFamily="49" charset="0"/>
              </a:rPr>
              <a:t>	z := x;</a:t>
            </a:r>
          </a:p>
        </p:txBody>
      </p:sp>
      <p:sp>
        <p:nvSpPr>
          <p:cNvPr id="39942" name="Text Box 6"/>
          <p:cNvSpPr txBox="1"/>
          <p:nvPr/>
        </p:nvSpPr>
        <p:spPr>
          <a:xfrm>
            <a:off x="5181600" y="1981200"/>
            <a:ext cx="15049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b="1" dirty="0">
                <a:solidFill>
                  <a:schemeClr val="accent2"/>
                </a:solidFill>
                <a:latin typeface="Verdana" panose="020B0604030504040204" pitchFamily="34" charset="0"/>
              </a:rPr>
              <a:t>KEYWORD</a:t>
            </a:r>
          </a:p>
        </p:txBody>
      </p:sp>
      <p:sp>
        <p:nvSpPr>
          <p:cNvPr id="39943" name="Text Box 7"/>
          <p:cNvSpPr txBox="1"/>
          <p:nvPr/>
        </p:nvSpPr>
        <p:spPr>
          <a:xfrm>
            <a:off x="5181600" y="2438400"/>
            <a:ext cx="185420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b="1" dirty="0">
                <a:solidFill>
                  <a:schemeClr val="accent2"/>
                </a:solidFill>
                <a:latin typeface="Verdana" panose="020B0604030504040204" pitchFamily="34" charset="0"/>
              </a:rPr>
              <a:t>EXPRESSION</a:t>
            </a:r>
          </a:p>
        </p:txBody>
      </p:sp>
      <p:sp>
        <p:nvSpPr>
          <p:cNvPr id="39944" name="Rectangle 8"/>
          <p:cNvSpPr/>
          <p:nvPr/>
        </p:nvSpPr>
        <p:spPr>
          <a:xfrm>
            <a:off x="1066800" y="2590800"/>
            <a:ext cx="3014663" cy="190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2600" b="1" dirty="0">
                <a:latin typeface="Courier New" panose="02070309020205020404" pitchFamily="49" charset="0"/>
              </a:rPr>
              <a:t>If x &gt; 2 Then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2600" b="1" dirty="0">
                <a:latin typeface="Courier New" panose="02070309020205020404" pitchFamily="49" charset="0"/>
              </a:rPr>
              <a:t>	</a:t>
            </a:r>
            <a:r>
              <a:rPr sz="2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z := x * 5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2600" b="1" dirty="0">
                <a:latin typeface="Courier New" panose="02070309020205020404" pitchFamily="49" charset="0"/>
              </a:rPr>
              <a:t>Else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2600" b="1" dirty="0">
                <a:latin typeface="Courier New" panose="02070309020205020404" pitchFamily="49" charset="0"/>
              </a:rPr>
              <a:t>	</a:t>
            </a:r>
            <a:r>
              <a:rPr sz="2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z := x;</a:t>
            </a:r>
          </a:p>
        </p:txBody>
      </p:sp>
      <p:sp>
        <p:nvSpPr>
          <p:cNvPr id="39945" name="Text Box 9"/>
          <p:cNvSpPr txBox="1"/>
          <p:nvPr/>
        </p:nvSpPr>
        <p:spPr>
          <a:xfrm>
            <a:off x="5181600" y="2895600"/>
            <a:ext cx="18732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b="1" dirty="0">
                <a:solidFill>
                  <a:schemeClr val="accent2"/>
                </a:solidFill>
                <a:latin typeface="Verdana" panose="020B0604030504040204" pitchFamily="34" charset="0"/>
              </a:rPr>
              <a:t>STATEMENTS</a:t>
            </a:r>
          </a:p>
        </p:txBody>
      </p:sp>
      <p:sp>
        <p:nvSpPr>
          <p:cNvPr id="39974" name="Text Box 38"/>
          <p:cNvSpPr txBox="1"/>
          <p:nvPr/>
        </p:nvSpPr>
        <p:spPr>
          <a:xfrm>
            <a:off x="381000" y="5334000"/>
            <a:ext cx="8458200" cy="495300"/>
          </a:xfrm>
          <a:prstGeom prst="rect">
            <a:avLst/>
          </a:prstGeom>
          <a:noFill/>
          <a:ln w="381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/>
            <a:r>
              <a:rPr sz="2400" b="1" dirty="0">
                <a:latin typeface="Verdana" panose="020B0604030504040204" pitchFamily="34" charset="0"/>
              </a:rPr>
              <a:t>Mendeskripsikan </a:t>
            </a:r>
            <a:r>
              <a:rPr sz="2400" b="1" dirty="0">
                <a:solidFill>
                  <a:schemeClr val="accent2"/>
                </a:solidFill>
                <a:latin typeface="Verdana" panose="020B0604030504040204" pitchFamily="34" charset="0"/>
              </a:rPr>
              <a:t>bagaimana</a:t>
            </a:r>
            <a:r>
              <a:rPr sz="2400" b="1" dirty="0">
                <a:latin typeface="Verdana" panose="020B0604030504040204" pitchFamily="34" charset="0"/>
              </a:rPr>
              <a:t> program </a:t>
            </a:r>
            <a:r>
              <a:rPr sz="2400" b="1" dirty="0">
                <a:solidFill>
                  <a:schemeClr val="accent2"/>
                </a:solidFill>
                <a:latin typeface="Verdana" panose="020B0604030504040204" pitchFamily="34" charset="0"/>
              </a:rPr>
              <a:t>ditulis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1" grpId="0"/>
      <p:bldP spid="39942" grpId="0"/>
      <p:bldP spid="39943" grpId="0"/>
      <p:bldP spid="39944" grpId="0"/>
      <p:bldP spid="39945" grpId="0"/>
      <p:bldP spid="3997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Semantics</a:t>
            </a: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dirty="0"/>
              <a:t>Dasar mekanisme abstraksi pada bahasa pemrograman adalah penggunaan </a:t>
            </a:r>
            <a:r>
              <a:rPr dirty="0">
                <a:solidFill>
                  <a:schemeClr val="accent2"/>
                </a:solidFill>
              </a:rPr>
              <a:t>nama</a:t>
            </a:r>
            <a:r>
              <a:rPr dirty="0"/>
              <a:t> atau </a:t>
            </a:r>
            <a:r>
              <a:rPr i="1" dirty="0">
                <a:solidFill>
                  <a:schemeClr val="accent2"/>
                </a:solidFill>
              </a:rPr>
              <a:t>identifiers</a:t>
            </a:r>
          </a:p>
          <a:p>
            <a:pPr eaLnBrk="1" hangingPunct="1"/>
            <a:endParaRPr dirty="0"/>
          </a:p>
          <a:p>
            <a:pPr eaLnBrk="1" hangingPunct="1"/>
            <a:r>
              <a:rPr dirty="0"/>
              <a:t>Pada kebanyakan bahasa pemrograman, </a:t>
            </a:r>
            <a:r>
              <a:rPr dirty="0">
                <a:solidFill>
                  <a:schemeClr val="accent2"/>
                </a:solidFill>
              </a:rPr>
              <a:t>variabel, konstanta</a:t>
            </a:r>
            <a:r>
              <a:rPr dirty="0"/>
              <a:t> dan </a:t>
            </a:r>
            <a:r>
              <a:rPr dirty="0">
                <a:solidFill>
                  <a:schemeClr val="accent2"/>
                </a:solidFill>
              </a:rPr>
              <a:t>prosedur</a:t>
            </a:r>
            <a:r>
              <a:rPr dirty="0"/>
              <a:t> dapat diberikan </a:t>
            </a:r>
            <a:r>
              <a:rPr dirty="0">
                <a:solidFill>
                  <a:schemeClr val="accent2"/>
                </a:solidFill>
              </a:rPr>
              <a:t>nama</a:t>
            </a:r>
            <a:r>
              <a:rPr dirty="0"/>
              <a:t> yang </a:t>
            </a:r>
            <a:r>
              <a:rPr dirty="0">
                <a:solidFill>
                  <a:schemeClr val="accent2"/>
                </a:solidFill>
              </a:rPr>
              <a:t>didefinisikan oleh programmer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Atribut</a:t>
            </a: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marL="571500" indent="-571500" eaLnBrk="1" hangingPunct="1"/>
            <a:r>
              <a:rPr dirty="0"/>
              <a:t>Arti dari nama </a:t>
            </a:r>
            <a:r>
              <a:rPr dirty="0">
                <a:solidFill>
                  <a:schemeClr val="accent2"/>
                </a:solidFill>
              </a:rPr>
              <a:t>ditegaskan</a:t>
            </a:r>
            <a:r>
              <a:rPr dirty="0"/>
              <a:t> oleh </a:t>
            </a:r>
            <a:r>
              <a:rPr dirty="0">
                <a:solidFill>
                  <a:schemeClr val="accent2"/>
                </a:solidFill>
              </a:rPr>
              <a:t>atribut</a:t>
            </a:r>
            <a:r>
              <a:rPr dirty="0"/>
              <a:t> yang diasosiasikan oleh nama tersebut</a:t>
            </a:r>
          </a:p>
          <a:p>
            <a:pPr marL="571500" indent="-571500" eaLnBrk="1" hangingPunct="1"/>
            <a:endParaRPr dirty="0"/>
          </a:p>
          <a:p>
            <a:pPr marL="967105" lvl="1" indent="-495935" eaLnBrk="1" hangingPunct="1">
              <a:buNone/>
            </a:pPr>
            <a:r>
              <a:rPr sz="1600" b="1" dirty="0">
                <a:latin typeface="Courier New" panose="02070309020205020404" pitchFamily="49" charset="0"/>
              </a:rPr>
              <a:t>const </a:t>
            </a:r>
            <a:r>
              <a:rPr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phi</a:t>
            </a:r>
            <a:r>
              <a:rPr sz="1600" b="1" dirty="0">
                <a:latin typeface="Courier New" panose="02070309020205020404" pitchFamily="49" charset="0"/>
              </a:rPr>
              <a:t> = 3.14;  </a:t>
            </a:r>
            <a:r>
              <a:rPr sz="1600" i="1" dirty="0">
                <a:solidFill>
                  <a:srgbClr val="0000FF"/>
                </a:solidFill>
                <a:latin typeface="Courier New" panose="02070309020205020404" pitchFamily="49" charset="0"/>
              </a:rPr>
              <a:t>{</a:t>
            </a:r>
            <a:r>
              <a:rPr sz="1600" b="1" i="1" dirty="0">
                <a:solidFill>
                  <a:srgbClr val="0000FF"/>
                </a:solidFill>
                <a:latin typeface="Courier New" panose="02070309020205020404" pitchFamily="49" charset="0"/>
              </a:rPr>
              <a:t>phi</a:t>
            </a:r>
            <a:r>
              <a:rPr sz="1600" i="1" dirty="0">
                <a:solidFill>
                  <a:srgbClr val="0000FF"/>
                </a:solidFill>
                <a:latin typeface="Courier New" panose="02070309020205020404" pitchFamily="49" charset="0"/>
              </a:rPr>
              <a:t> merupakan sebuah konstanta}</a:t>
            </a:r>
            <a:r>
              <a:rPr sz="1600" b="1" dirty="0">
                <a:latin typeface="Courier New" panose="02070309020205020404" pitchFamily="49" charset="0"/>
              </a:rPr>
              <a:t>       </a:t>
            </a:r>
          </a:p>
          <a:p>
            <a:pPr marL="967105" lvl="1" indent="-495935" eaLnBrk="1" hangingPunct="1">
              <a:buNone/>
            </a:pPr>
            <a:endParaRPr sz="1600" b="1" dirty="0">
              <a:latin typeface="Courier New" panose="02070309020205020404" pitchFamily="49" charset="0"/>
            </a:endParaRPr>
          </a:p>
          <a:p>
            <a:pPr marL="967105" lvl="1" indent="-495935" eaLnBrk="1" hangingPunct="1">
              <a:buNone/>
            </a:pPr>
            <a:r>
              <a:rPr sz="1600" b="1" dirty="0">
                <a:latin typeface="Courier New" panose="02070309020205020404" pitchFamily="49" charset="0"/>
              </a:rPr>
              <a:t>var </a:t>
            </a:r>
            <a:r>
              <a:rPr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</a:t>
            </a:r>
            <a:r>
              <a:rPr sz="1600" b="1" dirty="0">
                <a:latin typeface="Courier New" panose="02070309020205020404" pitchFamily="49" charset="0"/>
              </a:rPr>
              <a:t>: integer;    </a:t>
            </a:r>
            <a:r>
              <a:rPr sz="1600" i="1" dirty="0">
                <a:solidFill>
                  <a:srgbClr val="0000FF"/>
                </a:solidFill>
                <a:latin typeface="Courier New" panose="02070309020205020404" pitchFamily="49" charset="0"/>
              </a:rPr>
              <a:t>{</a:t>
            </a:r>
            <a:r>
              <a:rPr sz="1600" b="1" i="1" dirty="0">
                <a:solidFill>
                  <a:srgbClr val="0000FF"/>
                </a:solidFill>
                <a:latin typeface="Courier New" panose="02070309020205020404" pitchFamily="49" charset="0"/>
              </a:rPr>
              <a:t>x</a:t>
            </a:r>
            <a:r>
              <a:rPr sz="1600" i="1" dirty="0">
                <a:solidFill>
                  <a:srgbClr val="0000FF"/>
                </a:solidFill>
                <a:latin typeface="Courier New" panose="02070309020205020404" pitchFamily="49" charset="0"/>
              </a:rPr>
              <a:t> merupakan sebuah variabel}</a:t>
            </a:r>
          </a:p>
          <a:p>
            <a:pPr marL="967105" lvl="1" indent="-495935" eaLnBrk="1" hangingPunct="1">
              <a:buNone/>
            </a:pPr>
            <a:endParaRPr sz="1600" b="1" dirty="0">
              <a:latin typeface="Courier New" panose="02070309020205020404" pitchFamily="49" charset="0"/>
            </a:endParaRPr>
          </a:p>
          <a:p>
            <a:pPr marL="967105" lvl="1" indent="-495935" eaLnBrk="1" hangingPunct="1">
              <a:buNone/>
            </a:pPr>
            <a:r>
              <a:rPr sz="1600" b="1" dirty="0">
                <a:latin typeface="Courier New" panose="02070309020205020404" pitchFamily="49" charset="0"/>
              </a:rPr>
              <a:t>procedure </a:t>
            </a:r>
            <a:r>
              <a:rPr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Cetak</a:t>
            </a:r>
            <a:r>
              <a:rPr sz="1600" b="1" dirty="0">
                <a:latin typeface="Courier New" panose="02070309020205020404" pitchFamily="49" charset="0"/>
              </a:rPr>
              <a:t>;   </a:t>
            </a:r>
            <a:r>
              <a:rPr sz="1600" i="1" dirty="0">
                <a:solidFill>
                  <a:srgbClr val="0000FF"/>
                </a:solidFill>
                <a:latin typeface="Courier New" panose="02070309020205020404" pitchFamily="49" charset="0"/>
              </a:rPr>
              <a:t>{</a:t>
            </a:r>
            <a:r>
              <a:rPr sz="1600" b="1" i="1" dirty="0">
                <a:solidFill>
                  <a:srgbClr val="0000FF"/>
                </a:solidFill>
                <a:latin typeface="Courier New" panose="02070309020205020404" pitchFamily="49" charset="0"/>
              </a:rPr>
              <a:t>Cetak</a:t>
            </a:r>
            <a:r>
              <a:rPr sz="1600" i="1" dirty="0">
                <a:solidFill>
                  <a:srgbClr val="0000FF"/>
                </a:solidFill>
                <a:latin typeface="Courier New" panose="02070309020205020404" pitchFamily="49" charset="0"/>
              </a:rPr>
              <a:t> merupakan sebuah prosedur}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Binding</a:t>
            </a:r>
          </a:p>
        </p:txBody>
      </p:sp>
      <p:sp>
        <p:nvSpPr>
          <p:cNvPr id="2560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dirty="0"/>
              <a:t>Proses mengasosiasikan atribut ke nama disebut dengan </a:t>
            </a:r>
            <a:r>
              <a:rPr i="1" dirty="0">
                <a:solidFill>
                  <a:schemeClr val="accent2"/>
                </a:solidFill>
              </a:rPr>
              <a:t>Binding</a:t>
            </a:r>
          </a:p>
          <a:p>
            <a:pPr lvl="1" eaLnBrk="1" hangingPunct="1">
              <a:buNone/>
            </a:pPr>
            <a:endParaRPr sz="1600" b="1" dirty="0">
              <a:latin typeface="Courier New" panose="02070309020205020404" pitchFamily="49" charset="0"/>
            </a:endParaRPr>
          </a:p>
          <a:p>
            <a:pPr lvl="1" eaLnBrk="1" hangingPunct="1">
              <a:buNone/>
            </a:pPr>
            <a:endParaRPr sz="1600" b="1" dirty="0">
              <a:latin typeface="Courier New" panose="02070309020205020404" pitchFamily="49" charset="0"/>
            </a:endParaRPr>
          </a:p>
          <a:p>
            <a:pPr lvl="1" eaLnBrk="1" hangingPunct="1">
              <a:buNone/>
            </a:pPr>
            <a:r>
              <a:rPr sz="1600" b="1" dirty="0">
                <a:latin typeface="Courier New" panose="02070309020205020404" pitchFamily="49" charset="0"/>
              </a:rPr>
              <a:t>const </a:t>
            </a:r>
            <a:r>
              <a:rPr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phi</a:t>
            </a:r>
            <a:r>
              <a:rPr sz="1600" b="1" dirty="0">
                <a:latin typeface="Courier New" panose="02070309020205020404" pitchFamily="49" charset="0"/>
              </a:rPr>
              <a:t> = 3.14;  </a:t>
            </a:r>
            <a:r>
              <a:rPr sz="1600" i="1" dirty="0">
                <a:solidFill>
                  <a:srgbClr val="0000FF"/>
                </a:solidFill>
                <a:latin typeface="Courier New" panose="02070309020205020404" pitchFamily="49" charset="0"/>
              </a:rPr>
              <a:t>{</a:t>
            </a:r>
            <a:r>
              <a:rPr sz="1600" b="1" i="1" dirty="0">
                <a:solidFill>
                  <a:srgbClr val="0000FF"/>
                </a:solidFill>
                <a:latin typeface="Courier New" panose="02070309020205020404" pitchFamily="49" charset="0"/>
              </a:rPr>
              <a:t>static binding</a:t>
            </a:r>
            <a:r>
              <a:rPr sz="1600" i="1" dirty="0">
                <a:solidFill>
                  <a:srgbClr val="0000FF"/>
                </a:solidFill>
                <a:latin typeface="Courier New" panose="02070309020205020404" pitchFamily="49" charset="0"/>
              </a:rPr>
              <a:t>}</a:t>
            </a:r>
            <a:r>
              <a:rPr sz="1600" b="1" dirty="0">
                <a:latin typeface="Courier New" panose="02070309020205020404" pitchFamily="49" charset="0"/>
              </a:rPr>
              <a:t>       </a:t>
            </a:r>
          </a:p>
          <a:p>
            <a:pPr lvl="1" eaLnBrk="1" hangingPunct="1">
              <a:buNone/>
            </a:pPr>
            <a:endParaRPr sz="1600" b="1" dirty="0">
              <a:latin typeface="Courier New" panose="02070309020205020404" pitchFamily="49" charset="0"/>
            </a:endParaRPr>
          </a:p>
          <a:p>
            <a:pPr lvl="1" eaLnBrk="1" hangingPunct="1">
              <a:buNone/>
            </a:pPr>
            <a:r>
              <a:rPr sz="1600" b="1" dirty="0">
                <a:latin typeface="Courier New" panose="02070309020205020404" pitchFamily="49" charset="0"/>
              </a:rPr>
              <a:t>var </a:t>
            </a:r>
            <a:r>
              <a:rPr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</a:t>
            </a:r>
            <a:r>
              <a:rPr sz="1600" b="1" dirty="0">
                <a:latin typeface="Courier New" panose="02070309020205020404" pitchFamily="49" charset="0"/>
              </a:rPr>
              <a:t>: integer;    </a:t>
            </a:r>
            <a:r>
              <a:rPr sz="1600" i="1" dirty="0">
                <a:solidFill>
                  <a:srgbClr val="0000FF"/>
                </a:solidFill>
                <a:latin typeface="Courier New" panose="02070309020205020404" pitchFamily="49" charset="0"/>
              </a:rPr>
              <a:t>{</a:t>
            </a:r>
            <a:r>
              <a:rPr sz="1600" b="1" i="1" dirty="0">
                <a:solidFill>
                  <a:srgbClr val="0000FF"/>
                </a:solidFill>
                <a:latin typeface="Courier New" panose="02070309020205020404" pitchFamily="49" charset="0"/>
              </a:rPr>
              <a:t>static binding</a:t>
            </a:r>
            <a:r>
              <a:rPr sz="1600" i="1" dirty="0">
                <a:solidFill>
                  <a:srgbClr val="0000FF"/>
                </a:solidFill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buNone/>
            </a:pPr>
            <a:endParaRPr sz="16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lvl="1" eaLnBrk="1" hangingPunct="1">
              <a:buNone/>
            </a:pPr>
            <a:r>
              <a:rPr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</a:t>
            </a:r>
            <a:r>
              <a:rPr sz="1600" b="1" dirty="0">
                <a:latin typeface="Courier New" panose="02070309020205020404" pitchFamily="49" charset="0"/>
              </a:rPr>
              <a:t>:=2;              </a:t>
            </a:r>
            <a:r>
              <a:rPr sz="1600" i="1" dirty="0">
                <a:solidFill>
                  <a:srgbClr val="0000FF"/>
                </a:solidFill>
                <a:latin typeface="Courier New" panose="02070309020205020404" pitchFamily="49" charset="0"/>
              </a:rPr>
              <a:t>{</a:t>
            </a:r>
            <a:r>
              <a:rPr sz="1600" b="1" i="1" dirty="0">
                <a:solidFill>
                  <a:srgbClr val="0000FF"/>
                </a:solidFill>
                <a:latin typeface="Courier New" panose="02070309020205020404" pitchFamily="49" charset="0"/>
              </a:rPr>
              <a:t>dynamic binding</a:t>
            </a:r>
            <a:r>
              <a:rPr sz="1600" i="1" dirty="0">
                <a:solidFill>
                  <a:srgbClr val="0000FF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Binding Time</a:t>
            </a:r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solidFill>
                  <a:schemeClr val="accent2"/>
                </a:solidFill>
                <a:ea typeface="PMingLiU" pitchFamily="18" charset="-120"/>
              </a:rPr>
              <a:t>Language definition time</a:t>
            </a:r>
            <a:r>
              <a:rPr lang="en-US" altLang="zh-TW" sz="2000" dirty="0">
                <a:ea typeface="PMingLiU" pitchFamily="18" charset="-120"/>
              </a:rPr>
              <a:t>: pada saat pendeklarasian</a:t>
            </a:r>
          </a:p>
          <a:p>
            <a:pPr eaLnBrk="1" hangingPunct="1">
              <a:lnSpc>
                <a:spcPct val="90000"/>
              </a:lnSpc>
            </a:pPr>
            <a:endParaRPr lang="en-US" altLang="zh-TW" sz="2000" dirty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solidFill>
                  <a:schemeClr val="accent2"/>
                </a:solidFill>
                <a:ea typeface="PMingLiU" pitchFamily="18" charset="-120"/>
              </a:rPr>
              <a:t>Language implementation time</a:t>
            </a:r>
            <a:r>
              <a:rPr lang="en-US" altLang="zh-TW" sz="2000" dirty="0">
                <a:ea typeface="PMingLiU" pitchFamily="18" charset="-120"/>
              </a:rPr>
              <a:t>: pada saat penggunaan</a:t>
            </a:r>
          </a:p>
          <a:p>
            <a:pPr eaLnBrk="1" hangingPunct="1">
              <a:lnSpc>
                <a:spcPct val="90000"/>
              </a:lnSpc>
            </a:pPr>
            <a:endParaRPr lang="en-US" altLang="zh-TW" sz="2000" dirty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solidFill>
                  <a:schemeClr val="accent2"/>
                </a:solidFill>
                <a:ea typeface="PMingLiU" pitchFamily="18" charset="-120"/>
              </a:rPr>
              <a:t>Translation time</a:t>
            </a:r>
            <a:r>
              <a:rPr lang="en-US" altLang="zh-TW" sz="2000" dirty="0">
                <a:ea typeface="PMingLiU" pitchFamily="18" charset="-120"/>
              </a:rPr>
              <a:t>: tipe-tipe dari variabel</a:t>
            </a:r>
          </a:p>
          <a:p>
            <a:pPr eaLnBrk="1" hangingPunct="1">
              <a:lnSpc>
                <a:spcPct val="90000"/>
              </a:lnSpc>
            </a:pPr>
            <a:endParaRPr lang="en-US" altLang="zh-TW" sz="2000" dirty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solidFill>
                  <a:schemeClr val="accent2"/>
                </a:solidFill>
                <a:ea typeface="PMingLiU" pitchFamily="18" charset="-120"/>
              </a:rPr>
              <a:t>Link time</a:t>
            </a:r>
            <a:r>
              <a:rPr lang="en-US" altLang="zh-TW" sz="2000" dirty="0">
                <a:ea typeface="PMingLiU" pitchFamily="18" charset="-120"/>
              </a:rPr>
              <a:t>: pada saat pemanggilan fungsi external</a:t>
            </a:r>
          </a:p>
          <a:p>
            <a:pPr eaLnBrk="1" hangingPunct="1">
              <a:lnSpc>
                <a:spcPct val="90000"/>
              </a:lnSpc>
            </a:pPr>
            <a:endParaRPr lang="en-US" altLang="zh-TW" sz="2000" dirty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solidFill>
                  <a:schemeClr val="accent2"/>
                </a:solidFill>
                <a:ea typeface="PMingLiU" pitchFamily="18" charset="-120"/>
              </a:rPr>
              <a:t>Load time</a:t>
            </a:r>
            <a:r>
              <a:rPr lang="en-US" altLang="zh-TW" sz="2000" dirty="0">
                <a:ea typeface="PMingLiU" pitchFamily="18" charset="-120"/>
              </a:rPr>
              <a:t>: lokasi global variabel</a:t>
            </a:r>
          </a:p>
          <a:p>
            <a:pPr eaLnBrk="1" hangingPunct="1">
              <a:lnSpc>
                <a:spcPct val="90000"/>
              </a:lnSpc>
            </a:pPr>
            <a:endParaRPr lang="en-US" altLang="zh-TW" sz="2000" dirty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solidFill>
                  <a:schemeClr val="accent2"/>
                </a:solidFill>
                <a:ea typeface="PMingLiU" pitchFamily="18" charset="-120"/>
              </a:rPr>
              <a:t>Execution time</a:t>
            </a:r>
            <a:r>
              <a:rPr lang="en-US" altLang="zh-TW" sz="2000" dirty="0">
                <a:ea typeface="PMingLiU" pitchFamily="18" charset="-120"/>
              </a:rPr>
              <a:t>: nilai dari variabel, lokasi local variabel</a:t>
            </a:r>
          </a:p>
          <a:p>
            <a:pPr eaLnBrk="1" hangingPunct="1">
              <a:lnSpc>
                <a:spcPct val="90000"/>
              </a:lnSpc>
            </a:pPr>
            <a:endParaRPr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Deklarasi </a:t>
            </a:r>
          </a:p>
        </p:txBody>
      </p:sp>
      <p:sp>
        <p:nvSpPr>
          <p:cNvPr id="2765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dirty="0"/>
              <a:t>Deklarasi merupakan </a:t>
            </a:r>
            <a:r>
              <a:rPr dirty="0">
                <a:solidFill>
                  <a:schemeClr val="accent2"/>
                </a:solidFill>
              </a:rPr>
              <a:t>prinsip</a:t>
            </a:r>
            <a:r>
              <a:rPr dirty="0"/>
              <a:t> dalam menyediakan </a:t>
            </a:r>
            <a:r>
              <a:rPr i="1" dirty="0">
                <a:solidFill>
                  <a:schemeClr val="accent2"/>
                </a:solidFill>
              </a:rPr>
              <a:t>binding</a:t>
            </a:r>
          </a:p>
          <a:p>
            <a:pPr eaLnBrk="1" hangingPunct="1"/>
            <a:r>
              <a:rPr dirty="0"/>
              <a:t>Umumnya diasosiasikan dengan sebuah </a:t>
            </a:r>
            <a:r>
              <a:rPr i="1" dirty="0">
                <a:solidFill>
                  <a:schemeClr val="accent2"/>
                </a:solidFill>
              </a:rPr>
              <a:t>block</a:t>
            </a:r>
          </a:p>
          <a:p>
            <a:pPr eaLnBrk="1" hangingPunct="1"/>
            <a:r>
              <a:rPr b="1" dirty="0">
                <a:solidFill>
                  <a:schemeClr val="accent2"/>
                </a:solidFill>
              </a:rPr>
              <a:t>Lokal</a:t>
            </a:r>
            <a:r>
              <a:rPr dirty="0"/>
              <a:t>, deklarasi yang ditempatkan didalam block </a:t>
            </a:r>
          </a:p>
          <a:p>
            <a:pPr eaLnBrk="1" hangingPunct="1"/>
            <a:r>
              <a:rPr b="1" dirty="0">
                <a:solidFill>
                  <a:schemeClr val="accent2"/>
                </a:solidFill>
              </a:rPr>
              <a:t>Global</a:t>
            </a:r>
            <a:r>
              <a:rPr dirty="0"/>
              <a:t>, deklarasi yang ditempatkan diluar block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Deklarasi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xfrm>
            <a:off x="1143000" y="1752600"/>
            <a:ext cx="6248400" cy="4495800"/>
          </a:xfrm>
        </p:spPr>
        <p:txBody>
          <a:bodyPr vert="horz" wrap="square" lIns="91440" tIns="45720" rIns="91440" bIns="45720" anchor="t"/>
          <a:lstStyle/>
          <a:p>
            <a:pPr eaLnBrk="1" hangingPunct="1">
              <a:lnSpc>
                <a:spcPct val="80000"/>
              </a:lnSpc>
              <a:buNone/>
            </a:pPr>
            <a:r>
              <a:rPr sz="1600" b="1" dirty="0">
                <a:latin typeface="Courier New" panose="02070309020205020404" pitchFamily="49" charset="0"/>
              </a:rPr>
              <a:t>program</a:t>
            </a:r>
            <a:r>
              <a:rPr sz="1600" dirty="0">
                <a:latin typeface="Courier New" panose="02070309020205020404" pitchFamily="49" charset="0"/>
              </a:rPr>
              <a:t> Test;</a:t>
            </a:r>
          </a:p>
          <a:p>
            <a:pPr eaLnBrk="1" hangingPunct="1">
              <a:lnSpc>
                <a:spcPct val="80000"/>
              </a:lnSpc>
              <a:buNone/>
            </a:pPr>
            <a:endParaRPr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1600" b="1" dirty="0">
                <a:latin typeface="Courier New" panose="02070309020205020404" pitchFamily="49" charset="0"/>
              </a:rPr>
              <a:t>Uses</a:t>
            </a:r>
            <a:r>
              <a:rPr sz="1600" dirty="0">
                <a:latin typeface="Courier New" panose="02070309020205020404" pitchFamily="49" charset="0"/>
              </a:rPr>
              <a:t> crt;</a:t>
            </a:r>
          </a:p>
          <a:p>
            <a:pPr eaLnBrk="1" hangingPunct="1">
              <a:lnSpc>
                <a:spcPct val="80000"/>
              </a:lnSpc>
              <a:buNone/>
            </a:pPr>
            <a:endParaRPr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1600" b="1" dirty="0">
                <a:latin typeface="Courier New" panose="02070309020205020404" pitchFamily="49" charset="0"/>
              </a:rPr>
              <a:t>var</a:t>
            </a:r>
            <a:r>
              <a:rPr sz="1600" dirty="0">
                <a:latin typeface="Courier New" panose="02070309020205020404" pitchFamily="49" charset="0"/>
              </a:rPr>
              <a:t> x: integer; </a:t>
            </a:r>
          </a:p>
          <a:p>
            <a:pPr eaLnBrk="1" hangingPunct="1">
              <a:lnSpc>
                <a:spcPct val="80000"/>
              </a:lnSpc>
              <a:buNone/>
            </a:pPr>
            <a:endParaRPr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1600" b="1" dirty="0">
                <a:latin typeface="Courier New" panose="02070309020205020404" pitchFamily="49" charset="0"/>
              </a:rPr>
              <a:t>procedure</a:t>
            </a:r>
            <a:r>
              <a:rPr sz="1600" dirty="0">
                <a:latin typeface="Courier New" panose="02070309020205020404" pitchFamily="49" charset="0"/>
              </a:rPr>
              <a:t> Cetak(y: integer);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600" b="1" dirty="0">
                <a:latin typeface="Courier New" panose="02070309020205020404" pitchFamily="49" charset="0"/>
              </a:rPr>
              <a:t>var</a:t>
            </a:r>
            <a:r>
              <a:rPr sz="1600" dirty="0">
                <a:latin typeface="Courier New" panose="02070309020205020404" pitchFamily="49" charset="0"/>
              </a:rPr>
              <a:t> z: integer; </a:t>
            </a:r>
            <a:endParaRPr sz="1600" i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1600" b="1" dirty="0">
                <a:latin typeface="Courier New" panose="02070309020205020404" pitchFamily="49" charset="0"/>
              </a:rPr>
              <a:t>begin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600" dirty="0">
                <a:latin typeface="Courier New" panose="02070309020205020404" pitchFamily="49" charset="0"/>
              </a:rPr>
              <a:t>   z := 2 * x;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600" dirty="0">
                <a:latin typeface="Courier New" panose="02070309020205020404" pitchFamily="49" charset="0"/>
              </a:rPr>
              <a:t>   writeln (z + y);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600" b="1" dirty="0">
                <a:latin typeface="Courier New" panose="02070309020205020404" pitchFamily="49" charset="0"/>
              </a:rPr>
              <a:t>end</a:t>
            </a:r>
            <a:r>
              <a:rPr sz="1600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None/>
            </a:pPr>
            <a:endParaRPr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1600" b="1" dirty="0">
                <a:latin typeface="Courier New" panose="02070309020205020404" pitchFamily="49" charset="0"/>
              </a:rPr>
              <a:t>begin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600" dirty="0">
                <a:latin typeface="Courier New" panose="02070309020205020404" pitchFamily="49" charset="0"/>
              </a:rPr>
              <a:t>   x := 5;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600" dirty="0">
                <a:latin typeface="Courier New" panose="02070309020205020404" pitchFamily="49" charset="0"/>
              </a:rPr>
              <a:t>   Cetak(x);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600" dirty="0">
                <a:latin typeface="Courier New" panose="02070309020205020404" pitchFamily="49" charset="0"/>
              </a:rPr>
              <a:t>   Readln;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600" b="1" dirty="0">
                <a:latin typeface="Courier New" panose="02070309020205020404" pitchFamily="49" charset="0"/>
              </a:rPr>
              <a:t>end</a:t>
            </a:r>
            <a:r>
              <a:rPr sz="1600" dirty="0">
                <a:latin typeface="Courier New" panose="02070309020205020404" pitchFamily="49" charset="0"/>
              </a:rPr>
              <a:t>.</a:t>
            </a:r>
          </a:p>
          <a:p>
            <a:pPr eaLnBrk="1" hangingPunct="1">
              <a:lnSpc>
                <a:spcPct val="80000"/>
              </a:lnSpc>
              <a:buNone/>
            </a:pPr>
            <a:endParaRPr sz="1600" dirty="0">
              <a:latin typeface="Courier New" panose="02070309020205020404" pitchFamily="49" charset="0"/>
            </a:endParaRPr>
          </a:p>
        </p:txBody>
      </p:sp>
      <p:sp>
        <p:nvSpPr>
          <p:cNvPr id="46085" name="AutoShape 5"/>
          <p:cNvSpPr/>
          <p:nvPr/>
        </p:nvSpPr>
        <p:spPr>
          <a:xfrm>
            <a:off x="3124200" y="2743200"/>
            <a:ext cx="3124200" cy="304800"/>
          </a:xfrm>
          <a:prstGeom prst="leftArrow">
            <a:avLst>
              <a:gd name="adj1" fmla="val 42703"/>
              <a:gd name="adj2" fmla="val 65628"/>
            </a:avLst>
          </a:prstGeom>
          <a:solidFill>
            <a:srgbClr val="FFCC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Verdana" panose="020B0604030504040204" pitchFamily="34" charset="0"/>
            </a:endParaRPr>
          </a:p>
        </p:txBody>
      </p:sp>
      <p:sp>
        <p:nvSpPr>
          <p:cNvPr id="46086" name="AutoShape 6"/>
          <p:cNvSpPr/>
          <p:nvPr/>
        </p:nvSpPr>
        <p:spPr>
          <a:xfrm>
            <a:off x="3124200" y="3429000"/>
            <a:ext cx="3124200" cy="304800"/>
          </a:xfrm>
          <a:prstGeom prst="leftArrow">
            <a:avLst>
              <a:gd name="adj1" fmla="val 42703"/>
              <a:gd name="adj2" fmla="val 65628"/>
            </a:avLst>
          </a:prstGeom>
          <a:solidFill>
            <a:srgbClr val="FFCC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Verdana" panose="020B0604030504040204" pitchFamily="34" charset="0"/>
            </a:endParaRPr>
          </a:p>
        </p:txBody>
      </p:sp>
      <p:sp>
        <p:nvSpPr>
          <p:cNvPr id="46087" name="Text Box 7"/>
          <p:cNvSpPr txBox="1"/>
          <p:nvPr/>
        </p:nvSpPr>
        <p:spPr>
          <a:xfrm>
            <a:off x="6324600" y="3375025"/>
            <a:ext cx="9334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dirty="0">
                <a:solidFill>
                  <a:schemeClr val="accent2"/>
                </a:solidFill>
                <a:latin typeface="Verdana" panose="020B0604030504040204" pitchFamily="34" charset="0"/>
              </a:rPr>
              <a:t>LOCAL</a:t>
            </a:r>
          </a:p>
        </p:txBody>
      </p:sp>
      <p:sp>
        <p:nvSpPr>
          <p:cNvPr id="46088" name="Text Box 8"/>
          <p:cNvSpPr txBox="1"/>
          <p:nvPr/>
        </p:nvSpPr>
        <p:spPr>
          <a:xfrm>
            <a:off x="6248400" y="2667000"/>
            <a:ext cx="1108075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dirty="0">
                <a:solidFill>
                  <a:schemeClr val="accent2"/>
                </a:solidFill>
                <a:latin typeface="Verdana" panose="020B0604030504040204" pitchFamily="34" charset="0"/>
              </a:rPr>
              <a:t>GLOBAL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nimBg="1"/>
      <p:bldP spid="46086" grpId="0" animBg="1"/>
      <p:bldP spid="46087" grpId="0"/>
      <p:bldP spid="4608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Ruang Lingkup (</a:t>
            </a:r>
            <a:r>
              <a:rPr i="1" dirty="0"/>
              <a:t>Scope</a:t>
            </a:r>
            <a:r>
              <a:rPr dirty="0"/>
              <a:t>)</a:t>
            </a:r>
          </a:p>
        </p:txBody>
      </p:sp>
      <p:sp>
        <p:nvSpPr>
          <p:cNvPr id="29699" name="Rectangle 4"/>
          <p:cNvSpPr>
            <a:spLocks noGrp="1"/>
          </p:cNvSpPr>
          <p:nvPr>
            <p:ph idx="1"/>
          </p:nvPr>
        </p:nvSpPr>
        <p:spPr>
          <a:xfrm>
            <a:off x="1143000" y="1752600"/>
            <a:ext cx="6248400" cy="4495800"/>
          </a:xfrm>
          <a:ln w="28575"/>
        </p:spPr>
        <p:txBody>
          <a:bodyPr vert="horz" wrap="square" lIns="91440" tIns="45720" rIns="91440" bIns="45720" anchor="t"/>
          <a:lstStyle/>
          <a:p>
            <a:pPr eaLnBrk="1" hangingPunct="1">
              <a:lnSpc>
                <a:spcPct val="80000"/>
              </a:lnSpc>
              <a:buNone/>
            </a:pPr>
            <a:r>
              <a:rPr sz="1600" b="1" dirty="0">
                <a:latin typeface="Courier New" panose="02070309020205020404" pitchFamily="49" charset="0"/>
              </a:rPr>
              <a:t>program</a:t>
            </a:r>
            <a:r>
              <a:rPr sz="1600" dirty="0">
                <a:latin typeface="Courier New" panose="02070309020205020404" pitchFamily="49" charset="0"/>
              </a:rPr>
              <a:t> Test;</a:t>
            </a:r>
          </a:p>
          <a:p>
            <a:pPr eaLnBrk="1" hangingPunct="1">
              <a:lnSpc>
                <a:spcPct val="80000"/>
              </a:lnSpc>
              <a:buNone/>
            </a:pPr>
            <a:endParaRPr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1600" b="1" dirty="0">
                <a:latin typeface="Courier New" panose="02070309020205020404" pitchFamily="49" charset="0"/>
              </a:rPr>
              <a:t>Uses</a:t>
            </a:r>
            <a:r>
              <a:rPr sz="1600" dirty="0">
                <a:latin typeface="Courier New" panose="02070309020205020404" pitchFamily="49" charset="0"/>
              </a:rPr>
              <a:t> crt;</a:t>
            </a:r>
          </a:p>
          <a:p>
            <a:pPr eaLnBrk="1" hangingPunct="1">
              <a:lnSpc>
                <a:spcPct val="80000"/>
              </a:lnSpc>
              <a:buNone/>
            </a:pPr>
            <a:endParaRPr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1600" b="1" dirty="0">
                <a:latin typeface="Courier New" panose="02070309020205020404" pitchFamily="49" charset="0"/>
              </a:rPr>
              <a:t>var</a:t>
            </a:r>
            <a:r>
              <a:rPr sz="1600" dirty="0">
                <a:latin typeface="Courier New" panose="02070309020205020404" pitchFamily="49" charset="0"/>
              </a:rPr>
              <a:t> x: integer; </a:t>
            </a:r>
          </a:p>
          <a:p>
            <a:pPr eaLnBrk="1" hangingPunct="1">
              <a:lnSpc>
                <a:spcPct val="80000"/>
              </a:lnSpc>
              <a:buNone/>
            </a:pPr>
            <a:endParaRPr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1600" b="1" dirty="0">
                <a:latin typeface="Courier New" panose="02070309020205020404" pitchFamily="49" charset="0"/>
              </a:rPr>
              <a:t>procedure</a:t>
            </a:r>
            <a:r>
              <a:rPr sz="1600" dirty="0">
                <a:latin typeface="Courier New" panose="02070309020205020404" pitchFamily="49" charset="0"/>
              </a:rPr>
              <a:t> Cetak(y: integer);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600" b="1" dirty="0">
                <a:latin typeface="Courier New" panose="02070309020205020404" pitchFamily="49" charset="0"/>
              </a:rPr>
              <a:t>var</a:t>
            </a:r>
            <a:r>
              <a:rPr sz="1600" dirty="0">
                <a:latin typeface="Courier New" panose="02070309020205020404" pitchFamily="49" charset="0"/>
              </a:rPr>
              <a:t> z: integer; </a:t>
            </a:r>
            <a:endParaRPr sz="1600" i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1600" b="1" dirty="0">
                <a:latin typeface="Courier New" panose="02070309020205020404" pitchFamily="49" charset="0"/>
              </a:rPr>
              <a:t>begin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600" dirty="0">
                <a:latin typeface="Courier New" panose="02070309020205020404" pitchFamily="49" charset="0"/>
              </a:rPr>
              <a:t>   z := 2 * x;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600" dirty="0">
                <a:latin typeface="Courier New" panose="02070309020205020404" pitchFamily="49" charset="0"/>
              </a:rPr>
              <a:t>   writeln (z + y);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600" b="1" dirty="0">
                <a:latin typeface="Courier New" panose="02070309020205020404" pitchFamily="49" charset="0"/>
              </a:rPr>
              <a:t>end</a:t>
            </a:r>
            <a:r>
              <a:rPr sz="1600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None/>
            </a:pPr>
            <a:endParaRPr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1600" b="1" dirty="0">
                <a:latin typeface="Courier New" panose="02070309020205020404" pitchFamily="49" charset="0"/>
              </a:rPr>
              <a:t>begin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600" dirty="0">
                <a:latin typeface="Courier New" panose="02070309020205020404" pitchFamily="49" charset="0"/>
              </a:rPr>
              <a:t>   x := 5;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600" dirty="0">
                <a:latin typeface="Courier New" panose="02070309020205020404" pitchFamily="49" charset="0"/>
              </a:rPr>
              <a:t>   Cetak(x);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600" dirty="0">
                <a:latin typeface="Courier New" panose="02070309020205020404" pitchFamily="49" charset="0"/>
              </a:rPr>
              <a:t>   Readln;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600" b="1" dirty="0">
                <a:latin typeface="Courier New" panose="02070309020205020404" pitchFamily="49" charset="0"/>
              </a:rPr>
              <a:t>end</a:t>
            </a:r>
            <a:r>
              <a:rPr sz="1600" dirty="0">
                <a:latin typeface="Courier New" panose="02070309020205020404" pitchFamily="49" charset="0"/>
              </a:rPr>
              <a:t>.</a:t>
            </a:r>
          </a:p>
          <a:p>
            <a:pPr eaLnBrk="1" hangingPunct="1">
              <a:lnSpc>
                <a:spcPct val="80000"/>
              </a:lnSpc>
              <a:buNone/>
            </a:pPr>
            <a:endParaRPr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endParaRPr sz="1600" dirty="0">
              <a:latin typeface="Courier New" panose="02070309020205020404" pitchFamily="49" charset="0"/>
            </a:endParaRPr>
          </a:p>
        </p:txBody>
      </p:sp>
      <p:sp>
        <p:nvSpPr>
          <p:cNvPr id="47109" name="Oval 5"/>
          <p:cNvSpPr/>
          <p:nvPr/>
        </p:nvSpPr>
        <p:spPr>
          <a:xfrm>
            <a:off x="1676400" y="2667000"/>
            <a:ext cx="369888" cy="381000"/>
          </a:xfrm>
          <a:prstGeom prst="ellipse">
            <a:avLst/>
          </a:prstGeom>
          <a:noFill/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Verdana" panose="020B0604030504040204" pitchFamily="34" charset="0"/>
            </a:endParaRPr>
          </a:p>
        </p:txBody>
      </p:sp>
      <p:sp>
        <p:nvSpPr>
          <p:cNvPr id="47110" name="Oval 6"/>
          <p:cNvSpPr/>
          <p:nvPr/>
        </p:nvSpPr>
        <p:spPr>
          <a:xfrm>
            <a:off x="2590800" y="3886200"/>
            <a:ext cx="369888" cy="381000"/>
          </a:xfrm>
          <a:prstGeom prst="ellipse">
            <a:avLst/>
          </a:prstGeom>
          <a:noFill/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Verdana" panose="020B0604030504040204" pitchFamily="34" charset="0"/>
            </a:endParaRPr>
          </a:p>
        </p:txBody>
      </p:sp>
      <p:sp>
        <p:nvSpPr>
          <p:cNvPr id="47111" name="Oval 7"/>
          <p:cNvSpPr/>
          <p:nvPr/>
        </p:nvSpPr>
        <p:spPr>
          <a:xfrm>
            <a:off x="1447800" y="5105400"/>
            <a:ext cx="369888" cy="381000"/>
          </a:xfrm>
          <a:prstGeom prst="ellipse">
            <a:avLst/>
          </a:prstGeom>
          <a:noFill/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nimBg="1"/>
      <p:bldP spid="47110" grpId="0" animBg="1"/>
      <p:bldP spid="471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Ruang Lingkup (</a:t>
            </a:r>
            <a:r>
              <a:rPr i="1" dirty="0"/>
              <a:t>Scope</a:t>
            </a:r>
            <a:r>
              <a:rPr dirty="0"/>
              <a:t>)</a:t>
            </a:r>
          </a:p>
        </p:txBody>
      </p:sp>
      <p:sp>
        <p:nvSpPr>
          <p:cNvPr id="30723" name="Rectangle 3"/>
          <p:cNvSpPr>
            <a:spLocks noGrp="1"/>
          </p:cNvSpPr>
          <p:nvPr>
            <p:ph idx="1"/>
          </p:nvPr>
        </p:nvSpPr>
        <p:spPr>
          <a:xfrm>
            <a:off x="1143000" y="1752600"/>
            <a:ext cx="6248400" cy="4495800"/>
          </a:xfrm>
          <a:ln w="28575"/>
        </p:spPr>
        <p:txBody>
          <a:bodyPr vert="horz" wrap="square" lIns="91440" tIns="45720" rIns="91440" bIns="45720" anchor="t"/>
          <a:lstStyle/>
          <a:p>
            <a:pPr eaLnBrk="1" hangingPunct="1">
              <a:lnSpc>
                <a:spcPct val="80000"/>
              </a:lnSpc>
              <a:buNone/>
            </a:pPr>
            <a:r>
              <a:rPr sz="1400" b="1" dirty="0">
                <a:latin typeface="Courier New" panose="02070309020205020404" pitchFamily="49" charset="0"/>
              </a:rPr>
              <a:t>program</a:t>
            </a:r>
            <a:r>
              <a:rPr sz="1400" dirty="0">
                <a:latin typeface="Courier New" panose="02070309020205020404" pitchFamily="49" charset="0"/>
              </a:rPr>
              <a:t> Test;</a:t>
            </a:r>
          </a:p>
          <a:p>
            <a:pPr eaLnBrk="1" hangingPunct="1">
              <a:lnSpc>
                <a:spcPct val="80000"/>
              </a:lnSpc>
              <a:buNone/>
            </a:pPr>
            <a:endParaRPr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1400" b="1" dirty="0">
                <a:latin typeface="Courier New" panose="02070309020205020404" pitchFamily="49" charset="0"/>
              </a:rPr>
              <a:t>Uses</a:t>
            </a:r>
            <a:r>
              <a:rPr sz="1400" dirty="0">
                <a:latin typeface="Courier New" panose="02070309020205020404" pitchFamily="49" charset="0"/>
              </a:rPr>
              <a:t> crt;</a:t>
            </a:r>
          </a:p>
          <a:p>
            <a:pPr eaLnBrk="1" hangingPunct="1">
              <a:lnSpc>
                <a:spcPct val="80000"/>
              </a:lnSpc>
              <a:buNone/>
            </a:pPr>
            <a:endParaRPr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1400" b="1" dirty="0">
                <a:latin typeface="Courier New" panose="02070309020205020404" pitchFamily="49" charset="0"/>
              </a:rPr>
              <a:t>var</a:t>
            </a:r>
            <a:r>
              <a:rPr sz="1400" dirty="0">
                <a:latin typeface="Courier New" panose="02070309020205020404" pitchFamily="49" charset="0"/>
              </a:rPr>
              <a:t> x: integer; </a:t>
            </a:r>
          </a:p>
          <a:p>
            <a:pPr eaLnBrk="1" hangingPunct="1">
              <a:lnSpc>
                <a:spcPct val="80000"/>
              </a:lnSpc>
              <a:buNone/>
            </a:pPr>
            <a:endParaRPr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1400" b="1" dirty="0">
                <a:latin typeface="Courier New" panose="02070309020205020404" pitchFamily="49" charset="0"/>
              </a:rPr>
              <a:t>procedure</a:t>
            </a:r>
            <a:r>
              <a:rPr sz="1400" dirty="0">
                <a:latin typeface="Courier New" panose="02070309020205020404" pitchFamily="49" charset="0"/>
              </a:rPr>
              <a:t> Cetak(y: integer);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400" b="1" dirty="0">
                <a:latin typeface="Courier New" panose="02070309020205020404" pitchFamily="49" charset="0"/>
              </a:rPr>
              <a:t>var</a:t>
            </a:r>
            <a:r>
              <a:rPr sz="1400" dirty="0">
                <a:latin typeface="Courier New" panose="02070309020205020404" pitchFamily="49" charset="0"/>
              </a:rPr>
              <a:t> z: integer; </a:t>
            </a:r>
            <a:endParaRPr sz="1400" i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1400" b="1" dirty="0">
                <a:latin typeface="Courier New" panose="02070309020205020404" pitchFamily="49" charset="0"/>
              </a:rPr>
              <a:t>begin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400" dirty="0">
                <a:latin typeface="Courier New" panose="02070309020205020404" pitchFamily="49" charset="0"/>
              </a:rPr>
              <a:t>   z := 2 * x;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400" dirty="0">
                <a:latin typeface="Courier New" panose="02070309020205020404" pitchFamily="49" charset="0"/>
              </a:rPr>
              <a:t>   writeln (z + y);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400" b="1" dirty="0">
                <a:latin typeface="Courier New" panose="02070309020205020404" pitchFamily="49" charset="0"/>
              </a:rPr>
              <a:t>end</a:t>
            </a:r>
            <a:r>
              <a:rPr sz="1400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None/>
            </a:pPr>
            <a:endParaRPr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1400" b="1" dirty="0">
                <a:latin typeface="Courier New" panose="02070309020205020404" pitchFamily="49" charset="0"/>
              </a:rPr>
              <a:t>begin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400" dirty="0">
                <a:latin typeface="Courier New" panose="02070309020205020404" pitchFamily="49" charset="0"/>
              </a:rPr>
              <a:t>   x := 5;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400" dirty="0">
                <a:latin typeface="Courier New" panose="02070309020205020404" pitchFamily="49" charset="0"/>
              </a:rPr>
              <a:t>   </a:t>
            </a:r>
            <a:r>
              <a:rPr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z := 3;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400" dirty="0">
                <a:latin typeface="Courier New" panose="02070309020205020404" pitchFamily="49" charset="0"/>
              </a:rPr>
              <a:t>   Cetak(x);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400" dirty="0">
                <a:latin typeface="Courier New" panose="02070309020205020404" pitchFamily="49" charset="0"/>
              </a:rPr>
              <a:t>   Readln;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1400" b="1" dirty="0">
                <a:latin typeface="Courier New" panose="02070309020205020404" pitchFamily="49" charset="0"/>
              </a:rPr>
              <a:t>end</a:t>
            </a:r>
            <a:r>
              <a:rPr sz="1400" dirty="0">
                <a:latin typeface="Courier New" panose="02070309020205020404" pitchFamily="49" charset="0"/>
              </a:rPr>
              <a:t>.</a:t>
            </a:r>
          </a:p>
          <a:p>
            <a:pPr eaLnBrk="1" hangingPunct="1">
              <a:lnSpc>
                <a:spcPct val="80000"/>
              </a:lnSpc>
              <a:buNone/>
            </a:pPr>
            <a:endParaRPr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endParaRPr sz="1600" dirty="0">
              <a:latin typeface="Courier New" panose="02070309020205020404" pitchFamily="49" charset="0"/>
            </a:endParaRPr>
          </a:p>
        </p:txBody>
      </p:sp>
      <p:sp>
        <p:nvSpPr>
          <p:cNvPr id="48132" name="Oval 4"/>
          <p:cNvSpPr/>
          <p:nvPr/>
        </p:nvSpPr>
        <p:spPr>
          <a:xfrm>
            <a:off x="1600200" y="3200400"/>
            <a:ext cx="295275" cy="304800"/>
          </a:xfrm>
          <a:prstGeom prst="ellipse">
            <a:avLst/>
          </a:prstGeom>
          <a:noFill/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Verdana" panose="020B0604030504040204" pitchFamily="34" charset="0"/>
            </a:endParaRPr>
          </a:p>
        </p:txBody>
      </p:sp>
      <p:sp>
        <p:nvSpPr>
          <p:cNvPr id="48133" name="Oval 5"/>
          <p:cNvSpPr/>
          <p:nvPr/>
        </p:nvSpPr>
        <p:spPr>
          <a:xfrm>
            <a:off x="2438400" y="3657600"/>
            <a:ext cx="296863" cy="304800"/>
          </a:xfrm>
          <a:prstGeom prst="ellipse">
            <a:avLst/>
          </a:prstGeom>
          <a:noFill/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Verdana" panose="020B0604030504040204" pitchFamily="34" charset="0"/>
            </a:endParaRPr>
          </a:p>
        </p:txBody>
      </p:sp>
      <p:sp>
        <p:nvSpPr>
          <p:cNvPr id="48134" name="Oval 6"/>
          <p:cNvSpPr/>
          <p:nvPr/>
        </p:nvSpPr>
        <p:spPr>
          <a:xfrm>
            <a:off x="1447800" y="4919663"/>
            <a:ext cx="293688" cy="3048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Verdana" panose="020B0604030504040204" pitchFamily="34" charset="0"/>
            </a:endParaRPr>
          </a:p>
        </p:txBody>
      </p:sp>
      <p:sp>
        <p:nvSpPr>
          <p:cNvPr id="48135" name="Text Box 7"/>
          <p:cNvSpPr txBox="1"/>
          <p:nvPr/>
        </p:nvSpPr>
        <p:spPr>
          <a:xfrm>
            <a:off x="2590800" y="4876800"/>
            <a:ext cx="1336675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dirty="0">
                <a:solidFill>
                  <a:schemeClr val="accent2"/>
                </a:solidFill>
                <a:latin typeface="Verdana" panose="020B0604030504040204" pitchFamily="34" charset="0"/>
              </a:rPr>
              <a:t>ERROR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481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  <p:bldP spid="48133" grpId="0" animBg="1"/>
      <p:bldP spid="48134" grpId="0" animBg="1"/>
      <p:bldP spid="48135" grpId="0"/>
      <p:bldP spid="48135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Syntax</a:t>
            </a:r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i="1" u="sng" dirty="0">
                <a:solidFill>
                  <a:schemeClr val="accent2"/>
                </a:solidFill>
              </a:rPr>
              <a:t>Lexical Structure</a:t>
            </a:r>
            <a:r>
              <a:rPr dirty="0"/>
              <a:t> menspesifikasikan bagaimana </a:t>
            </a:r>
            <a:r>
              <a:rPr dirty="0">
                <a:solidFill>
                  <a:schemeClr val="accent2"/>
                </a:solidFill>
              </a:rPr>
              <a:t>kata </a:t>
            </a:r>
            <a:r>
              <a:rPr dirty="0"/>
              <a:t>dibentuk dari </a:t>
            </a:r>
            <a:r>
              <a:rPr dirty="0">
                <a:solidFill>
                  <a:schemeClr val="accent2"/>
                </a:solidFill>
              </a:rPr>
              <a:t>karakter</a:t>
            </a:r>
          </a:p>
          <a:p>
            <a:pPr eaLnBrk="1" hangingPunct="1"/>
            <a:r>
              <a:rPr i="1" u="sng" dirty="0">
                <a:solidFill>
                  <a:schemeClr val="accent2"/>
                </a:solidFill>
              </a:rPr>
              <a:t>Syntactic Structure</a:t>
            </a:r>
            <a:r>
              <a:rPr dirty="0"/>
              <a:t> menspesifikasikan bagaimana </a:t>
            </a:r>
            <a:r>
              <a:rPr dirty="0">
                <a:solidFill>
                  <a:schemeClr val="accent2"/>
                </a:solidFill>
              </a:rPr>
              <a:t>kalimat </a:t>
            </a:r>
            <a:r>
              <a:rPr dirty="0"/>
              <a:t>dibentuk dari </a:t>
            </a:r>
            <a:r>
              <a:rPr dirty="0">
                <a:solidFill>
                  <a:schemeClr val="accent2"/>
                </a:solidFill>
              </a:rPr>
              <a:t>kata</a:t>
            </a:r>
          </a:p>
          <a:p>
            <a:pPr eaLnBrk="1" hangingPunct="1"/>
            <a:endParaRPr dirty="0">
              <a:solidFill>
                <a:schemeClr val="accent2"/>
              </a:solidFill>
            </a:endParaRPr>
          </a:p>
        </p:txBody>
      </p:sp>
      <p:sp>
        <p:nvSpPr>
          <p:cNvPr id="49156" name="Text Box 4"/>
          <p:cNvSpPr txBox="1"/>
          <p:nvPr/>
        </p:nvSpPr>
        <p:spPr>
          <a:xfrm>
            <a:off x="1676400" y="4876800"/>
            <a:ext cx="1379538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dirty="0">
                <a:solidFill>
                  <a:srgbClr val="0000FF"/>
                </a:solidFill>
                <a:latin typeface="Verdana" panose="020B0604030504040204" pitchFamily="34" charset="0"/>
              </a:rPr>
              <a:t>characters</a:t>
            </a:r>
          </a:p>
        </p:txBody>
      </p:sp>
      <p:sp>
        <p:nvSpPr>
          <p:cNvPr id="49157" name="Text Box 5"/>
          <p:cNvSpPr txBox="1"/>
          <p:nvPr/>
        </p:nvSpPr>
        <p:spPr>
          <a:xfrm>
            <a:off x="4343400" y="4876800"/>
            <a:ext cx="868363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dirty="0">
                <a:solidFill>
                  <a:srgbClr val="0000FF"/>
                </a:solidFill>
                <a:latin typeface="Verdana" panose="020B0604030504040204" pitchFamily="34" charset="0"/>
              </a:rPr>
              <a:t>words</a:t>
            </a:r>
          </a:p>
        </p:txBody>
      </p:sp>
      <p:sp>
        <p:nvSpPr>
          <p:cNvPr id="49158" name="Text Box 6"/>
          <p:cNvSpPr txBox="1"/>
          <p:nvPr/>
        </p:nvSpPr>
        <p:spPr>
          <a:xfrm>
            <a:off x="6553200" y="4876800"/>
            <a:ext cx="1330325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dirty="0">
                <a:solidFill>
                  <a:srgbClr val="0000FF"/>
                </a:solidFill>
                <a:latin typeface="Verdana" panose="020B0604030504040204" pitchFamily="34" charset="0"/>
              </a:rPr>
              <a:t>sentences</a:t>
            </a:r>
          </a:p>
        </p:txBody>
      </p:sp>
      <p:sp>
        <p:nvSpPr>
          <p:cNvPr id="49159" name="Line 7"/>
          <p:cNvSpPr/>
          <p:nvPr/>
        </p:nvSpPr>
        <p:spPr>
          <a:xfrm>
            <a:off x="3124200" y="5105400"/>
            <a:ext cx="11430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9160" name="Line 8"/>
          <p:cNvSpPr/>
          <p:nvPr/>
        </p:nvSpPr>
        <p:spPr>
          <a:xfrm>
            <a:off x="5334000" y="5105400"/>
            <a:ext cx="11430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9162" name="AutoShape 10"/>
          <p:cNvSpPr/>
          <p:nvPr/>
        </p:nvSpPr>
        <p:spPr>
          <a:xfrm rot="-5400000">
            <a:off x="3390900" y="4076700"/>
            <a:ext cx="228600" cy="2590800"/>
          </a:xfrm>
          <a:prstGeom prst="leftBrace">
            <a:avLst>
              <a:gd name="adj1" fmla="val 94444"/>
              <a:gd name="adj2" fmla="val 51468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Verdana" panose="020B0604030504040204" pitchFamily="34" charset="0"/>
            </a:endParaRPr>
          </a:p>
        </p:txBody>
      </p:sp>
      <p:sp>
        <p:nvSpPr>
          <p:cNvPr id="49163" name="AutoShape 11"/>
          <p:cNvSpPr/>
          <p:nvPr/>
        </p:nvSpPr>
        <p:spPr>
          <a:xfrm rot="-5400000">
            <a:off x="6057900" y="4076700"/>
            <a:ext cx="228600" cy="2590800"/>
          </a:xfrm>
          <a:prstGeom prst="leftBrace">
            <a:avLst>
              <a:gd name="adj1" fmla="val 94444"/>
              <a:gd name="adj2" fmla="val 51468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Verdana" panose="020B0604030504040204" pitchFamily="34" charset="0"/>
            </a:endParaRPr>
          </a:p>
        </p:txBody>
      </p:sp>
      <p:sp>
        <p:nvSpPr>
          <p:cNvPr id="49164" name="Text Box 12"/>
          <p:cNvSpPr txBox="1"/>
          <p:nvPr/>
        </p:nvSpPr>
        <p:spPr>
          <a:xfrm>
            <a:off x="2473325" y="5562600"/>
            <a:ext cx="212090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dirty="0">
                <a:latin typeface="Verdana" panose="020B0604030504040204" pitchFamily="34" charset="0"/>
              </a:rPr>
              <a:t>Lexical Structure</a:t>
            </a:r>
          </a:p>
        </p:txBody>
      </p:sp>
      <p:sp>
        <p:nvSpPr>
          <p:cNvPr id="49165" name="Text Box 13"/>
          <p:cNvSpPr txBox="1"/>
          <p:nvPr/>
        </p:nvSpPr>
        <p:spPr>
          <a:xfrm>
            <a:off x="5005388" y="5562600"/>
            <a:ext cx="23939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dirty="0">
                <a:latin typeface="Verdana" panose="020B0604030504040204" pitchFamily="34" charset="0"/>
              </a:rPr>
              <a:t>Syntactic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57" grpId="0"/>
      <p:bldP spid="49158" grpId="0"/>
      <p:bldP spid="49162" grpId="0" animBg="1"/>
      <p:bldP spid="49163" grpId="0" animBg="1"/>
      <p:bldP spid="49164" grpId="0"/>
      <p:bldP spid="491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sz="3400" dirty="0"/>
              <a:t>Tingkatan Bahasa Pemrograman</a:t>
            </a:r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>
              <a:buNone/>
            </a:pPr>
            <a:endParaRPr dirty="0"/>
          </a:p>
          <a:p>
            <a:pPr eaLnBrk="1" hangingPunct="1"/>
            <a:r>
              <a:rPr sz="2400" dirty="0"/>
              <a:t>Bahasa Mesin (Machine Languages)</a:t>
            </a:r>
          </a:p>
          <a:p>
            <a:pPr eaLnBrk="1" hangingPunct="1"/>
            <a:r>
              <a:rPr sz="2400" dirty="0"/>
              <a:t>Bahasa Rakitan (Assembly Languages)</a:t>
            </a:r>
          </a:p>
          <a:p>
            <a:pPr eaLnBrk="1" hangingPunct="1"/>
            <a:r>
              <a:rPr sz="2400" dirty="0"/>
              <a:t>Bahasa Tingkat Tinggi (High Level Languages)</a:t>
            </a:r>
          </a:p>
        </p:txBody>
      </p:sp>
      <p:sp>
        <p:nvSpPr>
          <p:cNvPr id="5124" name="Rectangle 4"/>
          <p:cNvSpPr/>
          <p:nvPr/>
        </p:nvSpPr>
        <p:spPr>
          <a:xfrm>
            <a:off x="609600" y="6248400"/>
            <a:ext cx="7902575" cy="214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r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1000" i="1" dirty="0">
                <a:latin typeface="Trebuchet MS" panose="020B0603020202020204" pitchFamily="34" charset="0"/>
              </a:rPr>
              <a:t>Bahasa Pemrograman –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Lexical Structure</a:t>
            </a:r>
          </a:p>
        </p:txBody>
      </p:sp>
      <p:sp>
        <p:nvSpPr>
          <p:cNvPr id="3277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>
              <a:lnSpc>
                <a:spcPct val="90000"/>
              </a:lnSpc>
            </a:pPr>
            <a:r>
              <a:rPr sz="2100" dirty="0"/>
              <a:t>Pada lexical structure, bahasa pemrograman menggunakan </a:t>
            </a:r>
            <a:r>
              <a:rPr sz="2100" i="1" dirty="0">
                <a:solidFill>
                  <a:schemeClr val="accent2"/>
                </a:solidFill>
              </a:rPr>
              <a:t>tokens</a:t>
            </a:r>
            <a:r>
              <a:rPr sz="2100" dirty="0"/>
              <a:t> untuk membentuk </a:t>
            </a:r>
            <a:r>
              <a:rPr sz="2100" i="1" dirty="0">
                <a:solidFill>
                  <a:schemeClr val="accent2"/>
                </a:solidFill>
              </a:rPr>
              <a:t>grammatical categories</a:t>
            </a:r>
            <a:r>
              <a:rPr sz="2100" dirty="0"/>
              <a:t> yang akan membentuk blok-blok syntax </a:t>
            </a:r>
          </a:p>
          <a:p>
            <a:pPr eaLnBrk="1" hangingPunct="1">
              <a:lnSpc>
                <a:spcPct val="90000"/>
              </a:lnSpc>
            </a:pPr>
            <a:r>
              <a:rPr sz="2100" dirty="0"/>
              <a:t>Standar tokens: </a:t>
            </a:r>
          </a:p>
          <a:p>
            <a:pPr lvl="1" eaLnBrk="1" hangingPunct="1">
              <a:lnSpc>
                <a:spcPct val="90000"/>
              </a:lnSpc>
            </a:pPr>
            <a:r>
              <a:rPr sz="2000" i="1" dirty="0">
                <a:solidFill>
                  <a:schemeClr val="accent2"/>
                </a:solidFill>
              </a:rPr>
              <a:t>Keywords</a:t>
            </a:r>
            <a:r>
              <a:rPr sz="2000" i="1" dirty="0"/>
              <a:t>, </a:t>
            </a:r>
            <a:r>
              <a:rPr sz="2000" dirty="0"/>
              <a:t>seperti IF, WHILE, REPEAT, dll</a:t>
            </a:r>
            <a:endParaRPr sz="2000" i="1" dirty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sz="2000" i="1" dirty="0">
                <a:solidFill>
                  <a:schemeClr val="accent2"/>
                </a:solidFill>
              </a:rPr>
              <a:t>Literals</a:t>
            </a:r>
            <a:r>
              <a:rPr sz="2000" i="1" dirty="0"/>
              <a:t>, </a:t>
            </a:r>
            <a:r>
              <a:rPr sz="2000" dirty="0"/>
              <a:t>seperti 10 (numeric literal) atau ‘A’ (string literal)</a:t>
            </a:r>
            <a:endParaRPr sz="2000" i="1" dirty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sz="2000" i="1" dirty="0">
                <a:solidFill>
                  <a:schemeClr val="accent2"/>
                </a:solidFill>
              </a:rPr>
              <a:t>Special Symbols</a:t>
            </a:r>
            <a:r>
              <a:rPr sz="2000" i="1" dirty="0"/>
              <a:t>, </a:t>
            </a:r>
            <a:r>
              <a:rPr sz="2000" dirty="0"/>
              <a:t>umumnya dipergunakan untuk membentuk operator</a:t>
            </a:r>
            <a:endParaRPr sz="2000" i="1" dirty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sz="2000" i="1" dirty="0">
                <a:solidFill>
                  <a:schemeClr val="accent2"/>
                </a:solidFill>
              </a:rPr>
              <a:t>Identifiers </a:t>
            </a:r>
            <a:r>
              <a:rPr sz="2000" i="1" dirty="0"/>
              <a:t>, </a:t>
            </a:r>
            <a:r>
              <a:rPr sz="2000" dirty="0"/>
              <a:t>umumnya dipergunakan untuk menamai routine (prosedur &amp; fungsi)</a:t>
            </a:r>
          </a:p>
          <a:p>
            <a:pPr lvl="1" eaLnBrk="1" hangingPunct="1">
              <a:lnSpc>
                <a:spcPct val="90000"/>
              </a:lnSpc>
            </a:pPr>
            <a:r>
              <a:rPr sz="2000" i="1" dirty="0">
                <a:solidFill>
                  <a:schemeClr val="accent2"/>
                </a:solidFill>
              </a:rPr>
              <a:t>Comments</a:t>
            </a:r>
            <a:r>
              <a:rPr sz="2000" dirty="0"/>
              <a:t>, baris program yang tidak akan dieksekusi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Syntactic Structure</a:t>
            </a:r>
          </a:p>
        </p:txBody>
      </p:sp>
      <p:sp>
        <p:nvSpPr>
          <p:cNvPr id="3379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>
              <a:lnSpc>
                <a:spcPct val="90000"/>
              </a:lnSpc>
            </a:pPr>
            <a:r>
              <a:rPr dirty="0"/>
              <a:t>Menggunakan notasi </a:t>
            </a:r>
            <a:r>
              <a:rPr i="1" dirty="0">
                <a:solidFill>
                  <a:schemeClr val="accent2"/>
                </a:solidFill>
              </a:rPr>
              <a:t>Backus-Naur Form (BNF)</a:t>
            </a:r>
            <a:r>
              <a:rPr dirty="0"/>
              <a:t> untuk definisi formal</a:t>
            </a:r>
          </a:p>
          <a:p>
            <a:pPr eaLnBrk="1" hangingPunct="1">
              <a:lnSpc>
                <a:spcPct val="90000"/>
              </a:lnSpc>
            </a:pPr>
            <a:r>
              <a:rPr dirty="0"/>
              <a:t>Contoh :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dirty="0"/>
              <a:t>Binary :</a:t>
            </a:r>
          </a:p>
          <a:p>
            <a:pPr lvl="3" eaLnBrk="1" hangingPunct="1">
              <a:lnSpc>
                <a:spcPct val="90000"/>
              </a:lnSpc>
              <a:buNone/>
            </a:pP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</a:rPr>
              <a:t>binaryDigits </a:t>
            </a: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</a:rPr>
              <a:t>0</a:t>
            </a:r>
          </a:p>
          <a:p>
            <a:pPr lvl="3" eaLnBrk="1" hangingPunct="1">
              <a:lnSpc>
                <a:spcPct val="90000"/>
              </a:lnSpc>
              <a:buNone/>
            </a:pP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</a:rPr>
              <a:t>binaryDigits </a:t>
            </a: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</a:rPr>
              <a:t>1</a:t>
            </a:r>
          </a:p>
          <a:p>
            <a:pPr lvl="3" eaLnBrk="1" hangingPunct="1">
              <a:lnSpc>
                <a:spcPct val="90000"/>
              </a:lnSpc>
              <a:buNone/>
            </a:pP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</a:rPr>
              <a:t>binaryDigits </a:t>
            </a: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</a:rPr>
              <a:t>0</a:t>
            </a:r>
            <a:r>
              <a:rPr b="1" dirty="0">
                <a:solidFill>
                  <a:schemeClr val="accent2"/>
                </a:solidFill>
                <a:latin typeface="Courier New" panose="02070309020205020404" pitchFamily="49" charset="0"/>
              </a:rPr>
              <a:t>|</a:t>
            </a: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</a:rPr>
              <a:t>1</a:t>
            </a:r>
          </a:p>
          <a:p>
            <a:pPr lvl="3" eaLnBrk="1" hangingPunct="1">
              <a:lnSpc>
                <a:spcPct val="90000"/>
              </a:lnSpc>
              <a:buNone/>
            </a:pPr>
            <a:endParaRPr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90000"/>
              </a:lnSpc>
              <a:buNone/>
            </a:pPr>
            <a:r>
              <a:rPr dirty="0"/>
              <a:t>Integer :</a:t>
            </a:r>
          </a:p>
          <a:p>
            <a:pPr lvl="3" eaLnBrk="1" hangingPunct="1">
              <a:lnSpc>
                <a:spcPct val="90000"/>
              </a:lnSpc>
              <a:buNone/>
            </a:pP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</a:rPr>
              <a:t>integer </a:t>
            </a: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 digit</a:t>
            </a:r>
            <a:r>
              <a:rPr b="1" dirty="0">
                <a:solidFill>
                  <a:schemeClr val="accent2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|</a:t>
            </a: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integer digit</a:t>
            </a:r>
            <a:endParaRPr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lvl="3" eaLnBrk="1" hangingPunct="1">
              <a:lnSpc>
                <a:spcPct val="90000"/>
              </a:lnSpc>
              <a:buNone/>
            </a:pP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</a:rPr>
              <a:t>digit </a:t>
            </a: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</a:rPr>
              <a:t>0</a:t>
            </a:r>
            <a:r>
              <a:rPr b="1" dirty="0">
                <a:solidFill>
                  <a:schemeClr val="accent2"/>
                </a:solidFill>
                <a:latin typeface="Courier New" panose="02070309020205020404" pitchFamily="49" charset="0"/>
              </a:rPr>
              <a:t>|</a:t>
            </a: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</a:rPr>
              <a:t>1</a:t>
            </a:r>
            <a:r>
              <a:rPr b="1" dirty="0">
                <a:solidFill>
                  <a:schemeClr val="accent2"/>
                </a:solidFill>
                <a:latin typeface="Courier New" panose="02070309020205020404" pitchFamily="49" charset="0"/>
              </a:rPr>
              <a:t>|</a:t>
            </a: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</a:rPr>
              <a:t>2</a:t>
            </a:r>
            <a:r>
              <a:rPr b="1" dirty="0">
                <a:solidFill>
                  <a:schemeClr val="accent2"/>
                </a:solidFill>
                <a:latin typeface="Courier New" panose="02070309020205020404" pitchFamily="49" charset="0"/>
              </a:rPr>
              <a:t>|</a:t>
            </a: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</a:rPr>
              <a:t>3</a:t>
            </a:r>
            <a:r>
              <a:rPr b="1" dirty="0">
                <a:solidFill>
                  <a:schemeClr val="accent2"/>
                </a:solidFill>
                <a:latin typeface="Courier New" panose="02070309020205020404" pitchFamily="49" charset="0"/>
              </a:rPr>
              <a:t>|</a:t>
            </a: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</a:rPr>
              <a:t>4</a:t>
            </a:r>
            <a:r>
              <a:rPr b="1" dirty="0">
                <a:solidFill>
                  <a:schemeClr val="accent2"/>
                </a:solidFill>
                <a:latin typeface="Courier New" panose="02070309020205020404" pitchFamily="49" charset="0"/>
              </a:rPr>
              <a:t>|</a:t>
            </a: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</a:rPr>
              <a:t>5</a:t>
            </a:r>
            <a:r>
              <a:rPr b="1" dirty="0">
                <a:solidFill>
                  <a:schemeClr val="accent2"/>
                </a:solidFill>
                <a:latin typeface="Courier New" panose="02070309020205020404" pitchFamily="49" charset="0"/>
              </a:rPr>
              <a:t>|</a:t>
            </a: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</a:rPr>
              <a:t>6</a:t>
            </a:r>
            <a:r>
              <a:rPr b="1" dirty="0">
                <a:solidFill>
                  <a:schemeClr val="accent2"/>
                </a:solidFill>
                <a:latin typeface="Courier New" panose="02070309020205020404" pitchFamily="49" charset="0"/>
              </a:rPr>
              <a:t>|</a:t>
            </a: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</a:rPr>
              <a:t>7</a:t>
            </a:r>
            <a:r>
              <a:rPr b="1" dirty="0">
                <a:solidFill>
                  <a:schemeClr val="accent2"/>
                </a:solidFill>
                <a:latin typeface="Courier New" panose="02070309020205020404" pitchFamily="49" charset="0"/>
              </a:rPr>
              <a:t>|</a:t>
            </a: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</a:rPr>
              <a:t>8</a:t>
            </a:r>
            <a:r>
              <a:rPr b="1" dirty="0">
                <a:solidFill>
                  <a:schemeClr val="accent2"/>
                </a:solidFill>
                <a:latin typeface="Courier New" panose="02070309020205020404" pitchFamily="49" charset="0"/>
              </a:rPr>
              <a:t>|</a:t>
            </a:r>
            <a:r>
              <a:rPr dirty="0">
                <a:solidFill>
                  <a:schemeClr val="accent2"/>
                </a:solidFill>
                <a:latin typeface="Courier New" panose="02070309020205020404" pitchFamily="49" charset="0"/>
              </a:rPr>
              <a:t>9</a:t>
            </a:r>
          </a:p>
          <a:p>
            <a:pPr lvl="2" eaLnBrk="1" hangingPunct="1">
              <a:lnSpc>
                <a:spcPct val="90000"/>
              </a:lnSpc>
              <a:buNone/>
            </a:pPr>
            <a:endParaRPr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None/>
            </a:pPr>
            <a:endParaRPr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Parse Tree</a:t>
            </a:r>
          </a:p>
        </p:txBody>
      </p:sp>
      <p:grpSp>
        <p:nvGrpSpPr>
          <p:cNvPr id="52247" name="Group 23"/>
          <p:cNvGrpSpPr/>
          <p:nvPr/>
        </p:nvGrpSpPr>
        <p:grpSpPr>
          <a:xfrm>
            <a:off x="4953000" y="2209800"/>
            <a:ext cx="3757613" cy="3230563"/>
            <a:chOff x="2832" y="1392"/>
            <a:chExt cx="2761" cy="2220"/>
          </a:xfrm>
        </p:grpSpPr>
        <p:sp>
          <p:nvSpPr>
            <p:cNvPr id="34825" name="Text Box 5"/>
            <p:cNvSpPr txBox="1"/>
            <p:nvPr/>
          </p:nvSpPr>
          <p:spPr>
            <a:xfrm>
              <a:off x="3024" y="3360"/>
              <a:ext cx="243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dirty="0">
                  <a:solidFill>
                    <a:schemeClr val="accent2"/>
                  </a:solidFill>
                  <a:latin typeface="Verdana" panose="020B0604030504040204" pitchFamily="34" charset="0"/>
                </a:rPr>
                <a:t>1</a:t>
              </a:r>
            </a:p>
          </p:txBody>
        </p:sp>
        <p:sp>
          <p:nvSpPr>
            <p:cNvPr id="34826" name="Text Box 6"/>
            <p:cNvSpPr txBox="1"/>
            <p:nvPr/>
          </p:nvSpPr>
          <p:spPr>
            <a:xfrm>
              <a:off x="4176" y="3360"/>
              <a:ext cx="242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dirty="0">
                  <a:solidFill>
                    <a:schemeClr val="accent2"/>
                  </a:solidFill>
                  <a:latin typeface="Verdana" panose="020B0604030504040204" pitchFamily="34" charset="0"/>
                </a:rPr>
                <a:t>2</a:t>
              </a:r>
            </a:p>
          </p:txBody>
        </p:sp>
        <p:sp>
          <p:nvSpPr>
            <p:cNvPr id="34827" name="Text Box 7"/>
            <p:cNvSpPr txBox="1"/>
            <p:nvPr/>
          </p:nvSpPr>
          <p:spPr>
            <a:xfrm>
              <a:off x="5233" y="3360"/>
              <a:ext cx="242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dirty="0">
                  <a:solidFill>
                    <a:schemeClr val="accent2"/>
                  </a:solidFill>
                  <a:latin typeface="Verdana" panose="020B0604030504040204" pitchFamily="34" charset="0"/>
                </a:rPr>
                <a:t>3</a:t>
              </a:r>
            </a:p>
          </p:txBody>
        </p:sp>
        <p:sp>
          <p:nvSpPr>
            <p:cNvPr id="34828" name="Text Box 8"/>
            <p:cNvSpPr txBox="1"/>
            <p:nvPr/>
          </p:nvSpPr>
          <p:spPr>
            <a:xfrm>
              <a:off x="2928" y="2832"/>
              <a:ext cx="505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dirty="0">
                  <a:latin typeface="Verdana" panose="020B0604030504040204" pitchFamily="34" charset="0"/>
                </a:rPr>
                <a:t>digit</a:t>
              </a:r>
            </a:p>
          </p:txBody>
        </p:sp>
        <p:sp>
          <p:nvSpPr>
            <p:cNvPr id="34829" name="Text Box 9"/>
            <p:cNvSpPr txBox="1"/>
            <p:nvPr/>
          </p:nvSpPr>
          <p:spPr>
            <a:xfrm>
              <a:off x="4032" y="2352"/>
              <a:ext cx="505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dirty="0">
                  <a:latin typeface="Verdana" panose="020B0604030504040204" pitchFamily="34" charset="0"/>
                </a:rPr>
                <a:t>digit</a:t>
              </a:r>
            </a:p>
          </p:txBody>
        </p:sp>
        <p:sp>
          <p:nvSpPr>
            <p:cNvPr id="34830" name="Text Box 10"/>
            <p:cNvSpPr txBox="1"/>
            <p:nvPr/>
          </p:nvSpPr>
          <p:spPr>
            <a:xfrm>
              <a:off x="5088" y="1920"/>
              <a:ext cx="505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dirty="0">
                  <a:latin typeface="Verdana" panose="020B0604030504040204" pitchFamily="34" charset="0"/>
                </a:rPr>
                <a:t>digit</a:t>
              </a:r>
            </a:p>
          </p:txBody>
        </p:sp>
        <p:sp>
          <p:nvSpPr>
            <p:cNvPr id="34831" name="Text Box 11"/>
            <p:cNvSpPr txBox="1"/>
            <p:nvPr/>
          </p:nvSpPr>
          <p:spPr>
            <a:xfrm>
              <a:off x="2832" y="2352"/>
              <a:ext cx="731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dirty="0">
                  <a:latin typeface="Verdana" panose="020B0604030504040204" pitchFamily="34" charset="0"/>
                </a:rPr>
                <a:t>integer</a:t>
              </a:r>
            </a:p>
          </p:txBody>
        </p:sp>
        <p:sp>
          <p:nvSpPr>
            <p:cNvPr id="34832" name="Text Box 12"/>
            <p:cNvSpPr txBox="1"/>
            <p:nvPr/>
          </p:nvSpPr>
          <p:spPr>
            <a:xfrm>
              <a:off x="3552" y="1872"/>
              <a:ext cx="731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dirty="0">
                  <a:latin typeface="Verdana" panose="020B0604030504040204" pitchFamily="34" charset="0"/>
                </a:rPr>
                <a:t>integer</a:t>
              </a:r>
            </a:p>
          </p:txBody>
        </p:sp>
        <p:sp>
          <p:nvSpPr>
            <p:cNvPr id="34833" name="Text Box 13"/>
            <p:cNvSpPr txBox="1"/>
            <p:nvPr/>
          </p:nvSpPr>
          <p:spPr>
            <a:xfrm>
              <a:off x="4272" y="1392"/>
              <a:ext cx="732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dirty="0">
                  <a:latin typeface="Verdana" panose="020B0604030504040204" pitchFamily="34" charset="0"/>
                </a:rPr>
                <a:t>integer</a:t>
              </a:r>
            </a:p>
          </p:txBody>
        </p:sp>
        <p:sp>
          <p:nvSpPr>
            <p:cNvPr id="34834" name="Line 14"/>
            <p:cNvSpPr/>
            <p:nvPr/>
          </p:nvSpPr>
          <p:spPr>
            <a:xfrm>
              <a:off x="3120" y="3072"/>
              <a:ext cx="0" cy="28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4835" name="Line 15"/>
            <p:cNvSpPr/>
            <p:nvPr/>
          </p:nvSpPr>
          <p:spPr>
            <a:xfrm>
              <a:off x="3120" y="2592"/>
              <a:ext cx="0" cy="28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4836" name="Line 16"/>
            <p:cNvSpPr/>
            <p:nvPr/>
          </p:nvSpPr>
          <p:spPr>
            <a:xfrm>
              <a:off x="4272" y="2592"/>
              <a:ext cx="0" cy="76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4837" name="Line 17"/>
            <p:cNvSpPr/>
            <p:nvPr/>
          </p:nvSpPr>
          <p:spPr>
            <a:xfrm>
              <a:off x="5328" y="2160"/>
              <a:ext cx="0" cy="120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4838" name="Line 18"/>
            <p:cNvSpPr/>
            <p:nvPr/>
          </p:nvSpPr>
          <p:spPr>
            <a:xfrm flipV="1">
              <a:off x="3120" y="2112"/>
              <a:ext cx="576" cy="28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4839" name="Line 19"/>
            <p:cNvSpPr/>
            <p:nvPr/>
          </p:nvSpPr>
          <p:spPr>
            <a:xfrm flipV="1">
              <a:off x="4032" y="1632"/>
              <a:ext cx="576" cy="24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4840" name="Line 20"/>
            <p:cNvSpPr/>
            <p:nvPr/>
          </p:nvSpPr>
          <p:spPr>
            <a:xfrm flipH="1" flipV="1">
              <a:off x="4656" y="1632"/>
              <a:ext cx="528" cy="24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4841" name="Line 21"/>
            <p:cNvSpPr/>
            <p:nvPr/>
          </p:nvSpPr>
          <p:spPr>
            <a:xfrm flipH="1" flipV="1">
              <a:off x="3744" y="2112"/>
              <a:ext cx="528" cy="24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34820" name="Text Box 22"/>
          <p:cNvSpPr txBox="1"/>
          <p:nvPr/>
        </p:nvSpPr>
        <p:spPr>
          <a:xfrm>
            <a:off x="609600" y="1752600"/>
            <a:ext cx="2576513" cy="22891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b="1" dirty="0">
                <a:solidFill>
                  <a:schemeClr val="accent2"/>
                </a:solidFill>
                <a:latin typeface="Verdana" panose="020B0604030504040204" pitchFamily="34" charset="0"/>
              </a:rPr>
              <a:t>   integer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b="1" dirty="0">
                <a:solidFill>
                  <a:schemeClr val="accent2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integer</a:t>
            </a:r>
            <a:r>
              <a:rPr dirty="0">
                <a:solidFill>
                  <a:schemeClr val="accent2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dirty="0">
                <a:solidFill>
                  <a:srgbClr val="0000FF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digit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b="1" dirty="0">
                <a:solidFill>
                  <a:schemeClr val="accent2"/>
                </a:solidFill>
                <a:latin typeface="Verdana" panose="020B0604030504040204" pitchFamily="34" charset="0"/>
              </a:rPr>
              <a:t>integer digit</a:t>
            </a:r>
            <a:r>
              <a:rPr dirty="0">
                <a:solidFill>
                  <a:schemeClr val="accent2"/>
                </a:solidFill>
                <a:latin typeface="Verdana" panose="020B0604030504040204" pitchFamily="34" charset="0"/>
              </a:rPr>
              <a:t> </a:t>
            </a:r>
            <a:r>
              <a:rPr dirty="0">
                <a:solidFill>
                  <a:srgbClr val="0000FF"/>
                </a:solidFill>
                <a:latin typeface="Verdana" panose="020B0604030504040204" pitchFamily="34" charset="0"/>
              </a:rPr>
              <a:t>digit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b="1" dirty="0">
                <a:solidFill>
                  <a:schemeClr val="accent2"/>
                </a:solidFill>
                <a:latin typeface="Verdana" panose="020B0604030504040204" pitchFamily="34" charset="0"/>
              </a:rPr>
              <a:t>digit</a:t>
            </a:r>
            <a:r>
              <a:rPr dirty="0">
                <a:solidFill>
                  <a:schemeClr val="accent2"/>
                </a:solidFill>
                <a:latin typeface="Verdana" panose="020B0604030504040204" pitchFamily="34" charset="0"/>
              </a:rPr>
              <a:t> digit </a:t>
            </a:r>
            <a:r>
              <a:rPr dirty="0">
                <a:solidFill>
                  <a:srgbClr val="0000FF"/>
                </a:solidFill>
                <a:latin typeface="Verdana" panose="020B0604030504040204" pitchFamily="34" charset="0"/>
              </a:rPr>
              <a:t>digit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dirty="0">
                <a:solidFill>
                  <a:schemeClr val="accent2"/>
                </a:solidFill>
                <a:latin typeface="Verdana" panose="020B0604030504040204" pitchFamily="34" charset="0"/>
              </a:rPr>
              <a:t> </a:t>
            </a:r>
            <a:r>
              <a:rPr dirty="0">
                <a:solidFill>
                  <a:srgbClr val="008000"/>
                </a:solidFill>
                <a:latin typeface="Verdana" panose="020B0604030504040204" pitchFamily="34" charset="0"/>
              </a:rPr>
              <a:t>1</a:t>
            </a:r>
            <a:r>
              <a:rPr dirty="0">
                <a:solidFill>
                  <a:schemeClr val="accent2"/>
                </a:solidFill>
                <a:latin typeface="Verdana" panose="020B0604030504040204" pitchFamily="34" charset="0"/>
              </a:rPr>
              <a:t> digit </a:t>
            </a:r>
            <a:r>
              <a:rPr dirty="0">
                <a:solidFill>
                  <a:srgbClr val="0000FF"/>
                </a:solidFill>
                <a:latin typeface="Verdana" panose="020B0604030504040204" pitchFamily="34" charset="0"/>
              </a:rPr>
              <a:t>digit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dirty="0">
                <a:solidFill>
                  <a:schemeClr val="accent2"/>
                </a:solidFill>
                <a:latin typeface="Verdana" panose="020B0604030504040204" pitchFamily="34" charset="0"/>
              </a:rPr>
              <a:t> </a:t>
            </a:r>
            <a:r>
              <a:rPr dirty="0">
                <a:solidFill>
                  <a:srgbClr val="008000"/>
                </a:solidFill>
                <a:latin typeface="Verdana" panose="020B0604030504040204" pitchFamily="34" charset="0"/>
              </a:rPr>
              <a:t>1</a:t>
            </a:r>
            <a:r>
              <a:rPr dirty="0">
                <a:solidFill>
                  <a:schemeClr val="accent2"/>
                </a:solidFill>
                <a:latin typeface="Verdana" panose="020B0604030504040204" pitchFamily="34" charset="0"/>
              </a:rPr>
              <a:t> </a:t>
            </a:r>
            <a:r>
              <a:rPr dirty="0">
                <a:solidFill>
                  <a:srgbClr val="008000"/>
                </a:solidFill>
                <a:latin typeface="Verdana" panose="020B0604030504040204" pitchFamily="34" charset="0"/>
              </a:rPr>
              <a:t>2</a:t>
            </a:r>
            <a:r>
              <a:rPr dirty="0">
                <a:solidFill>
                  <a:schemeClr val="accent2"/>
                </a:solidFill>
                <a:latin typeface="Verdana" panose="020B0604030504040204" pitchFamily="34" charset="0"/>
              </a:rPr>
              <a:t> </a:t>
            </a:r>
            <a:r>
              <a:rPr dirty="0">
                <a:solidFill>
                  <a:srgbClr val="0000FF"/>
                </a:solidFill>
                <a:latin typeface="Verdana" panose="020B0604030504040204" pitchFamily="34" charset="0"/>
              </a:rPr>
              <a:t>digit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dirty="0">
                <a:solidFill>
                  <a:srgbClr val="008000"/>
                </a:solidFill>
                <a:latin typeface="Verdana" panose="020B0604030504040204" pitchFamily="34" charset="0"/>
              </a:rPr>
              <a:t> 1 2 3</a:t>
            </a:r>
          </a:p>
          <a:p>
            <a:pPr>
              <a:buFont typeface="Wingdings" panose="05000000000000000000" pitchFamily="2" charset="2"/>
              <a:buChar char="à"/>
            </a:pPr>
            <a:endParaRPr dirty="0">
              <a:solidFill>
                <a:srgbClr val="008000"/>
              </a:solidFill>
              <a:latin typeface="Verdana" panose="020B0604030504040204" pitchFamily="34" charset="0"/>
            </a:endParaRPr>
          </a:p>
        </p:txBody>
      </p:sp>
      <p:sp>
        <p:nvSpPr>
          <p:cNvPr id="52248" name="AutoShape 24"/>
          <p:cNvSpPr/>
          <p:nvPr/>
        </p:nvSpPr>
        <p:spPr>
          <a:xfrm rot="10800000">
            <a:off x="3124200" y="1828800"/>
            <a:ext cx="152400" cy="1600200"/>
          </a:xfrm>
          <a:prstGeom prst="leftBrace">
            <a:avLst>
              <a:gd name="adj1" fmla="val 87500"/>
              <a:gd name="adj2" fmla="val 51468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Verdana" panose="020B0604030504040204" pitchFamily="34" charset="0"/>
            </a:endParaRPr>
          </a:p>
        </p:txBody>
      </p:sp>
      <p:sp>
        <p:nvSpPr>
          <p:cNvPr id="52249" name="Text Box 25"/>
          <p:cNvSpPr txBox="1"/>
          <p:nvPr/>
        </p:nvSpPr>
        <p:spPr>
          <a:xfrm>
            <a:off x="3429000" y="2362200"/>
            <a:ext cx="2016125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dirty="0">
                <a:solidFill>
                  <a:schemeClr val="accent2"/>
                </a:solidFill>
                <a:latin typeface="Verdana" panose="020B0604030504040204" pitchFamily="34" charset="0"/>
              </a:rPr>
              <a:t>Sentential Form</a:t>
            </a:r>
          </a:p>
        </p:txBody>
      </p:sp>
      <p:sp>
        <p:nvSpPr>
          <p:cNvPr id="52250" name="Text Box 26"/>
          <p:cNvSpPr txBox="1"/>
          <p:nvPr/>
        </p:nvSpPr>
        <p:spPr>
          <a:xfrm>
            <a:off x="3505200" y="3352800"/>
            <a:ext cx="1247775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dirty="0">
                <a:solidFill>
                  <a:schemeClr val="accent2"/>
                </a:solidFill>
                <a:latin typeface="Verdana" panose="020B0604030504040204" pitchFamily="34" charset="0"/>
              </a:rPr>
              <a:t>Sentence</a:t>
            </a:r>
          </a:p>
        </p:txBody>
      </p:sp>
      <p:sp>
        <p:nvSpPr>
          <p:cNvPr id="52251" name="AutoShape 27"/>
          <p:cNvSpPr/>
          <p:nvPr/>
        </p:nvSpPr>
        <p:spPr>
          <a:xfrm rot="10800000">
            <a:off x="3124200" y="3429000"/>
            <a:ext cx="152400" cy="304800"/>
          </a:xfrm>
          <a:prstGeom prst="leftBrace">
            <a:avLst>
              <a:gd name="adj1" fmla="val 16666"/>
              <a:gd name="adj2" fmla="val 51468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8" grpId="0" animBg="1"/>
      <p:bldP spid="52249" grpId="0"/>
      <p:bldP spid="52250" grpId="0"/>
      <p:bldP spid="5225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>
              <a:buNone/>
            </a:pPr>
            <a:r>
              <a:rPr dirty="0"/>
              <a:t>Tugas 2 orang / tugas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r>
              <a:rPr dirty="0"/>
              <a:t>10 Bahasa Pemrograman</a:t>
            </a:r>
          </a:p>
          <a:p>
            <a:r>
              <a:rPr dirty="0"/>
              <a:t>Masing2 tuliskan syntax dalam pen deklarasian variabel berikut contoh penggunaan </a:t>
            </a:r>
          </a:p>
          <a:p>
            <a:r>
              <a:rPr dirty="0"/>
              <a:t>Misal dalam bahasa pascal :</a:t>
            </a:r>
          </a:p>
          <a:p>
            <a:r>
              <a:rPr dirty="0"/>
              <a:t>Syntax :</a:t>
            </a:r>
            <a:r>
              <a:rPr b="1" dirty="0"/>
              <a:t>var</a:t>
            </a:r>
            <a:r>
              <a:rPr dirty="0"/>
              <a:t> Namavariabel TypeData;</a:t>
            </a:r>
          </a:p>
          <a:p>
            <a:r>
              <a:rPr dirty="0"/>
              <a:t>Ex : </a:t>
            </a:r>
            <a:r>
              <a:rPr b="1" dirty="0"/>
              <a:t>var</a:t>
            </a:r>
            <a:r>
              <a:rPr dirty="0"/>
              <a:t> Alas Integer;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Bahasa Mesin</a:t>
            </a:r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sz="2600" dirty="0"/>
              <a:t>Diawali dengan </a:t>
            </a:r>
            <a:r>
              <a:rPr sz="2600" dirty="0">
                <a:solidFill>
                  <a:schemeClr val="accent2"/>
                </a:solidFill>
              </a:rPr>
              <a:t>ENIAC</a:t>
            </a:r>
            <a:r>
              <a:rPr sz="2600" dirty="0"/>
              <a:t> dan </a:t>
            </a:r>
            <a:r>
              <a:rPr sz="2600" dirty="0">
                <a:solidFill>
                  <a:schemeClr val="accent2"/>
                </a:solidFill>
              </a:rPr>
              <a:t>EDVAC</a:t>
            </a:r>
            <a:r>
              <a:rPr sz="2600" dirty="0"/>
              <a:t>, komputer generasi pertama yang dikembangkan oleh John W. Mauclhy dan John von Neumann pada Agustus 1944</a:t>
            </a:r>
          </a:p>
          <a:p>
            <a:pPr eaLnBrk="1" hangingPunct="1"/>
            <a:r>
              <a:rPr sz="2600" b="1" dirty="0"/>
              <a:t>ENIAC</a:t>
            </a:r>
            <a:r>
              <a:rPr sz="2600" dirty="0"/>
              <a:t> menggunakan </a:t>
            </a:r>
            <a:r>
              <a:rPr sz="2600" i="1" dirty="0">
                <a:solidFill>
                  <a:schemeClr val="accent2"/>
                </a:solidFill>
              </a:rPr>
              <a:t>decimal arithmetic</a:t>
            </a:r>
          </a:p>
          <a:p>
            <a:pPr eaLnBrk="1" hangingPunct="1"/>
            <a:r>
              <a:rPr sz="2600" b="1" dirty="0"/>
              <a:t>EDVAC</a:t>
            </a:r>
            <a:r>
              <a:rPr sz="2600" dirty="0"/>
              <a:t> menggunakan </a:t>
            </a:r>
            <a:r>
              <a:rPr sz="2600" i="1" dirty="0">
                <a:solidFill>
                  <a:schemeClr val="accent2"/>
                </a:solidFill>
              </a:rPr>
              <a:t>binary arithmetic</a:t>
            </a:r>
          </a:p>
          <a:p>
            <a:pPr eaLnBrk="1" hangingPunct="1"/>
            <a:r>
              <a:rPr sz="2600" dirty="0"/>
              <a:t>Mengalami perubahan sangat besar setelah 4 dekade sejak EDVAC</a:t>
            </a:r>
          </a:p>
          <a:p>
            <a:pPr eaLnBrk="1" hangingPunct="1"/>
            <a:endParaRPr sz="2600" i="1" dirty="0">
              <a:solidFill>
                <a:schemeClr val="accent2"/>
              </a:solidFill>
            </a:endParaRPr>
          </a:p>
        </p:txBody>
      </p:sp>
      <p:sp>
        <p:nvSpPr>
          <p:cNvPr id="6148" name="Rectangle 4"/>
          <p:cNvSpPr/>
          <p:nvPr/>
        </p:nvSpPr>
        <p:spPr>
          <a:xfrm>
            <a:off x="609600" y="6248400"/>
            <a:ext cx="7902575" cy="214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r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1000" i="1" dirty="0">
                <a:latin typeface="Trebuchet MS" panose="020B0603020202020204" pitchFamily="34" charset="0"/>
              </a:rPr>
              <a:t>Bahasa Pemrograman –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Bahasa Rakitan (Assembly)</a:t>
            </a:r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>
              <a:lnSpc>
                <a:spcPct val="90000"/>
              </a:lnSpc>
            </a:pPr>
            <a:r>
              <a:rPr dirty="0"/>
              <a:t>Dimulai sejak awal 1950</a:t>
            </a:r>
          </a:p>
          <a:p>
            <a:pPr eaLnBrk="1" hangingPunct="1">
              <a:lnSpc>
                <a:spcPct val="90000"/>
              </a:lnSpc>
            </a:pPr>
            <a:r>
              <a:rPr dirty="0"/>
              <a:t>Disebut juga sebagai </a:t>
            </a:r>
            <a:r>
              <a:rPr i="1" dirty="0">
                <a:solidFill>
                  <a:schemeClr val="accent2"/>
                </a:solidFill>
              </a:rPr>
              <a:t>symbolic machine languages</a:t>
            </a:r>
          </a:p>
          <a:p>
            <a:pPr eaLnBrk="1" hangingPunct="1">
              <a:lnSpc>
                <a:spcPct val="90000"/>
              </a:lnSpc>
            </a:pPr>
            <a:r>
              <a:rPr dirty="0"/>
              <a:t>Symbol yang dipergunakan untuk memfasilitasi aspek pemrograman :</a:t>
            </a:r>
          </a:p>
          <a:p>
            <a:pPr lvl="1" eaLnBrk="1" hangingPunct="1">
              <a:lnSpc>
                <a:spcPct val="90000"/>
              </a:lnSpc>
            </a:pPr>
            <a:r>
              <a:rPr i="1" dirty="0">
                <a:solidFill>
                  <a:schemeClr val="accent2"/>
                </a:solidFill>
              </a:rPr>
              <a:t>Mnemonic Opcodes</a:t>
            </a:r>
            <a:r>
              <a:rPr dirty="0">
                <a:solidFill>
                  <a:schemeClr val="accent2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i="1" dirty="0">
                <a:solidFill>
                  <a:schemeClr val="accent2"/>
                </a:solidFill>
              </a:rPr>
              <a:t>Symbolic Names</a:t>
            </a:r>
          </a:p>
          <a:p>
            <a:pPr lvl="1" eaLnBrk="1" hangingPunct="1">
              <a:lnSpc>
                <a:spcPct val="90000"/>
              </a:lnSpc>
            </a:pPr>
            <a:r>
              <a:rPr i="1" dirty="0">
                <a:solidFill>
                  <a:schemeClr val="accent2"/>
                </a:solidFill>
              </a:rPr>
              <a:t>Memory Address Automatic Assignment</a:t>
            </a:r>
          </a:p>
          <a:p>
            <a:pPr lvl="1" eaLnBrk="1" hangingPunct="1">
              <a:lnSpc>
                <a:spcPct val="90000"/>
              </a:lnSpc>
            </a:pPr>
            <a:r>
              <a:rPr i="1" dirty="0">
                <a:solidFill>
                  <a:schemeClr val="accent2"/>
                </a:solidFill>
              </a:rPr>
              <a:t>Addressing Modes</a:t>
            </a:r>
          </a:p>
        </p:txBody>
      </p:sp>
      <p:sp>
        <p:nvSpPr>
          <p:cNvPr id="7172" name="Rectangle 4"/>
          <p:cNvSpPr/>
          <p:nvPr/>
        </p:nvSpPr>
        <p:spPr>
          <a:xfrm>
            <a:off x="609600" y="6248400"/>
            <a:ext cx="7902575" cy="214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r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1000" i="1" dirty="0">
                <a:latin typeface="Trebuchet MS" panose="020B0603020202020204" pitchFamily="34" charset="0"/>
              </a:rPr>
              <a:t>Bahasa Pemrograman –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High Level languages</a:t>
            </a: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dirty="0"/>
              <a:t>Dimulai sejak akhir 1950 </a:t>
            </a:r>
          </a:p>
          <a:p>
            <a:pPr eaLnBrk="1" hangingPunct="1"/>
            <a:r>
              <a:rPr dirty="0"/>
              <a:t>Memiliki kemampuan untuk merepresentasikan </a:t>
            </a:r>
            <a:r>
              <a:rPr dirty="0">
                <a:solidFill>
                  <a:schemeClr val="accent2"/>
                </a:solidFill>
              </a:rPr>
              <a:t>algoritma yang kompleks</a:t>
            </a:r>
          </a:p>
          <a:p>
            <a:pPr eaLnBrk="1" hangingPunct="1"/>
            <a:r>
              <a:rPr i="1" dirty="0">
                <a:solidFill>
                  <a:schemeClr val="accent2"/>
                </a:solidFill>
              </a:rPr>
              <a:t>Human-oriented readability</a:t>
            </a:r>
          </a:p>
          <a:p>
            <a:pPr eaLnBrk="1" hangingPunct="1"/>
            <a:r>
              <a:rPr i="1" dirty="0">
                <a:solidFill>
                  <a:schemeClr val="accent2"/>
                </a:solidFill>
              </a:rPr>
              <a:t>Machine-independent</a:t>
            </a:r>
          </a:p>
        </p:txBody>
      </p:sp>
      <p:sp>
        <p:nvSpPr>
          <p:cNvPr id="8196" name="Rectangle 4"/>
          <p:cNvSpPr/>
          <p:nvPr/>
        </p:nvSpPr>
        <p:spPr>
          <a:xfrm>
            <a:off x="609600" y="6248400"/>
            <a:ext cx="7902575" cy="214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r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1000" i="1" dirty="0">
                <a:latin typeface="Trebuchet MS" panose="020B0603020202020204" pitchFamily="34" charset="0"/>
              </a:rPr>
              <a:t>Bahasa Pemrograman –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Perbandingan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>
              <a:lnSpc>
                <a:spcPct val="80000"/>
              </a:lnSpc>
              <a:buNone/>
            </a:pPr>
            <a:r>
              <a:rPr sz="2100" dirty="0"/>
              <a:t>Penambahan dua buah integer</a:t>
            </a:r>
          </a:p>
          <a:p>
            <a:pPr lvl="1" eaLnBrk="1" hangingPunct="1">
              <a:lnSpc>
                <a:spcPct val="80000"/>
              </a:lnSpc>
            </a:pPr>
            <a:r>
              <a:rPr sz="2000" dirty="0"/>
              <a:t>Machine Language</a:t>
            </a:r>
          </a:p>
          <a:p>
            <a:pPr lvl="3" eaLnBrk="1" hangingPunct="1">
              <a:lnSpc>
                <a:spcPct val="80000"/>
              </a:lnSpc>
              <a:buNone/>
            </a:pPr>
            <a:endParaRPr sz="16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lvl="3" eaLnBrk="1" hangingPunct="1">
              <a:lnSpc>
                <a:spcPct val="80000"/>
              </a:lnSpc>
              <a:buNone/>
            </a:pPr>
            <a:r>
              <a:rPr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10100101   00000001</a:t>
            </a:r>
          </a:p>
          <a:p>
            <a:pPr lvl="3" eaLnBrk="1" hangingPunct="1">
              <a:lnSpc>
                <a:spcPct val="80000"/>
              </a:lnSpc>
              <a:buNone/>
            </a:pPr>
            <a:r>
              <a:rPr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11100101   00000010</a:t>
            </a:r>
          </a:p>
          <a:p>
            <a:pPr lvl="3" eaLnBrk="1" hangingPunct="1">
              <a:lnSpc>
                <a:spcPct val="80000"/>
              </a:lnSpc>
              <a:buNone/>
            </a:pPr>
            <a:r>
              <a:rPr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10000101   00000011</a:t>
            </a:r>
          </a:p>
          <a:p>
            <a:pPr lvl="1" eaLnBrk="1" hangingPunct="1">
              <a:lnSpc>
                <a:spcPct val="80000"/>
              </a:lnSpc>
            </a:pPr>
            <a:endParaRPr sz="2000" dirty="0"/>
          </a:p>
          <a:p>
            <a:pPr lvl="1" eaLnBrk="1" hangingPunct="1">
              <a:lnSpc>
                <a:spcPct val="80000"/>
              </a:lnSpc>
            </a:pPr>
            <a:r>
              <a:rPr sz="2000" dirty="0"/>
              <a:t>Assembly</a:t>
            </a:r>
          </a:p>
          <a:p>
            <a:pPr lvl="3" eaLnBrk="1" hangingPunct="1">
              <a:lnSpc>
                <a:spcPct val="80000"/>
              </a:lnSpc>
              <a:buNone/>
            </a:pPr>
            <a:endParaRPr sz="16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lvl="3" eaLnBrk="1" hangingPunct="1">
              <a:lnSpc>
                <a:spcPct val="80000"/>
              </a:lnSpc>
              <a:buNone/>
            </a:pPr>
            <a:r>
              <a:rPr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LOAD A</a:t>
            </a:r>
          </a:p>
          <a:p>
            <a:pPr lvl="3" eaLnBrk="1" hangingPunct="1">
              <a:lnSpc>
                <a:spcPct val="80000"/>
              </a:lnSpc>
              <a:buNone/>
            </a:pPr>
            <a:r>
              <a:rPr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ADD  B</a:t>
            </a:r>
          </a:p>
          <a:p>
            <a:pPr lvl="3" eaLnBrk="1" hangingPunct="1">
              <a:lnSpc>
                <a:spcPct val="80000"/>
              </a:lnSpc>
              <a:buNone/>
            </a:pPr>
            <a:r>
              <a:rPr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STO  C</a:t>
            </a:r>
          </a:p>
          <a:p>
            <a:pPr lvl="1" eaLnBrk="1" hangingPunct="1">
              <a:lnSpc>
                <a:spcPct val="80000"/>
              </a:lnSpc>
            </a:pPr>
            <a:endParaRPr sz="1600" b="1" dirty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sz="2000" dirty="0"/>
              <a:t>High Level (contoh dengan Pascal)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sz="1400" dirty="0">
                <a:solidFill>
                  <a:srgbClr val="0000FF"/>
                </a:solidFill>
                <a:latin typeface="Courier New" panose="02070309020205020404" pitchFamily="49" charset="0"/>
              </a:rPr>
              <a:t>        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sz="1600" dirty="0">
                <a:solidFill>
                  <a:srgbClr val="0000FF"/>
                </a:solidFill>
                <a:latin typeface="Courier New" panose="02070309020205020404" pitchFamily="49" charset="0"/>
              </a:rPr>
              <a:t>       </a:t>
            </a:r>
            <a:r>
              <a:rPr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 := A + B;</a:t>
            </a:r>
          </a:p>
        </p:txBody>
      </p:sp>
      <p:sp>
        <p:nvSpPr>
          <p:cNvPr id="9220" name="Rectangle 4"/>
          <p:cNvSpPr/>
          <p:nvPr/>
        </p:nvSpPr>
        <p:spPr>
          <a:xfrm>
            <a:off x="609600" y="6248400"/>
            <a:ext cx="7902575" cy="214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r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1000" i="1" dirty="0">
                <a:latin typeface="Trebuchet MS" panose="020B0603020202020204" pitchFamily="34" charset="0"/>
              </a:rPr>
              <a:t>Bahasa Pemrograman –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Sejarah Bahasa Pemrograman</a:t>
            </a: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zh-TW" dirty="0">
                <a:ea typeface="PMingLiU" pitchFamily="18" charset="-120"/>
              </a:rPr>
              <a:t>1830 - 1840, Charles Babbage, Analytical Engine</a:t>
            </a:r>
          </a:p>
          <a:p>
            <a:pPr eaLnBrk="1" hangingPunct="1"/>
            <a:r>
              <a:rPr lang="en-US" altLang="zh-TW" dirty="0">
                <a:ea typeface="PMingLiU" pitchFamily="18" charset="-120"/>
              </a:rPr>
              <a:t>Programmer pertama: Ada Byron Countess Of Lovelace</a:t>
            </a:r>
          </a:p>
          <a:p>
            <a:pPr eaLnBrk="1" hangingPunct="1"/>
            <a:r>
              <a:rPr lang="en-US" altLang="zh-TW" dirty="0">
                <a:ea typeface="PMingLiU" pitchFamily="18" charset="-120"/>
              </a:rPr>
              <a:t>1940, John von Neumann, Komputer pertama dengan stored programs</a:t>
            </a:r>
          </a:p>
          <a:p>
            <a:pPr eaLnBrk="1" hangingPunct="1"/>
            <a:endParaRPr dirty="0"/>
          </a:p>
        </p:txBody>
      </p:sp>
      <p:sp>
        <p:nvSpPr>
          <p:cNvPr id="10244" name="Rectangle 4"/>
          <p:cNvSpPr/>
          <p:nvPr/>
        </p:nvSpPr>
        <p:spPr>
          <a:xfrm>
            <a:off x="609600" y="6248400"/>
            <a:ext cx="7902575" cy="214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r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1000" i="1" dirty="0">
                <a:latin typeface="Trebuchet MS" panose="020B0603020202020204" pitchFamily="34" charset="0"/>
              </a:rPr>
              <a:t>Bahasa Pemrograman –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dirty="0"/>
              <a:t>Era 1950 an</a:t>
            </a: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ea typeface="PMingLiU" pitchFamily="18" charset="-120"/>
              </a:rPr>
              <a:t>FORTRAN (</a:t>
            </a:r>
            <a:r>
              <a:rPr lang="en-US" altLang="zh-TW" sz="2100" dirty="0">
                <a:solidFill>
                  <a:schemeClr val="accent2"/>
                </a:solidFill>
                <a:ea typeface="PMingLiU" pitchFamily="18" charset="-120"/>
              </a:rPr>
              <a:t>FOR</a:t>
            </a:r>
            <a:r>
              <a:rPr lang="en-US" altLang="zh-TW" sz="2100" dirty="0">
                <a:ea typeface="PMingLiU" pitchFamily="18" charset="-120"/>
              </a:rPr>
              <a:t>mula </a:t>
            </a:r>
            <a:r>
              <a:rPr lang="en-US" altLang="zh-TW" sz="2100" dirty="0">
                <a:solidFill>
                  <a:schemeClr val="accent2"/>
                </a:solidFill>
                <a:ea typeface="PMingLiU" pitchFamily="18" charset="-120"/>
              </a:rPr>
              <a:t>TRAN</a:t>
            </a:r>
            <a:r>
              <a:rPr lang="en-US" altLang="zh-TW" sz="2100" dirty="0">
                <a:ea typeface="PMingLiU" pitchFamily="18" charset="-120"/>
              </a:rPr>
              <a:t>slation), 1954~1957, IBM, John Backus, arrays, loops, if-statements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ea typeface="PMingLiU" pitchFamily="18" charset="-120"/>
              </a:rPr>
              <a:t>COBOL (</a:t>
            </a:r>
            <a:r>
              <a:rPr lang="en-US" altLang="zh-TW" sz="2100" dirty="0">
                <a:solidFill>
                  <a:schemeClr val="accent2"/>
                </a:solidFill>
                <a:ea typeface="PMingLiU" pitchFamily="18" charset="-120"/>
              </a:rPr>
              <a:t>Co</a:t>
            </a:r>
            <a:r>
              <a:rPr lang="en-US" altLang="zh-TW" sz="2100" dirty="0">
                <a:ea typeface="PMingLiU" pitchFamily="18" charset="-120"/>
              </a:rPr>
              <a:t>mmon </a:t>
            </a:r>
            <a:r>
              <a:rPr lang="en-US" altLang="zh-TW" sz="2100" dirty="0">
                <a:solidFill>
                  <a:schemeClr val="accent2"/>
                </a:solidFill>
                <a:ea typeface="PMingLiU" pitchFamily="18" charset="-120"/>
              </a:rPr>
              <a:t>B</a:t>
            </a:r>
            <a:r>
              <a:rPr lang="en-US" altLang="zh-TW" sz="2100" dirty="0">
                <a:ea typeface="PMingLiU" pitchFamily="18" charset="-120"/>
              </a:rPr>
              <a:t>usiness-</a:t>
            </a:r>
            <a:r>
              <a:rPr lang="en-US" altLang="zh-TW" sz="2100" dirty="0">
                <a:solidFill>
                  <a:schemeClr val="accent2"/>
                </a:solidFill>
                <a:ea typeface="PMingLiU" pitchFamily="18" charset="-120"/>
              </a:rPr>
              <a:t>O</a:t>
            </a:r>
            <a:r>
              <a:rPr lang="en-US" altLang="zh-TW" sz="2100" dirty="0">
                <a:ea typeface="PMingLiU" pitchFamily="18" charset="-120"/>
              </a:rPr>
              <a:t>riented </a:t>
            </a:r>
            <a:r>
              <a:rPr lang="en-US" altLang="zh-TW" sz="2100" dirty="0">
                <a:solidFill>
                  <a:schemeClr val="accent2"/>
                </a:solidFill>
                <a:ea typeface="PMingLiU" pitchFamily="18" charset="-120"/>
              </a:rPr>
              <a:t>L</a:t>
            </a:r>
            <a:r>
              <a:rPr lang="en-US" altLang="zh-TW" sz="2100" dirty="0">
                <a:ea typeface="PMingLiU" pitchFamily="18" charset="-120"/>
              </a:rPr>
              <a:t>anguage), 1959~1960, US DOD, Grace Hopper, records, output formatting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ea typeface="PMingLiU" pitchFamily="18" charset="-120"/>
              </a:rPr>
              <a:t>Algol60 (ALGOrithmic Language), 1958~1960,, structured statements, begin-end blocks, type declarations, recursion, pass-by-value parameters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ea typeface="PMingLiU" pitchFamily="18" charset="-120"/>
              </a:rPr>
              <a:t>LISP (LISt Processor), akhir 1950s, MIT, John McCarthy, functions dan garbage collection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ea typeface="PMingLiU" pitchFamily="18" charset="-120"/>
              </a:rPr>
              <a:t>APL (A Programming Language), akhir 1950s, Harvard University dan IBM, K. Iverson, arrays and matrices</a:t>
            </a:r>
          </a:p>
          <a:p>
            <a:pPr eaLnBrk="1" hangingPunct="1">
              <a:lnSpc>
                <a:spcPct val="90000"/>
              </a:lnSpc>
            </a:pPr>
            <a:endParaRPr sz="2100" dirty="0"/>
          </a:p>
        </p:txBody>
      </p:sp>
      <p:sp>
        <p:nvSpPr>
          <p:cNvPr id="11268" name="Rectangle 4"/>
          <p:cNvSpPr/>
          <p:nvPr/>
        </p:nvSpPr>
        <p:spPr>
          <a:xfrm>
            <a:off x="609600" y="6248400"/>
            <a:ext cx="7902575" cy="214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r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sz="1000" i="1" dirty="0">
                <a:latin typeface="Trebuchet MS" panose="020B0603020202020204" pitchFamily="34" charset="0"/>
              </a:rPr>
              <a:t>Bahasa Pemrograman –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</TotalTime>
  <Words>1520</Words>
  <Application>Microsoft Office PowerPoint</Application>
  <PresentationFormat>On-screen Show (4:3)</PresentationFormat>
  <Paragraphs>319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Century Gothic</vt:lpstr>
      <vt:lpstr>Courier New</vt:lpstr>
      <vt:lpstr>Trebuchet MS</vt:lpstr>
      <vt:lpstr>Tw Cen MT</vt:lpstr>
      <vt:lpstr>Verdana</vt:lpstr>
      <vt:lpstr>Wingdings</vt:lpstr>
      <vt:lpstr>Profile</vt:lpstr>
      <vt:lpstr>Universitas Muhammadiyah Prof. DR. Hamka (UHAMKA)</vt:lpstr>
      <vt:lpstr>Definisi</vt:lpstr>
      <vt:lpstr>Tingkatan Bahasa Pemrograman</vt:lpstr>
      <vt:lpstr>Bahasa Mesin</vt:lpstr>
      <vt:lpstr>Bahasa Rakitan (Assembly)</vt:lpstr>
      <vt:lpstr>High Level languages</vt:lpstr>
      <vt:lpstr>Perbandingan</vt:lpstr>
      <vt:lpstr>Sejarah Bahasa Pemrograman</vt:lpstr>
      <vt:lpstr>Era 1950 an</vt:lpstr>
      <vt:lpstr>Era 1960 an</vt:lpstr>
      <vt:lpstr>Era 1970 an</vt:lpstr>
      <vt:lpstr>Era 1980 an</vt:lpstr>
      <vt:lpstr>Era 1990 an</vt:lpstr>
      <vt:lpstr>Era 2000 an</vt:lpstr>
      <vt:lpstr>Interpreter &amp; Kompiler</vt:lpstr>
      <vt:lpstr>Interpreter</vt:lpstr>
      <vt:lpstr>Compiler</vt:lpstr>
      <vt:lpstr>Semantics &amp; Syntax</vt:lpstr>
      <vt:lpstr>Semantics</vt:lpstr>
      <vt:lpstr>Syntax</vt:lpstr>
      <vt:lpstr>Semantics</vt:lpstr>
      <vt:lpstr>Atribut</vt:lpstr>
      <vt:lpstr>Binding</vt:lpstr>
      <vt:lpstr>Binding Time</vt:lpstr>
      <vt:lpstr>Deklarasi </vt:lpstr>
      <vt:lpstr>Deklarasi</vt:lpstr>
      <vt:lpstr>Ruang Lingkup (Scope)</vt:lpstr>
      <vt:lpstr>Ruang Lingkup (Scope)</vt:lpstr>
      <vt:lpstr>Syntax</vt:lpstr>
      <vt:lpstr>Lexical Structure</vt:lpstr>
      <vt:lpstr>Syntactic Structure</vt:lpstr>
      <vt:lpstr>Parse Tree</vt:lpstr>
      <vt:lpstr>Tugas 2 orang / tugas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Perkuliahan BAHASA PEMROGRAMAN</dc:title>
  <dc:creator>Ari</dc:creator>
  <cp:lastModifiedBy>Endy Sjaiful</cp:lastModifiedBy>
  <cp:revision>125</cp:revision>
  <dcterms:created xsi:type="dcterms:W3CDTF">2007-07-19T05:39:00Z</dcterms:created>
  <dcterms:modified xsi:type="dcterms:W3CDTF">2022-10-06T09:56:01Z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1057-11.2.0.8970</vt:lpwstr>
  </property>
</Properties>
</file>