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24765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5940" y="827023"/>
            <a:ext cx="8072119" cy="1556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562100"/>
            <a:ext cx="8153400" cy="76200"/>
          </a:xfrm>
          <a:custGeom>
            <a:avLst/>
            <a:gdLst/>
            <a:ahLst/>
            <a:cxnLst/>
            <a:rect l="l" t="t" r="r" b="b"/>
            <a:pathLst>
              <a:path w="8153400" h="76200">
                <a:moveTo>
                  <a:pt x="8153400" y="76200"/>
                </a:moveTo>
                <a:lnTo>
                  <a:pt x="8153400" y="0"/>
                </a:lnTo>
                <a:lnTo>
                  <a:pt x="0" y="0"/>
                </a:lnTo>
                <a:lnTo>
                  <a:pt x="0" y="76200"/>
                </a:lnTo>
                <a:lnTo>
                  <a:pt x="8153400" y="7620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4886" y="186944"/>
            <a:ext cx="8174227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19" y="1595120"/>
            <a:ext cx="8138160" cy="43357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96404" y="6378914"/>
            <a:ext cx="1106804" cy="215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5E574E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pc="-5" dirty="0"/>
              <a:t>Abdul</a:t>
            </a:r>
            <a:r>
              <a:rPr spc="-35" dirty="0"/>
              <a:t> </a:t>
            </a:r>
            <a:r>
              <a:rPr spc="-5" dirty="0"/>
              <a:t>Rouf</a:t>
            </a:r>
            <a:r>
              <a:rPr spc="-30" dirty="0"/>
              <a:t> </a:t>
            </a:r>
            <a:r>
              <a:rPr dirty="0"/>
              <a:t>-</a:t>
            </a:r>
            <a:r>
              <a:rPr spc="-20" dirty="0"/>
              <a:t> 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guide.com/" TargetMode="External"/><Relationship Id="rId2" Type="http://schemas.openxmlformats.org/officeDocument/2006/relationships/hyperlink" Target="http://www.pcguide.com/ref/mbsys/bus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3138" y="2938942"/>
            <a:ext cx="6550661" cy="11498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20000"/>
              </a:lnSpc>
              <a:spcBef>
                <a:spcPts val="100"/>
              </a:spcBef>
            </a:pPr>
            <a:r>
              <a:rPr sz="6600" spc="-5" dirty="0">
                <a:latin typeface="Arial Black"/>
                <a:cs typeface="Arial Black"/>
              </a:rPr>
              <a:t>Bus</a:t>
            </a:r>
            <a:r>
              <a:rPr sz="6600" spc="-90" dirty="0">
                <a:latin typeface="Arial Black"/>
                <a:cs typeface="Arial Black"/>
              </a:rPr>
              <a:t> </a:t>
            </a:r>
            <a:r>
              <a:rPr sz="6600" spc="-5" dirty="0">
                <a:latin typeface="Arial Black"/>
                <a:cs typeface="Arial Black"/>
              </a:rPr>
              <a:t>Sistem</a:t>
            </a:r>
            <a:endParaRPr sz="6600" dirty="0">
              <a:latin typeface="Arial Black"/>
              <a:cs typeface="Arial Black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C3D8660-8CC3-4FC3-9BB9-4A3F1A2FF1BB}"/>
              </a:ext>
            </a:extLst>
          </p:cNvPr>
          <p:cNvCxnSpPr/>
          <p:nvPr/>
        </p:nvCxnSpPr>
        <p:spPr>
          <a:xfrm>
            <a:off x="609600" y="4495800"/>
            <a:ext cx="8001000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475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Contoh</a:t>
            </a:r>
            <a:r>
              <a:rPr spc="-55" dirty="0"/>
              <a:t> </a:t>
            </a:r>
            <a:r>
              <a:rPr spc="-5" dirty="0"/>
              <a:t>Eksekusi</a:t>
            </a:r>
            <a:r>
              <a:rPr spc="-50" dirty="0"/>
              <a:t> </a:t>
            </a:r>
            <a:r>
              <a:rPr spc="-5" dirty="0"/>
              <a:t>Program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22533" y="1765333"/>
            <a:ext cx="4749468" cy="4838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Diagram</a:t>
            </a:r>
            <a:r>
              <a:rPr spc="-55" dirty="0"/>
              <a:t> </a:t>
            </a:r>
            <a:r>
              <a:rPr spc="-5" dirty="0"/>
              <a:t>Keadaan</a:t>
            </a:r>
            <a:r>
              <a:rPr spc="-55" dirty="0"/>
              <a:t> </a:t>
            </a:r>
            <a:r>
              <a:rPr spc="-5" dirty="0"/>
              <a:t>Siklus </a:t>
            </a:r>
            <a:r>
              <a:rPr spc="-1185" dirty="0"/>
              <a:t> </a:t>
            </a:r>
            <a:r>
              <a:rPr spc="-5" dirty="0"/>
              <a:t>Instruksi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383" y="1866818"/>
            <a:ext cx="8199232" cy="410791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2332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Interrupt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88620" marR="5080" indent="-342900">
              <a:lnSpc>
                <a:spcPts val="2590"/>
              </a:lnSpc>
              <a:spcBef>
                <a:spcPts val="425"/>
              </a:spcBef>
            </a:pP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Suatu mekanisme yang disediakan </a:t>
            </a:r>
            <a:r>
              <a:rPr dirty="0"/>
              <a:t>bagi modul-modul lain </a:t>
            </a:r>
            <a:r>
              <a:rPr spc="-735" dirty="0"/>
              <a:t> </a:t>
            </a:r>
            <a:r>
              <a:rPr spc="-5" dirty="0"/>
              <a:t>(mis.</a:t>
            </a:r>
            <a:r>
              <a:rPr spc="5" dirty="0"/>
              <a:t> </a:t>
            </a:r>
            <a:r>
              <a:rPr spc="-5" dirty="0"/>
              <a:t>I/O)</a:t>
            </a:r>
            <a:r>
              <a:rPr spc="5" dirty="0"/>
              <a:t> </a:t>
            </a:r>
            <a:r>
              <a:rPr spc="-5" dirty="0"/>
              <a:t>untuk</a:t>
            </a:r>
            <a:r>
              <a:rPr spc="5" dirty="0"/>
              <a:t> </a:t>
            </a:r>
            <a:r>
              <a:rPr spc="-5" dirty="0"/>
              <a:t>dapat</a:t>
            </a:r>
            <a:r>
              <a:rPr spc="10" dirty="0"/>
              <a:t> </a:t>
            </a:r>
            <a:r>
              <a:rPr spc="-5" dirty="0"/>
              <a:t>meng-interupsi</a:t>
            </a:r>
            <a:r>
              <a:rPr spc="5" dirty="0"/>
              <a:t> </a:t>
            </a:r>
            <a:r>
              <a:rPr spc="-5" dirty="0"/>
              <a:t>operasi</a:t>
            </a:r>
            <a:r>
              <a:rPr spc="5" dirty="0"/>
              <a:t> </a:t>
            </a:r>
            <a:r>
              <a:rPr spc="-5" dirty="0"/>
              <a:t>normal </a:t>
            </a:r>
            <a:r>
              <a:rPr dirty="0"/>
              <a:t> </a:t>
            </a:r>
            <a:r>
              <a:rPr spc="-5" dirty="0"/>
              <a:t>CPU</a:t>
            </a:r>
          </a:p>
          <a:p>
            <a:pPr marL="45720">
              <a:lnSpc>
                <a:spcPct val="100000"/>
              </a:lnSpc>
              <a:spcBef>
                <a:spcPts val="254"/>
              </a:spcBef>
            </a:pP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Program</a:t>
            </a:r>
          </a:p>
          <a:p>
            <a:pPr marL="502920">
              <a:lnSpc>
                <a:spcPct val="100000"/>
              </a:lnSpc>
              <a:spcBef>
                <a:spcPts val="245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/>
              <a:t>Misal:</a:t>
            </a:r>
            <a:r>
              <a:rPr sz="2000" dirty="0"/>
              <a:t> </a:t>
            </a:r>
            <a:r>
              <a:rPr sz="2000" spc="-5" dirty="0"/>
              <a:t>overflow,</a:t>
            </a:r>
            <a:r>
              <a:rPr sz="2000" spc="15" dirty="0"/>
              <a:t> </a:t>
            </a:r>
            <a:r>
              <a:rPr sz="2000" spc="-5" dirty="0"/>
              <a:t>division</a:t>
            </a:r>
            <a:r>
              <a:rPr sz="2000" spc="15" dirty="0"/>
              <a:t> </a:t>
            </a:r>
            <a:r>
              <a:rPr sz="2000" spc="-5" dirty="0"/>
              <a:t>by</a:t>
            </a:r>
            <a:r>
              <a:rPr sz="2000" dirty="0"/>
              <a:t> </a:t>
            </a:r>
            <a:r>
              <a:rPr sz="2000" spc="-5" dirty="0"/>
              <a:t>zero</a:t>
            </a:r>
            <a:endParaRPr sz="2000">
              <a:latin typeface="Wingdings"/>
              <a:cs typeface="Wingdings"/>
            </a:endParaRPr>
          </a:p>
          <a:p>
            <a:pPr marL="45720">
              <a:lnSpc>
                <a:spcPct val="100000"/>
              </a:lnSpc>
              <a:spcBef>
                <a:spcPts val="284"/>
              </a:spcBef>
            </a:pP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-7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Timer</a:t>
            </a:r>
          </a:p>
          <a:p>
            <a:pPr marL="502920">
              <a:lnSpc>
                <a:spcPct val="100000"/>
              </a:lnSpc>
              <a:spcBef>
                <a:spcPts val="240"/>
              </a:spcBef>
              <a:tabLst>
                <a:tab pos="2634615" algn="l"/>
              </a:tabLst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/>
              <a:t>Dihasilkan</a:t>
            </a:r>
            <a:r>
              <a:rPr sz="2000" spc="15" dirty="0"/>
              <a:t> </a:t>
            </a:r>
            <a:r>
              <a:rPr sz="2000" spc="-5" dirty="0"/>
              <a:t>oleh	internal</a:t>
            </a:r>
            <a:r>
              <a:rPr sz="2000" spc="20" dirty="0"/>
              <a:t> </a:t>
            </a:r>
            <a:r>
              <a:rPr sz="2000" spc="-5" dirty="0"/>
              <a:t>processor</a:t>
            </a:r>
            <a:r>
              <a:rPr sz="2000" spc="-15" dirty="0"/>
              <a:t> </a:t>
            </a:r>
            <a:r>
              <a:rPr sz="2000" spc="-5" dirty="0"/>
              <a:t>timer</a:t>
            </a:r>
            <a:endParaRPr sz="2000">
              <a:latin typeface="Wingdings"/>
              <a:cs typeface="Wingdings"/>
            </a:endParaRPr>
          </a:p>
          <a:p>
            <a:pPr marL="502920">
              <a:lnSpc>
                <a:spcPct val="100000"/>
              </a:lnSpc>
              <a:spcBef>
                <a:spcPts val="240"/>
              </a:spcBef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/>
              <a:t>Digunakan</a:t>
            </a:r>
            <a:r>
              <a:rPr sz="2000" spc="5" dirty="0"/>
              <a:t> </a:t>
            </a:r>
            <a:r>
              <a:rPr sz="2000" spc="-5" dirty="0"/>
              <a:t>dalam</a:t>
            </a:r>
            <a:r>
              <a:rPr sz="2000" dirty="0"/>
              <a:t> </a:t>
            </a:r>
            <a:r>
              <a:rPr sz="2000" spc="-5" dirty="0"/>
              <a:t>pre-emptive</a:t>
            </a:r>
            <a:r>
              <a:rPr sz="2000" spc="20" dirty="0"/>
              <a:t> </a:t>
            </a:r>
            <a:r>
              <a:rPr sz="2000" spc="-5" dirty="0"/>
              <a:t>multi-tasking</a:t>
            </a:r>
            <a:endParaRPr sz="2000">
              <a:latin typeface="Wingdings"/>
              <a:cs typeface="Wingdings"/>
            </a:endParaRPr>
          </a:p>
          <a:p>
            <a:pPr marL="45720">
              <a:lnSpc>
                <a:spcPct val="100000"/>
              </a:lnSpc>
              <a:spcBef>
                <a:spcPts val="285"/>
              </a:spcBef>
            </a:pP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10" dirty="0"/>
              <a:t>I/O</a:t>
            </a:r>
          </a:p>
          <a:p>
            <a:pPr marL="502920">
              <a:lnSpc>
                <a:spcPct val="100000"/>
              </a:lnSpc>
              <a:spcBef>
                <a:spcPts val="245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/>
              <a:t>dari</a:t>
            </a:r>
            <a:r>
              <a:rPr sz="2000" spc="-15" dirty="0"/>
              <a:t> </a:t>
            </a:r>
            <a:r>
              <a:rPr sz="2000" spc="-5" dirty="0"/>
              <a:t>I/O controller</a:t>
            </a:r>
            <a:endParaRPr sz="2000">
              <a:latin typeface="Wingdings"/>
              <a:cs typeface="Wingdings"/>
            </a:endParaRPr>
          </a:p>
          <a:p>
            <a:pPr marL="45720">
              <a:lnSpc>
                <a:spcPct val="100000"/>
              </a:lnSpc>
              <a:spcBef>
                <a:spcPts val="285"/>
              </a:spcBef>
            </a:pPr>
            <a:r>
              <a:rPr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pc="-5" dirty="0"/>
              <a:t>Hardware</a:t>
            </a:r>
            <a:r>
              <a:rPr spc="-25" dirty="0"/>
              <a:t> </a:t>
            </a:r>
            <a:r>
              <a:rPr spc="-10" dirty="0"/>
              <a:t>failure</a:t>
            </a:r>
          </a:p>
          <a:p>
            <a:pPr marL="502920">
              <a:lnSpc>
                <a:spcPct val="100000"/>
              </a:lnSpc>
              <a:spcBef>
                <a:spcPts val="244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/>
              <a:t>Misal:</a:t>
            </a:r>
            <a:r>
              <a:rPr sz="2000" spc="-5" dirty="0"/>
              <a:t> memory</a:t>
            </a:r>
            <a:r>
              <a:rPr sz="2000" dirty="0"/>
              <a:t> </a:t>
            </a:r>
            <a:r>
              <a:rPr sz="2000" spc="-5" dirty="0"/>
              <a:t>parity</a:t>
            </a:r>
            <a:r>
              <a:rPr sz="2000" spc="5" dirty="0"/>
              <a:t> </a:t>
            </a:r>
            <a:r>
              <a:rPr sz="2000" spc="-5" dirty="0"/>
              <a:t>error</a:t>
            </a:r>
            <a:endParaRPr sz="200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459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Program</a:t>
            </a:r>
            <a:r>
              <a:rPr spc="-35" dirty="0"/>
              <a:t> </a:t>
            </a:r>
            <a:r>
              <a:rPr spc="-5" dirty="0"/>
              <a:t>Flow</a:t>
            </a:r>
            <a:r>
              <a:rPr spc="-30" dirty="0"/>
              <a:t> </a:t>
            </a:r>
            <a:r>
              <a:rPr spc="-10" dirty="0"/>
              <a:t>Control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5671" y="1687979"/>
            <a:ext cx="7976457" cy="459702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934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Siklus</a:t>
            </a:r>
            <a:r>
              <a:rPr spc="-60" dirty="0"/>
              <a:t> </a:t>
            </a:r>
            <a:r>
              <a:rPr spc="-10" dirty="0"/>
              <a:t>Interupsi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4744"/>
            <a:ext cx="7321550" cy="397954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Ditambahkan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instruction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cycle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Processor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memeriksa</a:t>
            </a:r>
            <a:r>
              <a:rPr sz="2400" dirty="0">
                <a:latin typeface="Tahoma"/>
                <a:cs typeface="Tahoma"/>
              </a:rPr>
              <a:t> adanya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5" dirty="0">
                <a:latin typeface="Tahoma"/>
                <a:cs typeface="Tahoma"/>
              </a:rPr>
              <a:t>Diberitahukan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lewat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interrupt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signal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Jika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tidak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ada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interrupt, fetch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next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instruction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ahoma"/>
                <a:cs typeface="Tahoma"/>
              </a:rPr>
              <a:t>Jika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ada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interrupt: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  <a:tabLst>
                <a:tab pos="3147060" algn="l"/>
              </a:tabLst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Tunda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eksekusi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dari	program</a:t>
            </a:r>
            <a:r>
              <a:rPr sz="2000" spc="-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saat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itu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380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Simpan</a:t>
            </a:r>
            <a:r>
              <a:rPr sz="2000" spc="-50" dirty="0">
                <a:latin typeface="Tahoma"/>
                <a:cs typeface="Tahoma"/>
              </a:rPr>
              <a:t> </a:t>
            </a:r>
            <a:r>
              <a:rPr sz="2100" spc="-50" dirty="0">
                <a:latin typeface="Tahoma"/>
                <a:cs typeface="Tahoma"/>
              </a:rPr>
              <a:t>context</a:t>
            </a:r>
            <a:endParaRPr sz="21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59"/>
              </a:spcBef>
              <a:tabLst>
                <a:tab pos="4024629" algn="l"/>
              </a:tabLst>
            </a:pPr>
            <a:r>
              <a:rPr sz="2000" spc="3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30" dirty="0">
                <a:latin typeface="Tahoma"/>
                <a:cs typeface="Tahoma"/>
              </a:rPr>
              <a:t>Set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PC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ke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awal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address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dari	routine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interrupt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handler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Proses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interrupt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380"/>
              </a:spcBef>
              <a:tabLst>
                <a:tab pos="3107690" algn="l"/>
              </a:tabLst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>
                <a:latin typeface="Tahoma"/>
                <a:cs typeface="Tahoma"/>
              </a:rPr>
              <a:t>Kembalikan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100" spc="-50" dirty="0">
                <a:latin typeface="Tahoma"/>
                <a:cs typeface="Tahoma"/>
              </a:rPr>
              <a:t>context	</a:t>
            </a:r>
            <a:r>
              <a:rPr sz="2000" spc="-5" dirty="0">
                <a:latin typeface="Tahoma"/>
                <a:cs typeface="Tahoma"/>
              </a:rPr>
              <a:t>dan lanjutkan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program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yang terhenti.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Diagram keadaan Siklus </a:t>
            </a:r>
            <a:r>
              <a:rPr dirty="0"/>
              <a:t> </a:t>
            </a:r>
            <a:r>
              <a:rPr spc="-5" dirty="0"/>
              <a:t>Instruksi</a:t>
            </a:r>
            <a:r>
              <a:rPr spc="-50" dirty="0"/>
              <a:t> </a:t>
            </a:r>
            <a:r>
              <a:rPr spc="-5" dirty="0"/>
              <a:t>dengan</a:t>
            </a:r>
            <a:r>
              <a:rPr spc="-50" dirty="0"/>
              <a:t> </a:t>
            </a:r>
            <a:r>
              <a:rPr spc="-5" dirty="0"/>
              <a:t>Interrupt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9137" y="1740934"/>
            <a:ext cx="8105649" cy="324032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6704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Multiple</a:t>
            </a:r>
            <a:r>
              <a:rPr spc="-90" dirty="0"/>
              <a:t> </a:t>
            </a:r>
            <a:r>
              <a:rPr spc="-5" dirty="0"/>
              <a:t>Interrupts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75"/>
            <a:ext cx="8020684" cy="3964940"/>
          </a:xfrm>
          <a:prstGeom prst="rect">
            <a:avLst/>
          </a:prstGeom>
        </p:spPr>
        <p:txBody>
          <a:bodyPr vert="horz" wrap="square" lIns="0" tIns="558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Disable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interrupts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29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Processor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akan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mengabaikan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 berikutnya</a:t>
            </a:r>
            <a:endParaRPr sz="2400">
              <a:latin typeface="Tahoma"/>
              <a:cs typeface="Tahoma"/>
            </a:endParaRPr>
          </a:p>
          <a:p>
            <a:pPr marL="755015" marR="5080" indent="-285750">
              <a:lnSpc>
                <a:spcPts val="2590"/>
              </a:lnSpc>
              <a:spcBef>
                <a:spcPts val="61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Interrupts tetap</a:t>
            </a:r>
            <a:r>
              <a:rPr sz="2400" dirty="0">
                <a:latin typeface="Tahoma"/>
                <a:cs typeface="Tahoma"/>
              </a:rPr>
              <a:t> akan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diperiksa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setelah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</a:t>
            </a:r>
            <a:r>
              <a:rPr sz="2400" dirty="0">
                <a:latin typeface="Tahoma"/>
                <a:cs typeface="Tahoma"/>
              </a:rPr>
              <a:t> ynag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pertama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selesai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dilayani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25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Interrupts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ditangani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dalam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urutan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sesuai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datangnya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334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Define</a:t>
            </a:r>
            <a:r>
              <a:rPr sz="2800" spc="-5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priorities</a:t>
            </a:r>
            <a:endParaRPr sz="2800">
              <a:latin typeface="Tahoma"/>
              <a:cs typeface="Tahoma"/>
            </a:endParaRPr>
          </a:p>
          <a:p>
            <a:pPr marL="755015" marR="190500" indent="-285750">
              <a:lnSpc>
                <a:spcPts val="2590"/>
              </a:lnSpc>
              <a:spcBef>
                <a:spcPts val="62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Low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priority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dapat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oleh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higher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priority interrupts</a:t>
            </a:r>
            <a:endParaRPr sz="2400">
              <a:latin typeface="Tahoma"/>
              <a:cs typeface="Tahoma"/>
            </a:endParaRPr>
          </a:p>
          <a:p>
            <a:pPr marL="755015" marR="52705" indent="-285750">
              <a:lnSpc>
                <a:spcPts val="259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Setelah higher priority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 selesai</a:t>
            </a:r>
            <a:r>
              <a:rPr sz="2400" dirty="0">
                <a:latin typeface="Tahoma"/>
                <a:cs typeface="Tahoma"/>
              </a:rPr>
              <a:t> dilayani,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akan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kembali ke interrupt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sebelumnya.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797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Multiple</a:t>
            </a:r>
            <a:r>
              <a:rPr spc="-25" dirty="0"/>
              <a:t> </a:t>
            </a:r>
            <a:r>
              <a:rPr spc="-5" dirty="0"/>
              <a:t>Interrupts</a:t>
            </a:r>
            <a:r>
              <a:rPr spc="-25" dirty="0"/>
              <a:t> </a:t>
            </a:r>
            <a:r>
              <a:rPr dirty="0"/>
              <a:t>-</a:t>
            </a:r>
            <a:r>
              <a:rPr spc="-30" dirty="0"/>
              <a:t> </a:t>
            </a:r>
            <a:r>
              <a:rPr spc="-5" dirty="0"/>
              <a:t>Sequential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6430" y="1827045"/>
            <a:ext cx="6620933" cy="434763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908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Multiple</a:t>
            </a:r>
            <a:r>
              <a:rPr spc="-25" dirty="0"/>
              <a:t> </a:t>
            </a:r>
            <a:r>
              <a:rPr spc="-5" dirty="0"/>
              <a:t>Interrupts</a:t>
            </a:r>
            <a:r>
              <a:rPr spc="-25" dirty="0"/>
              <a:t> </a:t>
            </a:r>
            <a:r>
              <a:rPr dirty="0"/>
              <a:t>-</a:t>
            </a:r>
            <a:r>
              <a:rPr spc="-30" dirty="0"/>
              <a:t> </a:t>
            </a:r>
            <a:r>
              <a:rPr spc="-5" dirty="0"/>
              <a:t>Nested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1676399"/>
            <a:ext cx="7467600" cy="497890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94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Sambungan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833995" cy="236728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Semua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unit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harus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tersambung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Unit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yang beda memiliki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sambungan</a:t>
            </a:r>
            <a:r>
              <a:rPr sz="2800" spc="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yang beda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Memory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Input/Output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CPU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163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Konsep</a:t>
            </a:r>
            <a:r>
              <a:rPr spc="-95" dirty="0"/>
              <a:t> </a:t>
            </a:r>
            <a:r>
              <a:rPr spc="-5" dirty="0"/>
              <a:t>Program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787" y="1917446"/>
            <a:ext cx="8016875" cy="353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1553845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Pemrograman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(hardware)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merupakan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proses penghu- </a:t>
            </a:r>
            <a:r>
              <a:rPr sz="2400" dirty="0">
                <a:latin typeface="Tahoma"/>
                <a:cs typeface="Tahoma"/>
              </a:rPr>
              <a:t> bungan	</a:t>
            </a:r>
            <a:r>
              <a:rPr sz="2400" spc="-5" dirty="0">
                <a:latin typeface="Tahoma"/>
                <a:cs typeface="Tahoma"/>
              </a:rPr>
              <a:t>berbagai komponen </a:t>
            </a:r>
            <a:r>
              <a:rPr sz="2400" dirty="0">
                <a:latin typeface="Tahoma"/>
                <a:cs typeface="Tahoma"/>
              </a:rPr>
              <a:t>logik pada </a:t>
            </a:r>
            <a:r>
              <a:rPr sz="2400" spc="-5" dirty="0">
                <a:latin typeface="Tahoma"/>
                <a:cs typeface="Tahoma"/>
              </a:rPr>
              <a:t>konfigurasi yang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diinginkan </a:t>
            </a:r>
            <a:r>
              <a:rPr sz="2400" spc="-5" dirty="0">
                <a:latin typeface="Tahoma"/>
                <a:cs typeface="Tahoma"/>
              </a:rPr>
              <a:t>untuk membentuk operasi aritmatik </a:t>
            </a:r>
            <a:r>
              <a:rPr sz="2400" dirty="0">
                <a:latin typeface="Tahoma"/>
                <a:cs typeface="Tahoma"/>
              </a:rPr>
              <a:t>dan logik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pada</a:t>
            </a:r>
            <a:r>
              <a:rPr sz="2400" spc="-5" dirty="0">
                <a:latin typeface="Tahoma"/>
                <a:cs typeface="Tahoma"/>
              </a:rPr>
              <a:t> data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tertentu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500" spc="-60" dirty="0">
                <a:latin typeface="Tahoma"/>
                <a:cs typeface="Tahoma"/>
              </a:rPr>
              <a:t>Hardwired</a:t>
            </a:r>
            <a:r>
              <a:rPr sz="2500" spc="-40" dirty="0">
                <a:latin typeface="Tahoma"/>
                <a:cs typeface="Tahoma"/>
              </a:rPr>
              <a:t> </a:t>
            </a:r>
            <a:r>
              <a:rPr sz="2500" spc="-60" dirty="0">
                <a:latin typeface="Tahoma"/>
                <a:cs typeface="Tahoma"/>
              </a:rPr>
              <a:t>program</a:t>
            </a:r>
            <a:r>
              <a:rPr sz="25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tidak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flexibel</a:t>
            </a:r>
            <a:endParaRPr sz="2400">
              <a:latin typeface="Tahoma"/>
              <a:cs typeface="Tahoma"/>
            </a:endParaRPr>
          </a:p>
          <a:p>
            <a:pPr marL="355600" marR="122555" indent="-343535">
              <a:lnSpc>
                <a:spcPts val="2880"/>
              </a:lnSpc>
              <a:spcBef>
                <a:spcPts val="65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500" spc="-50" dirty="0">
                <a:latin typeface="Tahoma"/>
                <a:cs typeface="Tahoma"/>
              </a:rPr>
              <a:t>General</a:t>
            </a:r>
            <a:r>
              <a:rPr sz="2500" spc="-25" dirty="0">
                <a:latin typeface="Tahoma"/>
                <a:cs typeface="Tahoma"/>
              </a:rPr>
              <a:t> </a:t>
            </a:r>
            <a:r>
              <a:rPr sz="2500" spc="-55" dirty="0">
                <a:latin typeface="Tahoma"/>
                <a:cs typeface="Tahoma"/>
              </a:rPr>
              <a:t>purpose</a:t>
            </a:r>
            <a:r>
              <a:rPr sz="2500" spc="-30" dirty="0">
                <a:latin typeface="Tahoma"/>
                <a:cs typeface="Tahoma"/>
              </a:rPr>
              <a:t> </a:t>
            </a:r>
            <a:r>
              <a:rPr sz="2500" spc="-55" dirty="0">
                <a:latin typeface="Tahoma"/>
                <a:cs typeface="Tahoma"/>
              </a:rPr>
              <a:t>hardware</a:t>
            </a:r>
            <a:r>
              <a:rPr sz="25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dapat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mengerjakan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berbagai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macam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tugas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tergantung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sinyal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kendali</a:t>
            </a:r>
            <a:r>
              <a:rPr sz="2400" spc="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yang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diberikan</a:t>
            </a:r>
            <a:endParaRPr sz="2400">
              <a:latin typeface="Tahoma"/>
              <a:cs typeface="Tahoma"/>
            </a:endParaRPr>
          </a:p>
          <a:p>
            <a:pPr marL="355600" marR="255270" indent="-342900">
              <a:lnSpc>
                <a:spcPts val="2880"/>
              </a:lnSpc>
              <a:spcBef>
                <a:spcPts val="575"/>
              </a:spcBef>
              <a:tabLst>
                <a:tab pos="3294379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Daripada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melakukan	</a:t>
            </a:r>
            <a:r>
              <a:rPr sz="2500" spc="-45" dirty="0">
                <a:latin typeface="Tahoma"/>
                <a:cs typeface="Tahoma"/>
              </a:rPr>
              <a:t>re-wiring</a:t>
            </a:r>
            <a:r>
              <a:rPr sz="2400" spc="-45" dirty="0">
                <a:latin typeface="Tahoma"/>
                <a:cs typeface="Tahoma"/>
              </a:rPr>
              <a:t>,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Lebih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baik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menambah-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sinyal-sinyal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kendali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yang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baru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951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Sambungan</a:t>
            </a:r>
            <a:r>
              <a:rPr spc="-70" dirty="0"/>
              <a:t> </a:t>
            </a:r>
            <a:r>
              <a:rPr spc="-10" dirty="0"/>
              <a:t>Memori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4987290" cy="287909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Menerima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mengirim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Menerima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addresses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Menerima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sinyal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kendali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Read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Write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Timing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220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Sambungan</a:t>
            </a:r>
            <a:r>
              <a:rPr spc="-45" dirty="0"/>
              <a:t> </a:t>
            </a:r>
            <a:r>
              <a:rPr spc="-10" dirty="0"/>
              <a:t>Input/Output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5973445" cy="33178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Serupa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dengan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sambungan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memori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Output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Menerima data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dari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computer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Mengirimkan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peripheral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Input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Menerima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dari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peripheral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Mengirimkan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computer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2204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Sambungan</a:t>
            </a:r>
            <a:r>
              <a:rPr spc="-45" dirty="0"/>
              <a:t> </a:t>
            </a:r>
            <a:r>
              <a:rPr spc="-10" dirty="0"/>
              <a:t>Input/Output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915150" cy="29521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Menerima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sinyal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kendali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 </a:t>
            </a:r>
            <a:r>
              <a:rPr sz="2800" spc="-5" dirty="0">
                <a:latin typeface="Tahoma"/>
                <a:cs typeface="Tahoma"/>
              </a:rPr>
              <a:t>computer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Mengirimkan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sinyal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kendali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peripherals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spin disk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Menerima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address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dari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computer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nomor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port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Mengirimkan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sinyal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interrupt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089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CPU</a:t>
            </a:r>
            <a:r>
              <a:rPr spc="-45" dirty="0"/>
              <a:t> </a:t>
            </a:r>
            <a:r>
              <a:rPr spc="-10" dirty="0"/>
              <a:t>Connection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167245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073275" algn="l"/>
              </a:tabLst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Membaca	</a:t>
            </a:r>
            <a:r>
              <a:rPr sz="2800" dirty="0">
                <a:latin typeface="Tahoma"/>
                <a:cs typeface="Tahoma"/>
              </a:rPr>
              <a:t>instruksi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dan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  <a:tabLst>
                <a:tab pos="4490085" algn="l"/>
              </a:tabLst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Menuliskan </a:t>
            </a:r>
            <a:r>
              <a:rPr sz="2800" dirty="0">
                <a:latin typeface="Tahoma"/>
                <a:cs typeface="Tahoma"/>
              </a:rPr>
              <a:t>data</a:t>
            </a:r>
            <a:r>
              <a:rPr sz="2800" spc="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(setelah	</a:t>
            </a:r>
            <a:r>
              <a:rPr sz="2800" spc="-5" dirty="0">
                <a:latin typeface="Tahoma"/>
                <a:cs typeface="Tahoma"/>
              </a:rPr>
              <a:t>diproses)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Mengirimkan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sinyal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kendali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unit-unit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lain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Menerima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(&amp;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menanggapi)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interrupt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9658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957184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Ada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beberapa </a:t>
            </a:r>
            <a:r>
              <a:rPr sz="2800" spc="-5" dirty="0">
                <a:latin typeface="Tahoma"/>
                <a:cs typeface="Tahoma"/>
              </a:rPr>
              <a:t>kemungkinan </a:t>
            </a:r>
            <a:r>
              <a:rPr sz="2800" dirty="0">
                <a:latin typeface="Tahoma"/>
                <a:cs typeface="Tahoma"/>
              </a:rPr>
              <a:t>interkoneksi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sistem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Yang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biasa dipakai: </a:t>
            </a:r>
            <a:r>
              <a:rPr sz="2800" spc="-5" dirty="0">
                <a:latin typeface="Tahoma"/>
                <a:cs typeface="Tahoma"/>
              </a:rPr>
              <a:t>Single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Bus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dan multiple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5" dirty="0">
                <a:latin typeface="Tahoma"/>
                <a:cs typeface="Tahoma"/>
              </a:rPr>
              <a:t>PC: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Control/Address/Data bus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DEC-PDP: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Unibus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706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</a:t>
            </a:r>
            <a:r>
              <a:rPr spc="-35" dirty="0"/>
              <a:t> </a:t>
            </a:r>
            <a:r>
              <a:rPr spc="-5" dirty="0"/>
              <a:t>is</a:t>
            </a:r>
            <a:r>
              <a:rPr spc="-35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spc="-5" dirty="0"/>
              <a:t>Bus?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6589395" cy="37198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Jalur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komunikasi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yang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menghubungkan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beberapa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device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Biasanya</a:t>
            </a:r>
            <a:r>
              <a:rPr sz="2800" dirty="0">
                <a:latin typeface="Tahoma"/>
                <a:cs typeface="Tahoma"/>
              </a:rPr>
              <a:t> menggunakan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cara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broadcast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2094864" algn="l"/>
              </a:tabLst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Seringkali	</a:t>
            </a:r>
            <a:r>
              <a:rPr sz="2800" dirty="0">
                <a:latin typeface="Tahoma"/>
                <a:cs typeface="Tahoma"/>
              </a:rPr>
              <a:t>dikelompokkan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Satu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bus berisi sejumlah kanal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(jalur)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  <a:tabLst>
                <a:tab pos="1938020" algn="l"/>
              </a:tabLst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	bus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32-bit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berisi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32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jalur</a:t>
            </a:r>
            <a:endParaRPr sz="2400">
              <a:latin typeface="Tahoma"/>
              <a:cs typeface="Tahoma"/>
            </a:endParaRPr>
          </a:p>
          <a:p>
            <a:pPr marL="355600" marR="261620" indent="-343535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Jalur </a:t>
            </a:r>
            <a:r>
              <a:rPr sz="2800" spc="-5" dirty="0">
                <a:latin typeface="Tahoma"/>
                <a:cs typeface="Tahoma"/>
              </a:rPr>
              <a:t>sumber tegangan </a:t>
            </a:r>
            <a:r>
              <a:rPr sz="2800" dirty="0">
                <a:latin typeface="Tahoma"/>
                <a:cs typeface="Tahoma"/>
              </a:rPr>
              <a:t>biasanya </a:t>
            </a:r>
            <a:r>
              <a:rPr sz="2800" spc="-5" dirty="0">
                <a:latin typeface="Tahoma"/>
                <a:cs typeface="Tahoma"/>
              </a:rPr>
              <a:t>tidak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diperlihatkan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284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Data</a:t>
            </a:r>
            <a:r>
              <a:rPr spc="-100" dirty="0"/>
              <a:t> </a:t>
            </a:r>
            <a:r>
              <a:rPr spc="-5" dirty="0"/>
              <a:t>Bus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6943090" cy="192913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Membawa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Tidak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dibedakan</a:t>
            </a:r>
            <a:r>
              <a:rPr sz="2400" spc="-5" dirty="0">
                <a:latin typeface="Tahoma"/>
                <a:cs typeface="Tahoma"/>
              </a:rPr>
              <a:t> antara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“data” </a:t>
            </a:r>
            <a:r>
              <a:rPr sz="2400" dirty="0">
                <a:latin typeface="Tahoma"/>
                <a:cs typeface="Tahoma"/>
              </a:rPr>
              <a:t>dan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“instruksi”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Lebar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jalur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menentukan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performance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8,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16, 32,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64 </a:t>
            </a:r>
            <a:r>
              <a:rPr sz="2400" spc="-10" dirty="0">
                <a:latin typeface="Tahoma"/>
                <a:cs typeface="Tahoma"/>
              </a:rPr>
              <a:t>bit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099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Address</a:t>
            </a:r>
            <a:r>
              <a:rPr spc="-105" dirty="0"/>
              <a:t> </a:t>
            </a:r>
            <a:r>
              <a:rPr dirty="0"/>
              <a:t>bus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491730" cy="32207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Menentukan</a:t>
            </a:r>
            <a:r>
              <a:rPr sz="2800" dirty="0">
                <a:latin typeface="Tahoma"/>
                <a:cs typeface="Tahoma"/>
              </a:rPr>
              <a:t> asal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atau tujuan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 data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Misalkan </a:t>
            </a:r>
            <a:r>
              <a:rPr sz="2800" dirty="0">
                <a:latin typeface="Tahoma"/>
                <a:cs typeface="Tahoma"/>
              </a:rPr>
              <a:t>CPU perlu </a:t>
            </a:r>
            <a:r>
              <a:rPr sz="2800" spc="-5" dirty="0">
                <a:latin typeface="Tahoma"/>
                <a:cs typeface="Tahoma"/>
              </a:rPr>
              <a:t>membaca </a:t>
            </a:r>
            <a:r>
              <a:rPr sz="2800" dirty="0">
                <a:latin typeface="Tahoma"/>
                <a:cs typeface="Tahoma"/>
              </a:rPr>
              <a:t>instruksi (data)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memori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pada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lokasi</a:t>
            </a:r>
            <a:r>
              <a:rPr sz="2800" spc="-5" dirty="0">
                <a:latin typeface="Tahoma"/>
                <a:cs typeface="Tahoma"/>
              </a:rPr>
              <a:t> tertentu</a:t>
            </a:r>
            <a:endParaRPr sz="2800">
              <a:latin typeface="Tahoma"/>
              <a:cs typeface="Tahoma"/>
            </a:endParaRPr>
          </a:p>
          <a:p>
            <a:pPr marL="355600" marR="516255" indent="-343535">
              <a:lnSpc>
                <a:spcPct val="100000"/>
              </a:lnSpc>
              <a:spcBef>
                <a:spcPts val="6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Lebar </a:t>
            </a:r>
            <a:r>
              <a:rPr sz="2800" dirty="0">
                <a:latin typeface="Tahoma"/>
                <a:cs typeface="Tahoma"/>
              </a:rPr>
              <a:t>jalur menentukan </a:t>
            </a:r>
            <a:r>
              <a:rPr sz="2800" spc="-5" dirty="0">
                <a:latin typeface="Tahoma"/>
                <a:cs typeface="Tahoma"/>
              </a:rPr>
              <a:t>kapasitas </a:t>
            </a:r>
            <a:r>
              <a:rPr sz="2800" dirty="0">
                <a:latin typeface="Tahoma"/>
                <a:cs typeface="Tahoma"/>
              </a:rPr>
              <a:t>memori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maksimum </a:t>
            </a:r>
            <a:r>
              <a:rPr sz="2800" dirty="0">
                <a:latin typeface="Tahoma"/>
                <a:cs typeface="Tahoma"/>
              </a:rPr>
              <a:t>dari</a:t>
            </a:r>
            <a:r>
              <a:rPr sz="2800" spc="-5" dirty="0">
                <a:latin typeface="Tahoma"/>
                <a:cs typeface="Tahoma"/>
              </a:rPr>
              <a:t> sistem</a:t>
            </a:r>
            <a:endParaRPr sz="2800">
              <a:latin typeface="Tahoma"/>
              <a:cs typeface="Tahoma"/>
            </a:endParaRPr>
          </a:p>
          <a:p>
            <a:pPr marL="755015" marR="287020" indent="-285750">
              <a:lnSpc>
                <a:spcPct val="100000"/>
              </a:lnSpc>
              <a:spcBef>
                <a:spcPts val="580"/>
              </a:spcBef>
              <a:tabLst>
                <a:tab pos="3899535" algn="l"/>
              </a:tabLst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 8080</a:t>
            </a:r>
            <a:r>
              <a:rPr sz="2400" spc="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memiliki	16 bit address bus maka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ruang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memori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maksimum</a:t>
            </a:r>
            <a:r>
              <a:rPr sz="2400" spc="-5" dirty="0">
                <a:latin typeface="Tahoma"/>
                <a:cs typeface="Tahoma"/>
              </a:rPr>
              <a:t> adalah</a:t>
            </a:r>
            <a:r>
              <a:rPr sz="2400" dirty="0">
                <a:latin typeface="Tahoma"/>
                <a:cs typeface="Tahoma"/>
              </a:rPr>
              <a:t> 64k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946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Control</a:t>
            </a:r>
            <a:r>
              <a:rPr spc="-100" dirty="0"/>
              <a:t> </a:t>
            </a:r>
            <a:r>
              <a:rPr spc="-5" dirty="0"/>
              <a:t>Bus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6045200" cy="18561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Informasi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kendali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dan</a:t>
            </a:r>
            <a:r>
              <a:rPr sz="2800" spc="-5" dirty="0">
                <a:latin typeface="Tahoma"/>
                <a:cs typeface="Tahoma"/>
              </a:rPr>
              <a:t> timing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Sinyal </a:t>
            </a:r>
            <a:r>
              <a:rPr sz="2400" spc="-5" dirty="0">
                <a:latin typeface="Tahoma"/>
                <a:cs typeface="Tahoma"/>
              </a:rPr>
              <a:t>read/write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memory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(MRD/MWR)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Interrupt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request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(IRQ)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  <a:tabLst>
                <a:tab pos="2700655" algn="l"/>
              </a:tabLst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Clock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signals	(CK)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120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66264" algn="l"/>
                <a:tab pos="5167630" algn="l"/>
              </a:tabLst>
            </a:pPr>
            <a:r>
              <a:rPr spc="-10" dirty="0"/>
              <a:t>Skem</a:t>
            </a:r>
            <a:r>
              <a:rPr spc="-5" dirty="0"/>
              <a:t>a	</a:t>
            </a:r>
            <a:r>
              <a:rPr spc="-10" dirty="0"/>
              <a:t>Interkoneks</a:t>
            </a:r>
            <a:r>
              <a:rPr spc="-5" dirty="0"/>
              <a:t>i	</a:t>
            </a:r>
            <a:r>
              <a:rPr spc="-10" dirty="0"/>
              <a:t>Bus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8508" y="2632557"/>
            <a:ext cx="7938539" cy="20525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564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Program</a:t>
            </a:r>
            <a:r>
              <a:rPr spc="-85" dirty="0"/>
              <a:t> </a:t>
            </a:r>
            <a:r>
              <a:rPr spc="-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791450" cy="24155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Adalah</a:t>
            </a:r>
            <a:r>
              <a:rPr sz="2800" spc="-5" dirty="0">
                <a:latin typeface="Tahoma"/>
                <a:cs typeface="Tahoma"/>
              </a:rPr>
              <a:t> suatu </a:t>
            </a:r>
            <a:r>
              <a:rPr sz="2800" dirty="0">
                <a:latin typeface="Tahoma"/>
                <a:cs typeface="Tahoma"/>
              </a:rPr>
              <a:t>deretan langkah-langkah</a:t>
            </a:r>
            <a:endParaRPr sz="2800">
              <a:latin typeface="Tahoma"/>
              <a:cs typeface="Tahoma"/>
            </a:endParaRPr>
          </a:p>
          <a:p>
            <a:pPr marL="355600" marR="219710" indent="-343535">
              <a:lnSpc>
                <a:spcPct val="100000"/>
              </a:lnSpc>
              <a:spcBef>
                <a:spcPts val="670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Pada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setiap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langkah,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dikerjakan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suatu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operasi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arithmetic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atau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logical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Pada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setiap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operasi,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diperlukan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sejumlah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sinyal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kendali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tertentu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149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Bentuk</a:t>
            </a:r>
            <a:r>
              <a:rPr spc="-105" dirty="0"/>
              <a:t> </a:t>
            </a:r>
            <a:r>
              <a:rPr dirty="0"/>
              <a:t>Fisik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5794375" cy="266065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Bagaimana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bentuk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fisik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bus?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Jalur-jalur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parallel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PCB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Ribbon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cables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Strip connectors </a:t>
            </a:r>
            <a:r>
              <a:rPr sz="2400" dirty="0">
                <a:latin typeface="Tahoma"/>
                <a:cs typeface="Tahoma"/>
              </a:rPr>
              <a:t>pada</a:t>
            </a:r>
            <a:r>
              <a:rPr sz="2400" spc="-5" dirty="0">
                <a:latin typeface="Tahoma"/>
                <a:cs typeface="Tahoma"/>
              </a:rPr>
              <a:t> mother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boards</a:t>
            </a:r>
            <a:endParaRPr sz="24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contoh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PCI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Kumpulan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kabel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2471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Problem</a:t>
            </a:r>
            <a:r>
              <a:rPr spc="-30" dirty="0"/>
              <a:t> </a:t>
            </a:r>
            <a:r>
              <a:rPr spc="-5" dirty="0"/>
              <a:t>pada</a:t>
            </a:r>
            <a:r>
              <a:rPr spc="-30" dirty="0"/>
              <a:t> </a:t>
            </a:r>
            <a:r>
              <a:rPr spc="-5" dirty="0"/>
              <a:t>Single</a:t>
            </a:r>
            <a:r>
              <a:rPr spc="-25" dirty="0"/>
              <a:t> </a:t>
            </a:r>
            <a:r>
              <a:rPr spc="-10" dirty="0"/>
              <a:t>Bus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745095" cy="2867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145665" indent="-343535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Banyak </a:t>
            </a:r>
            <a:r>
              <a:rPr sz="2800" dirty="0">
                <a:latin typeface="Tahoma"/>
                <a:cs typeface="Tahoma"/>
              </a:rPr>
              <a:t>devices pada bus </a:t>
            </a:r>
            <a:r>
              <a:rPr sz="2800" spc="-5" dirty="0">
                <a:latin typeface="Tahoma"/>
                <a:cs typeface="Tahoma"/>
              </a:rPr>
              <a:t>tunggal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menyebabkan: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Propagation</a:t>
            </a:r>
            <a:r>
              <a:rPr sz="2400" spc="-5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delays</a:t>
            </a:r>
            <a:endParaRPr sz="2400">
              <a:latin typeface="Tahoma"/>
              <a:cs typeface="Tahoma"/>
            </a:endParaRPr>
          </a:p>
          <a:p>
            <a:pPr marL="1155700" marR="613410" indent="-229235">
              <a:lnSpc>
                <a:spcPct val="100000"/>
              </a:lnSpc>
              <a:spcBef>
                <a:spcPts val="484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Jalur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data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yg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panjang berarti</a:t>
            </a:r>
            <a:r>
              <a:rPr sz="2000" spc="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memerlukan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koordinasi </a:t>
            </a:r>
            <a:r>
              <a:rPr sz="2000" spc="-6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pemkaian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shg berpengaruh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pada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performance</a:t>
            </a:r>
            <a:endParaRPr sz="20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dirty="0">
                <a:latin typeface="Tahoma"/>
                <a:cs typeface="Tahoma"/>
              </a:rPr>
              <a:t>If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aggregate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data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transfer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approaches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bus capacity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Kebanyakan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sistem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menggunakan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multiple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bus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Bus Traditional </a:t>
            </a:r>
            <a:r>
              <a:rPr spc="-5" dirty="0"/>
              <a:t>(ISA) </a:t>
            </a:r>
            <a:r>
              <a:rPr dirty="0"/>
              <a:t> </a:t>
            </a:r>
            <a:r>
              <a:rPr spc="-5" dirty="0"/>
              <a:t>(menggunakan</a:t>
            </a:r>
            <a:r>
              <a:rPr spc="-100" dirty="0"/>
              <a:t> </a:t>
            </a:r>
            <a:r>
              <a:rPr spc="-5" dirty="0"/>
              <a:t>cache)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7250" y="1694395"/>
            <a:ext cx="8300334" cy="460681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612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7465" algn="l"/>
                <a:tab pos="4659630" algn="l"/>
              </a:tabLst>
            </a:pPr>
            <a:r>
              <a:rPr spc="-5" dirty="0"/>
              <a:t>Hig</a:t>
            </a:r>
            <a:r>
              <a:rPr dirty="0"/>
              <a:t>h	</a:t>
            </a:r>
            <a:r>
              <a:rPr spc="-5" dirty="0"/>
              <a:t>Performanc</a:t>
            </a:r>
            <a:r>
              <a:rPr dirty="0"/>
              <a:t>e	</a:t>
            </a:r>
            <a:r>
              <a:rPr spc="-5" dirty="0"/>
              <a:t>Bus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651254"/>
            <a:ext cx="7620000" cy="497814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464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Jenis</a:t>
            </a:r>
            <a:r>
              <a:rPr spc="-105" dirty="0"/>
              <a:t> </a:t>
            </a:r>
            <a:r>
              <a:rPr dirty="0"/>
              <a:t>Bus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5725795" cy="397764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Dedicated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Jalur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dirty="0">
                <a:latin typeface="Tahoma"/>
                <a:cs typeface="Tahoma"/>
              </a:rPr>
              <a:t> &amp;</a:t>
            </a:r>
            <a:r>
              <a:rPr sz="2400" spc="-5" dirty="0">
                <a:latin typeface="Tahoma"/>
                <a:cs typeface="Tahoma"/>
              </a:rPr>
              <a:t> address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terpisah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Multiplexed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Jalur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bersama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Address </a:t>
            </a:r>
            <a:r>
              <a:rPr sz="2400" dirty="0">
                <a:latin typeface="Tahoma"/>
                <a:cs typeface="Tahoma"/>
              </a:rPr>
              <a:t>dan </a:t>
            </a:r>
            <a:r>
              <a:rPr sz="2400" spc="-5" dirty="0">
                <a:latin typeface="Tahoma"/>
                <a:cs typeface="Tahoma"/>
              </a:rPr>
              <a:t>data </a:t>
            </a:r>
            <a:r>
              <a:rPr sz="2400" dirty="0">
                <a:latin typeface="Tahoma"/>
                <a:cs typeface="Tahoma"/>
              </a:rPr>
              <a:t>pada </a:t>
            </a:r>
            <a:r>
              <a:rPr sz="2400" spc="-5" dirty="0">
                <a:latin typeface="Tahoma"/>
                <a:cs typeface="Tahoma"/>
              </a:rPr>
              <a:t>saat</a:t>
            </a:r>
            <a:r>
              <a:rPr sz="2400" dirty="0">
                <a:latin typeface="Tahoma"/>
                <a:cs typeface="Tahoma"/>
              </a:rPr>
              <a:t> yg</a:t>
            </a:r>
            <a:r>
              <a:rPr sz="2400" spc="-5" dirty="0">
                <a:latin typeface="Tahoma"/>
                <a:cs typeface="Tahoma"/>
              </a:rPr>
              <a:t> beda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Keuntungan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– </a:t>
            </a:r>
            <a:r>
              <a:rPr sz="2400" spc="-5" dirty="0">
                <a:latin typeface="Tahoma"/>
                <a:cs typeface="Tahoma"/>
              </a:rPr>
              <a:t>jalur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sedikit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Kerugian</a:t>
            </a:r>
            <a:endParaRPr sz="24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Kendali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lebih komplek</a:t>
            </a:r>
            <a:endParaRPr sz="2000">
              <a:latin typeface="Tahoma"/>
              <a:cs typeface="Tahoma"/>
            </a:endParaRPr>
          </a:p>
          <a:p>
            <a:pPr marL="9271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solidFill>
                  <a:srgbClr val="FF0000"/>
                </a:solidFill>
                <a:latin typeface="Wingdings"/>
                <a:cs typeface="Wingdings"/>
              </a:rPr>
              <a:t></a:t>
            </a:r>
            <a:r>
              <a:rPr sz="2000" spc="-5" dirty="0">
                <a:latin typeface="Tahoma"/>
                <a:cs typeface="Tahoma"/>
              </a:rPr>
              <a:t>Mempengaruhi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performance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276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Arbitrasi</a:t>
            </a:r>
            <a:r>
              <a:rPr spc="-95" dirty="0"/>
              <a:t> </a:t>
            </a:r>
            <a:r>
              <a:rPr dirty="0"/>
              <a:t>Bus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992109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Beberapa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modul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mengendalikan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bus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contoh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CPU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dan</a:t>
            </a:r>
            <a:r>
              <a:rPr sz="2800" spc="-5" dirty="0">
                <a:latin typeface="Tahoma"/>
                <a:cs typeface="Tahoma"/>
              </a:rPr>
              <a:t> DMA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controller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Setiap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saat hanya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satu modul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yg mengendalikan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0" dirty="0">
                <a:latin typeface="Tahoma"/>
                <a:cs typeface="Tahoma"/>
              </a:rPr>
              <a:t>Arbitrasi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bisa</a:t>
            </a:r>
            <a:r>
              <a:rPr sz="2800" spc="-5" dirty="0">
                <a:latin typeface="Tahoma"/>
                <a:cs typeface="Tahoma"/>
              </a:rPr>
              <a:t> secara centralised atau</a:t>
            </a:r>
            <a:r>
              <a:rPr sz="2800" dirty="0">
                <a:latin typeface="Tahoma"/>
                <a:cs typeface="Tahoma"/>
              </a:rPr>
              <a:t> distributed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2070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Arbitrasi</a:t>
            </a:r>
            <a:r>
              <a:rPr spc="-95" dirty="0"/>
              <a:t> </a:t>
            </a:r>
            <a:r>
              <a:rPr dirty="0"/>
              <a:t>Centralised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7410450" cy="226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Ada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satu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hardware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device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yg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mengendalikan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akses bus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Bus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Controller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Arbitrer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Bisa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berupa bagian dari </a:t>
            </a:r>
            <a:r>
              <a:rPr sz="2800" spc="-5" dirty="0">
                <a:latin typeface="Tahoma"/>
                <a:cs typeface="Tahoma"/>
              </a:rPr>
              <a:t>CPU </a:t>
            </a:r>
            <a:r>
              <a:rPr sz="2800" dirty="0">
                <a:latin typeface="Tahoma"/>
                <a:cs typeface="Tahoma"/>
              </a:rPr>
              <a:t>atau</a:t>
            </a:r>
            <a:r>
              <a:rPr sz="2800" spc="-5" dirty="0">
                <a:latin typeface="Tahoma"/>
                <a:cs typeface="Tahoma"/>
              </a:rPr>
              <a:t> terpisah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5105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Arbitrasi</a:t>
            </a:r>
            <a:r>
              <a:rPr spc="-95" dirty="0"/>
              <a:t> </a:t>
            </a:r>
            <a:r>
              <a:rPr dirty="0"/>
              <a:t>Distributed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22998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Setiap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module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dapat </a:t>
            </a:r>
            <a:r>
              <a:rPr sz="2800" spc="-5" dirty="0">
                <a:latin typeface="Tahoma"/>
                <a:cs typeface="Tahoma"/>
              </a:rPr>
              <a:t>meng-klaim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bus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Setiap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modules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memiliki</a:t>
            </a:r>
            <a:r>
              <a:rPr sz="2800" spc="-4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Control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logic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727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Timing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760970" cy="404939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  <a:tabLst>
                <a:tab pos="2205355" algn="l"/>
              </a:tabLst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Koordinasi	</a:t>
            </a:r>
            <a:r>
              <a:rPr sz="2800" spc="-5" dirty="0">
                <a:latin typeface="Tahoma"/>
                <a:cs typeface="Tahoma"/>
              </a:rPr>
              <a:t>event</a:t>
            </a:r>
            <a:r>
              <a:rPr sz="2800" spc="-2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pada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bus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Synchronous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  <a:tabLst>
                <a:tab pos="3918585" algn="l"/>
              </a:tabLst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Event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ditentukan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oleh	sinyal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clock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Control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Bus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termasuk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jalur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clock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Siklus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bus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(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bus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cycle)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transmisi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1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0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Semua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devices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dpt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membaca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jakur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clock</a:t>
            </a:r>
            <a:endParaRPr sz="2400">
              <a:latin typeface="Tahoma"/>
              <a:cs typeface="Tahoma"/>
            </a:endParaRPr>
          </a:p>
          <a:p>
            <a:pPr marL="755015" marR="5080" indent="-28575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Biasanya sinkronisasi terjadi </a:t>
            </a:r>
            <a:r>
              <a:rPr sz="2400" dirty="0">
                <a:latin typeface="Tahoma"/>
                <a:cs typeface="Tahoma"/>
              </a:rPr>
              <a:t>pada </a:t>
            </a:r>
            <a:r>
              <a:rPr sz="2400" spc="-5" dirty="0">
                <a:latin typeface="Tahoma"/>
                <a:cs typeface="Tahoma"/>
              </a:rPr>
              <a:t>tepi </a:t>
            </a:r>
            <a:r>
              <a:rPr sz="2400" dirty="0">
                <a:latin typeface="Tahoma"/>
                <a:cs typeface="Tahoma"/>
              </a:rPr>
              <a:t>naik </a:t>
            </a:r>
            <a:r>
              <a:rPr sz="2400" spc="-5" dirty="0">
                <a:latin typeface="Tahoma"/>
                <a:cs typeface="Tahoma"/>
              </a:rPr>
              <a:t>(leading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edge)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Suatu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event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biasanya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dimualai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pada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awal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siklus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338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Synchronous</a:t>
            </a:r>
            <a:r>
              <a:rPr spc="-50" dirty="0"/>
              <a:t> </a:t>
            </a:r>
            <a:r>
              <a:rPr spc="-5" dirty="0"/>
              <a:t>Timing</a:t>
            </a:r>
            <a:r>
              <a:rPr spc="-45" dirty="0"/>
              <a:t> </a:t>
            </a:r>
            <a:r>
              <a:rPr spc="-5" dirty="0"/>
              <a:t>Diagram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05918" y="1691493"/>
            <a:ext cx="7859842" cy="45130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850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Fungsi</a:t>
            </a:r>
            <a:r>
              <a:rPr spc="-50" dirty="0"/>
              <a:t> </a:t>
            </a:r>
            <a:r>
              <a:rPr spc="-5" dirty="0"/>
              <a:t>Control</a:t>
            </a:r>
            <a:r>
              <a:rPr spc="-40" dirty="0"/>
              <a:t> </a:t>
            </a:r>
            <a:r>
              <a:rPr spc="-5" dirty="0"/>
              <a:t>Unit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7852409" cy="285496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3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0" dirty="0">
                <a:latin typeface="Tahoma"/>
                <a:cs typeface="Tahoma"/>
              </a:rPr>
              <a:t>Untuk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setiap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operasi disediakan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kode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yang unik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Contoh:</a:t>
            </a:r>
            <a:r>
              <a:rPr sz="2400" spc="-4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ADD,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MOVE</a:t>
            </a:r>
            <a:endParaRPr sz="2400">
              <a:latin typeface="Tahoma"/>
              <a:cs typeface="Tahoma"/>
            </a:endParaRPr>
          </a:p>
          <a:p>
            <a:pPr marL="355600" marR="285115" indent="-343535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Bagian </a:t>
            </a:r>
            <a:r>
              <a:rPr sz="2800" dirty="0">
                <a:latin typeface="Tahoma"/>
                <a:cs typeface="Tahoma"/>
              </a:rPr>
              <a:t>hardware tertentu menerima kode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tersebut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kemudian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menghasilkan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sinyal-sinyal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kendali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Jadilah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komputer!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6434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Asynchronous</a:t>
            </a:r>
            <a:r>
              <a:rPr spc="-55" dirty="0"/>
              <a:t> </a:t>
            </a:r>
            <a:r>
              <a:rPr spc="-5" dirty="0"/>
              <a:t>Timing</a:t>
            </a:r>
            <a:r>
              <a:rPr spc="-50" dirty="0"/>
              <a:t> </a:t>
            </a:r>
            <a:r>
              <a:rPr spc="-5" dirty="0"/>
              <a:t>Diagram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2939" y="1922895"/>
            <a:ext cx="8766747" cy="4172238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198056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Bus</a:t>
            </a:r>
            <a:r>
              <a:rPr spc="-95" dirty="0"/>
              <a:t> </a:t>
            </a:r>
            <a:r>
              <a:rPr spc="-5" dirty="0"/>
              <a:t>PCI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416165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Peripheral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Component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Interconnection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Dikeluarkan</a:t>
            </a:r>
            <a:r>
              <a:rPr sz="2800" spc="-5" dirty="0">
                <a:latin typeface="Tahoma"/>
                <a:cs typeface="Tahoma"/>
              </a:rPr>
              <a:t> oleh Intel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sebagai</a:t>
            </a:r>
            <a:r>
              <a:rPr sz="2800" dirty="0">
                <a:latin typeface="Tahoma"/>
                <a:cs typeface="Tahoma"/>
              </a:rPr>
              <a:t> public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domain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32</a:t>
            </a:r>
            <a:r>
              <a:rPr sz="2800" spc="-3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atau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64</a:t>
            </a:r>
            <a:r>
              <a:rPr sz="2800" spc="-3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bit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6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65" dirty="0">
                <a:latin typeface="Tahoma"/>
                <a:cs typeface="Tahoma"/>
              </a:rPr>
              <a:t>50</a:t>
            </a:r>
            <a:r>
              <a:rPr sz="2800" spc="-6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Jalur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7414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Jalur</a:t>
            </a:r>
            <a:r>
              <a:rPr spc="-25" dirty="0"/>
              <a:t> </a:t>
            </a:r>
            <a:r>
              <a:rPr spc="-5" dirty="0"/>
              <a:t>pada</a:t>
            </a:r>
            <a:r>
              <a:rPr spc="-20" dirty="0"/>
              <a:t> </a:t>
            </a:r>
            <a:r>
              <a:rPr dirty="0"/>
              <a:t>Bus</a:t>
            </a:r>
            <a:r>
              <a:rPr spc="-20" dirty="0"/>
              <a:t> </a:t>
            </a:r>
            <a:r>
              <a:rPr spc="-5" dirty="0"/>
              <a:t>PCI</a:t>
            </a:r>
            <a:r>
              <a:rPr spc="-20" dirty="0"/>
              <a:t> </a:t>
            </a:r>
            <a:r>
              <a:rPr spc="-5" dirty="0"/>
              <a:t>(yg</a:t>
            </a:r>
            <a:r>
              <a:rPr spc="-20" dirty="0"/>
              <a:t> </a:t>
            </a:r>
            <a:r>
              <a:rPr spc="-5" dirty="0"/>
              <a:t>harus)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43305"/>
            <a:ext cx="4775835" cy="4050029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Jalur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System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clock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and</a:t>
            </a:r>
            <a:r>
              <a:rPr sz="2000" spc="-4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reset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Address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&amp;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4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40" dirty="0">
                <a:latin typeface="Tahoma"/>
                <a:cs typeface="Tahoma"/>
              </a:rPr>
              <a:t>32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jalur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multiplex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address/data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Jalur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validasi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Interface</a:t>
            </a:r>
            <a:r>
              <a:rPr sz="2400" spc="-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Control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Arbitrasi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2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5" dirty="0">
                <a:latin typeface="Tahoma"/>
                <a:cs typeface="Tahoma"/>
              </a:rPr>
              <a:t>Not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shared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Direct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connection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to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PCI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bus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arbiter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Error</a:t>
            </a:r>
            <a:r>
              <a:rPr sz="2400" spc="-4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lines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017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Jalur</a:t>
            </a:r>
            <a:r>
              <a:rPr spc="-35" dirty="0"/>
              <a:t> </a:t>
            </a:r>
            <a:r>
              <a:rPr dirty="0"/>
              <a:t>Bus</a:t>
            </a:r>
            <a:r>
              <a:rPr spc="-35" dirty="0"/>
              <a:t> </a:t>
            </a:r>
            <a:r>
              <a:rPr spc="-5" dirty="0"/>
              <a:t>PCI</a:t>
            </a:r>
            <a:r>
              <a:rPr spc="-35" dirty="0"/>
              <a:t> </a:t>
            </a:r>
            <a:r>
              <a:rPr spc="-5" dirty="0"/>
              <a:t>(Optional)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43305"/>
            <a:ext cx="6979920" cy="3611879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Interrupt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lines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2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5" dirty="0">
                <a:latin typeface="Tahoma"/>
                <a:cs typeface="Tahoma"/>
              </a:rPr>
              <a:t>Not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shared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Cache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support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64-bit Bus Extension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>
                <a:latin typeface="Tahoma"/>
                <a:cs typeface="Tahoma"/>
              </a:rPr>
              <a:t>Additional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32</a:t>
            </a:r>
            <a:r>
              <a:rPr sz="2000" spc="-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lines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75"/>
              </a:spcBef>
            </a:pPr>
            <a:r>
              <a:rPr sz="2000" spc="2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20" dirty="0">
                <a:latin typeface="Tahoma"/>
                <a:cs typeface="Tahoma"/>
              </a:rPr>
              <a:t>Time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-10" dirty="0">
                <a:latin typeface="Tahoma"/>
                <a:cs typeface="Tahoma"/>
              </a:rPr>
              <a:t>multiplexed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6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60" dirty="0">
                <a:latin typeface="Tahoma"/>
                <a:cs typeface="Tahoma"/>
              </a:rPr>
              <a:t>2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lines</a:t>
            </a:r>
            <a:r>
              <a:rPr sz="2000" spc="2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to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enable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devices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to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agree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to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use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64-bit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transfer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JTAG/Boundary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Scan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3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30" dirty="0">
                <a:latin typeface="Tahoma"/>
                <a:cs typeface="Tahoma"/>
              </a:rPr>
              <a:t>For</a:t>
            </a:r>
            <a:r>
              <a:rPr sz="2000" spc="-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testing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procedures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901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Command</a:t>
            </a:r>
            <a:r>
              <a:rPr spc="-50" dirty="0"/>
              <a:t> </a:t>
            </a:r>
            <a:r>
              <a:rPr spc="-5" dirty="0"/>
              <a:t>pada</a:t>
            </a:r>
            <a:r>
              <a:rPr spc="-40" dirty="0"/>
              <a:t> </a:t>
            </a:r>
            <a:r>
              <a:rPr spc="-10" dirty="0"/>
              <a:t>PCI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7291070" cy="30251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spc="1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5" dirty="0">
                <a:latin typeface="Tahoma"/>
                <a:cs typeface="Tahoma"/>
              </a:rPr>
              <a:t>Transaksi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antara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initiator (master)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dg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target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Master</a:t>
            </a:r>
            <a:r>
              <a:rPr sz="2800" spc="-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pegang</a:t>
            </a:r>
            <a:r>
              <a:rPr sz="2800" spc="-5" dirty="0">
                <a:latin typeface="Tahoma"/>
                <a:cs typeface="Tahoma"/>
              </a:rPr>
              <a:t> kendali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bus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Master</a:t>
            </a:r>
            <a:r>
              <a:rPr sz="2800" spc="-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menentukan</a:t>
            </a:r>
            <a:r>
              <a:rPr sz="2800" dirty="0">
                <a:latin typeface="Tahoma"/>
                <a:cs typeface="Tahoma"/>
              </a:rPr>
              <a:t> jenis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transaksi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Misal I/O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read/write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Fase</a:t>
            </a:r>
            <a:r>
              <a:rPr sz="2800" spc="-4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Address</a:t>
            </a:r>
            <a:endParaRPr sz="2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spc="4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40" dirty="0">
                <a:latin typeface="Tahoma"/>
                <a:cs typeface="Tahoma"/>
              </a:rPr>
              <a:t>Fase</a:t>
            </a:r>
            <a:r>
              <a:rPr sz="2800" spc="-5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Data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3988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PCI</a:t>
            </a:r>
            <a:r>
              <a:rPr spc="-35" dirty="0"/>
              <a:t> </a:t>
            </a:r>
            <a:r>
              <a:rPr spc="-5" dirty="0"/>
              <a:t>Read</a:t>
            </a:r>
            <a:r>
              <a:rPr spc="-30" dirty="0"/>
              <a:t> </a:t>
            </a:r>
            <a:r>
              <a:rPr spc="-5" dirty="0"/>
              <a:t>Timing</a:t>
            </a:r>
            <a:r>
              <a:rPr spc="-35" dirty="0"/>
              <a:t> </a:t>
            </a:r>
            <a:r>
              <a:rPr spc="-5" dirty="0"/>
              <a:t>Diagram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7495" y="1697150"/>
            <a:ext cx="7966904" cy="4430315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8240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PCI</a:t>
            </a:r>
            <a:r>
              <a:rPr spc="-55" dirty="0"/>
              <a:t> </a:t>
            </a:r>
            <a:r>
              <a:rPr dirty="0"/>
              <a:t>Bus</a:t>
            </a:r>
            <a:r>
              <a:rPr spc="-55" dirty="0"/>
              <a:t> </a:t>
            </a:r>
            <a:r>
              <a:rPr spc="-5" dirty="0"/>
              <a:t>Arbitration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26416" y="1685655"/>
            <a:ext cx="6130845" cy="4534979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4546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Internet</a:t>
            </a:r>
            <a:r>
              <a:rPr spc="-50" dirty="0"/>
              <a:t> </a:t>
            </a:r>
            <a:r>
              <a:rPr spc="-10" dirty="0"/>
              <a:t>Resource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1635"/>
            <a:ext cx="6114415" cy="261225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dirty="0">
                <a:latin typeface="Tahoma"/>
                <a:cs typeface="Tahoma"/>
                <a:hlinkClick r:id="rId2"/>
              </a:rPr>
              <a:t>www.pcguide.com/ref/mbsys/buses/</a:t>
            </a:r>
            <a:endParaRPr sz="2800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spc="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" dirty="0">
                <a:latin typeface="Tahoma"/>
                <a:cs typeface="Tahoma"/>
                <a:hlinkClick r:id="rId3"/>
              </a:rPr>
              <a:t>www.pcguide.com/</a:t>
            </a:r>
            <a:endParaRPr lang="en-US" sz="2800" spc="5" dirty="0">
              <a:latin typeface="Tahoma"/>
              <a:cs typeface="Tahoma"/>
            </a:endParaRPr>
          </a:p>
          <a:p>
            <a:pPr marL="12700">
              <a:spcBef>
                <a:spcPts val="670"/>
              </a:spcBef>
            </a:pPr>
            <a:r>
              <a:rPr lang="en-ID" sz="2800" spc="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lang="en-ID" sz="2800" dirty="0"/>
              <a:t>http://ahyad.staff.gunadarma.ac.id/</a:t>
            </a:r>
          </a:p>
          <a:p>
            <a:pPr marL="12700">
              <a:spcBef>
                <a:spcPts val="670"/>
              </a:spcBef>
            </a:pPr>
            <a:endParaRPr lang="en-ID" sz="2800" spc="5" dirty="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endParaRPr sz="2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68313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Komponen</a:t>
            </a:r>
            <a:r>
              <a:rPr spc="-55" dirty="0"/>
              <a:t> </a:t>
            </a:r>
            <a:r>
              <a:rPr spc="-5" dirty="0"/>
              <a:t>yang</a:t>
            </a:r>
            <a:r>
              <a:rPr spc="-50" dirty="0"/>
              <a:t> </a:t>
            </a:r>
            <a:r>
              <a:rPr spc="-5" dirty="0"/>
              <a:t>diperlukan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6683"/>
            <a:ext cx="8007984" cy="3635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</a:pPr>
            <a:r>
              <a:rPr sz="2800" spc="2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25" dirty="0">
                <a:latin typeface="Tahoma"/>
                <a:cs typeface="Tahoma"/>
              </a:rPr>
              <a:t>Control </a:t>
            </a:r>
            <a:r>
              <a:rPr sz="2800" dirty="0">
                <a:latin typeface="Tahoma"/>
                <a:cs typeface="Tahoma"/>
              </a:rPr>
              <a:t>Unit (CU) dan Arithmetic and Logic Unit 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(ALU)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membentuk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Central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Processing</a:t>
            </a:r>
            <a:r>
              <a:rPr sz="2800" spc="-2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Unit</a:t>
            </a:r>
            <a:r>
              <a:rPr sz="2800" spc="-1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(CPU)</a:t>
            </a:r>
            <a:endParaRPr sz="2800">
              <a:latin typeface="Tahoma"/>
              <a:cs typeface="Tahoma"/>
            </a:endParaRPr>
          </a:p>
          <a:p>
            <a:pPr marL="355600" marR="682625" indent="-343535">
              <a:lnSpc>
                <a:spcPct val="100000"/>
              </a:lnSpc>
              <a:spcBef>
                <a:spcPts val="670"/>
              </a:spcBef>
            </a:pPr>
            <a:r>
              <a:rPr sz="2800" spc="35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35" dirty="0">
                <a:latin typeface="Tahoma"/>
                <a:cs typeface="Tahoma"/>
              </a:rPr>
              <a:t>Data </a:t>
            </a:r>
            <a:r>
              <a:rPr sz="2800" spc="-5" dirty="0">
                <a:latin typeface="Tahoma"/>
                <a:cs typeface="Tahoma"/>
              </a:rPr>
              <a:t>dan </a:t>
            </a:r>
            <a:r>
              <a:rPr sz="2800" dirty="0">
                <a:latin typeface="Tahoma"/>
                <a:cs typeface="Tahoma"/>
              </a:rPr>
              <a:t>instruksi </a:t>
            </a:r>
            <a:r>
              <a:rPr sz="2800" spc="-5" dirty="0">
                <a:latin typeface="Tahoma"/>
                <a:cs typeface="Tahoma"/>
              </a:rPr>
              <a:t>harus </a:t>
            </a:r>
            <a:r>
              <a:rPr sz="2800" dirty="0">
                <a:latin typeface="Tahoma"/>
                <a:cs typeface="Tahoma"/>
              </a:rPr>
              <a:t>diberikan </a:t>
            </a:r>
            <a:r>
              <a:rPr sz="2800" spc="-5" dirty="0">
                <a:latin typeface="Tahoma"/>
                <a:cs typeface="Tahoma"/>
              </a:rPr>
              <a:t>ke sistem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dan dikeluarkan</a:t>
            </a:r>
            <a:r>
              <a:rPr sz="2800" spc="1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dari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sistem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Input/output</a:t>
            </a:r>
            <a:endParaRPr sz="2400">
              <a:latin typeface="Tahoma"/>
              <a:cs typeface="Tahoma"/>
            </a:endParaRPr>
          </a:p>
          <a:p>
            <a:pPr marL="355600" marR="47625" indent="-343535">
              <a:lnSpc>
                <a:spcPct val="100000"/>
              </a:lnSpc>
              <a:spcBef>
                <a:spcPts val="670"/>
              </a:spcBef>
            </a:pPr>
            <a:r>
              <a:rPr sz="2800" spc="1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10" dirty="0">
                <a:latin typeface="Tahoma"/>
                <a:cs typeface="Tahoma"/>
              </a:rPr>
              <a:t>Diperlukan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tempat</a:t>
            </a:r>
            <a:r>
              <a:rPr sz="2800" dirty="0">
                <a:latin typeface="Tahoma"/>
                <a:cs typeface="Tahoma"/>
              </a:rPr>
              <a:t> untuk </a:t>
            </a:r>
            <a:r>
              <a:rPr sz="2800" spc="-5" dirty="0">
                <a:latin typeface="Tahoma"/>
                <a:cs typeface="Tahoma"/>
              </a:rPr>
              <a:t>menyimpan</a:t>
            </a:r>
            <a:r>
              <a:rPr sz="2800" dirty="0">
                <a:latin typeface="Tahoma"/>
                <a:cs typeface="Tahoma"/>
              </a:rPr>
              <a:t> </a:t>
            </a:r>
            <a:r>
              <a:rPr sz="2800" spc="-5" dirty="0">
                <a:latin typeface="Tahoma"/>
                <a:cs typeface="Tahoma"/>
              </a:rPr>
              <a:t>sementara </a:t>
            </a:r>
            <a:r>
              <a:rPr sz="2800" spc="-860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kode instruksi dan</a:t>
            </a:r>
            <a:r>
              <a:rPr sz="2800" spc="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hasil operasi.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dirty="0">
                <a:latin typeface="Tahoma"/>
                <a:cs typeface="Tahoma"/>
              </a:rPr>
              <a:t>Main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memory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186944"/>
            <a:ext cx="545909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Komponen</a:t>
            </a:r>
            <a:r>
              <a:rPr spc="-100" dirty="0"/>
              <a:t> </a:t>
            </a:r>
            <a:r>
              <a:rPr spc="-5" dirty="0"/>
              <a:t>Komputer: </a:t>
            </a:r>
            <a:r>
              <a:rPr spc="-1185" dirty="0"/>
              <a:t> </a:t>
            </a:r>
            <a:r>
              <a:rPr spc="-5" dirty="0"/>
              <a:t>Top</a:t>
            </a:r>
            <a:r>
              <a:rPr spc="-20" dirty="0"/>
              <a:t> </a:t>
            </a:r>
            <a:r>
              <a:rPr spc="-5" dirty="0"/>
              <a:t>Level</a:t>
            </a:r>
            <a:r>
              <a:rPr spc="-15" dirty="0"/>
              <a:t> </a:t>
            </a:r>
            <a:r>
              <a:rPr spc="-5" dirty="0"/>
              <a:t>View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63375" y="1709646"/>
            <a:ext cx="5161587" cy="48545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9090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Siklus</a:t>
            </a:r>
            <a:r>
              <a:rPr spc="-60" dirty="0"/>
              <a:t> </a:t>
            </a:r>
            <a:r>
              <a:rPr spc="-10" dirty="0"/>
              <a:t>Instruksi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30745"/>
            <a:ext cx="2089785" cy="141668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spc="5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800" spc="50" dirty="0">
                <a:latin typeface="Tahoma"/>
                <a:cs typeface="Tahoma"/>
              </a:rPr>
              <a:t>Two</a:t>
            </a:r>
            <a:r>
              <a:rPr sz="2800" spc="-95" dirty="0">
                <a:latin typeface="Tahoma"/>
                <a:cs typeface="Tahoma"/>
              </a:rPr>
              <a:t> </a:t>
            </a:r>
            <a:r>
              <a:rPr sz="2800" dirty="0">
                <a:latin typeface="Tahoma"/>
                <a:cs typeface="Tahoma"/>
              </a:rPr>
              <a:t>steps:</a:t>
            </a:r>
            <a:endParaRPr sz="28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Fetch</a:t>
            </a:r>
            <a:endParaRPr sz="2400">
              <a:latin typeface="Tahoma"/>
              <a:cs typeface="Tahoma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400" spc="-5" dirty="0">
                <a:latin typeface="Tahoma"/>
                <a:cs typeface="Tahoma"/>
              </a:rPr>
              <a:t>Execute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3560105"/>
            <a:ext cx="8763000" cy="188122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2997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Fetch</a:t>
            </a:r>
            <a:r>
              <a:rPr spc="-90" dirty="0"/>
              <a:t> </a:t>
            </a:r>
            <a:r>
              <a:rPr spc="-5" dirty="0"/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917446"/>
            <a:ext cx="7904480" cy="3609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15720" indent="-342900">
              <a:lnSpc>
                <a:spcPct val="100000"/>
              </a:lnSpc>
              <a:spcBef>
                <a:spcPts val="100"/>
              </a:spcBef>
              <a:tabLst>
                <a:tab pos="4330065" algn="l"/>
              </a:tabLst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Program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Counter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(PC)</a:t>
            </a:r>
            <a:r>
              <a:rPr sz="2400" spc="4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berisi	address</a:t>
            </a:r>
            <a:r>
              <a:rPr sz="2400" spc="-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instruksi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berikutnya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yang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akan diambil</a:t>
            </a:r>
            <a:endParaRPr sz="2400">
              <a:latin typeface="Tahoma"/>
              <a:cs typeface="Tahoma"/>
            </a:endParaRPr>
          </a:p>
          <a:p>
            <a:pPr marL="355600" marR="64135" indent="-342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Processor </a:t>
            </a:r>
            <a:r>
              <a:rPr sz="2400" dirty="0">
                <a:latin typeface="Tahoma"/>
                <a:cs typeface="Tahoma"/>
              </a:rPr>
              <a:t>mengambil </a:t>
            </a:r>
            <a:r>
              <a:rPr sz="2400" spc="-5" dirty="0">
                <a:latin typeface="Tahoma"/>
                <a:cs typeface="Tahoma"/>
              </a:rPr>
              <a:t>instruksi</a:t>
            </a:r>
            <a:r>
              <a:rPr sz="2400" spc="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dari</a:t>
            </a:r>
            <a:r>
              <a:rPr sz="2400" spc="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memory</a:t>
            </a:r>
            <a:r>
              <a:rPr sz="2400" dirty="0">
                <a:latin typeface="Tahoma"/>
                <a:cs typeface="Tahoma"/>
              </a:rPr>
              <a:t> pada</a:t>
            </a:r>
            <a:r>
              <a:rPr sz="2400" spc="1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lokasi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dirty="0">
                <a:latin typeface="Tahoma"/>
                <a:cs typeface="Tahoma"/>
              </a:rPr>
              <a:t>yang</a:t>
            </a:r>
            <a:r>
              <a:rPr sz="2400" spc="-5" dirty="0">
                <a:latin typeface="Tahoma"/>
                <a:cs typeface="Tahoma"/>
              </a:rPr>
              <a:t> ditunjuk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oleh</a:t>
            </a:r>
            <a:r>
              <a:rPr sz="240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PC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Naikkan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PC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Kecuali</a:t>
            </a:r>
            <a:r>
              <a:rPr sz="2000" spc="-5" dirty="0">
                <a:latin typeface="Tahoma"/>
                <a:cs typeface="Tahoma"/>
              </a:rPr>
              <a:t> ada</a:t>
            </a:r>
            <a:r>
              <a:rPr sz="2000" spc="-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perintah tertentu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Instruksi </a:t>
            </a:r>
            <a:r>
              <a:rPr sz="2400" dirty="0">
                <a:latin typeface="Tahoma"/>
                <a:cs typeface="Tahoma"/>
              </a:rPr>
              <a:t>dimasukkan</a:t>
            </a:r>
            <a:r>
              <a:rPr sz="2400" spc="5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ke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Instruction</a:t>
            </a:r>
            <a:r>
              <a:rPr sz="2400" spc="-1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Register </a:t>
            </a:r>
            <a:r>
              <a:rPr sz="2400" dirty="0">
                <a:latin typeface="Tahoma"/>
                <a:cs typeface="Tahoma"/>
              </a:rPr>
              <a:t>(IR)</a:t>
            </a:r>
            <a:endParaRPr sz="2400">
              <a:latin typeface="Tahoma"/>
              <a:cs typeface="Tahom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Processor meng-interpret </a:t>
            </a:r>
            <a:r>
              <a:rPr sz="2400" dirty="0">
                <a:latin typeface="Tahoma"/>
                <a:cs typeface="Tahoma"/>
              </a:rPr>
              <a:t>dan melakukan </a:t>
            </a:r>
            <a:r>
              <a:rPr sz="2400" spc="-5" dirty="0">
                <a:latin typeface="Tahoma"/>
                <a:cs typeface="Tahoma"/>
              </a:rPr>
              <a:t>tindakan </a:t>
            </a:r>
            <a:r>
              <a:rPr sz="2400" dirty="0">
                <a:latin typeface="Tahoma"/>
                <a:cs typeface="Tahoma"/>
              </a:rPr>
              <a:t>yang </a:t>
            </a:r>
            <a:r>
              <a:rPr sz="2400" spc="-73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diperlukan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4886" y="735584"/>
            <a:ext cx="36322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Execute</a:t>
            </a:r>
            <a:r>
              <a:rPr spc="-70" dirty="0"/>
              <a:t> </a:t>
            </a:r>
            <a:r>
              <a:rPr spc="-10" dirty="0"/>
              <a:t>Cycle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843305"/>
            <a:ext cx="6267450" cy="4050029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Processor-memory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>
                <a:latin typeface="Tahoma"/>
                <a:cs typeface="Tahoma"/>
              </a:rPr>
              <a:t>Transfer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data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antara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CPU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dengan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main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memory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Processor</a:t>
            </a:r>
            <a:r>
              <a:rPr sz="2400" spc="-3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I/O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>
                <a:latin typeface="Tahoma"/>
                <a:cs typeface="Tahoma"/>
              </a:rPr>
              <a:t>Transfer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data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antara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CPU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dengan</a:t>
            </a:r>
            <a:r>
              <a:rPr sz="2000" spc="-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I/O</a:t>
            </a:r>
            <a:r>
              <a:rPr sz="2000" spc="1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module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Data</a:t>
            </a:r>
            <a:r>
              <a:rPr sz="2400" spc="-20" dirty="0">
                <a:latin typeface="Tahoma"/>
                <a:cs typeface="Tahoma"/>
              </a:rPr>
              <a:t> </a:t>
            </a:r>
            <a:r>
              <a:rPr sz="2400" spc="-5" dirty="0">
                <a:latin typeface="Tahoma"/>
                <a:cs typeface="Tahoma"/>
              </a:rPr>
              <a:t>processing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>
                <a:latin typeface="Tahoma"/>
                <a:cs typeface="Tahoma"/>
              </a:rPr>
              <a:t>Operasi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arithmetic</a:t>
            </a:r>
            <a:r>
              <a:rPr sz="2000" spc="3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dan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logical</a:t>
            </a:r>
            <a:r>
              <a:rPr sz="2000" spc="2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pada</a:t>
            </a:r>
            <a:r>
              <a:rPr sz="2000" spc="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data</a:t>
            </a:r>
            <a:r>
              <a:rPr sz="2000" spc="1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tertentu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7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ahoma"/>
                <a:cs typeface="Tahoma"/>
              </a:rPr>
              <a:t>Control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sz="2000" spc="10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0" dirty="0">
                <a:latin typeface="Tahoma"/>
                <a:cs typeface="Tahoma"/>
              </a:rPr>
              <a:t>Mengubah</a:t>
            </a:r>
            <a:r>
              <a:rPr sz="2000" spc="-35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urutan</a:t>
            </a:r>
            <a:r>
              <a:rPr sz="200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operasi</a:t>
            </a:r>
            <a:endParaRPr sz="20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480"/>
              </a:spcBef>
            </a:pPr>
            <a:r>
              <a:rPr sz="2000" spc="15" dirty="0">
                <a:solidFill>
                  <a:srgbClr val="FF0000"/>
                </a:solidFill>
                <a:latin typeface="Wingdings"/>
                <a:cs typeface="Wingdings"/>
              </a:rPr>
              <a:t></a:t>
            </a:r>
            <a:r>
              <a:rPr sz="2000" spc="15" dirty="0">
                <a:latin typeface="Tahoma"/>
                <a:cs typeface="Tahoma"/>
              </a:rPr>
              <a:t>Contoh:</a:t>
            </a:r>
            <a:r>
              <a:rPr sz="2000" spc="-40" dirty="0">
                <a:latin typeface="Tahoma"/>
                <a:cs typeface="Tahoma"/>
              </a:rPr>
              <a:t> </a:t>
            </a:r>
            <a:r>
              <a:rPr sz="2000" spc="-5" dirty="0">
                <a:latin typeface="Tahoma"/>
                <a:cs typeface="Tahoma"/>
              </a:rPr>
              <a:t>jump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2400" dirty="0">
                <a:solidFill>
                  <a:srgbClr val="FF0000"/>
                </a:solidFill>
                <a:latin typeface="Wingdings"/>
                <a:cs typeface="Wingdings"/>
              </a:rPr>
              <a:t></a:t>
            </a:r>
            <a:r>
              <a:rPr sz="2400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ahoma"/>
                <a:cs typeface="Tahoma"/>
              </a:rPr>
              <a:t>Kombinasi</a:t>
            </a:r>
            <a:r>
              <a:rPr sz="2400" spc="-25" dirty="0">
                <a:latin typeface="Tahoma"/>
                <a:cs typeface="Tahoma"/>
              </a:rPr>
              <a:t> </a:t>
            </a:r>
            <a:r>
              <a:rPr sz="2400" spc="-10" dirty="0">
                <a:latin typeface="Tahoma"/>
                <a:cs typeface="Tahoma"/>
              </a:rPr>
              <a:t>diatas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1282</Words>
  <Application>Microsoft Office PowerPoint</Application>
  <PresentationFormat>On-screen Show (4:3)</PresentationFormat>
  <Paragraphs>229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 Black</vt:lpstr>
      <vt:lpstr>Arial MT</vt:lpstr>
      <vt:lpstr>Calibri</vt:lpstr>
      <vt:lpstr>Tahoma</vt:lpstr>
      <vt:lpstr>Times New Roman</vt:lpstr>
      <vt:lpstr>Wingdings</vt:lpstr>
      <vt:lpstr>Office Theme</vt:lpstr>
      <vt:lpstr>PowerPoint Presentation</vt:lpstr>
      <vt:lpstr>Konsep Program</vt:lpstr>
      <vt:lpstr>Program ?</vt:lpstr>
      <vt:lpstr>Fungsi Control Unit</vt:lpstr>
      <vt:lpstr>Komponen yang diperlukan</vt:lpstr>
      <vt:lpstr>Komponen Komputer:  Top Level View</vt:lpstr>
      <vt:lpstr>Siklus Instruksi</vt:lpstr>
      <vt:lpstr>Fetch Cycle</vt:lpstr>
      <vt:lpstr>Execute Cycle</vt:lpstr>
      <vt:lpstr>Contoh Eksekusi Program</vt:lpstr>
      <vt:lpstr>Diagram Keadaan Siklus  Instruksi</vt:lpstr>
      <vt:lpstr>Interrupt</vt:lpstr>
      <vt:lpstr>Program Flow Control</vt:lpstr>
      <vt:lpstr>Siklus Interupsi</vt:lpstr>
      <vt:lpstr>Diagram keadaan Siklus  Instruksi dengan Interrupt</vt:lpstr>
      <vt:lpstr>Multiple Interrupts</vt:lpstr>
      <vt:lpstr>Multiple Interrupts - Sequential</vt:lpstr>
      <vt:lpstr>Multiple Interrupts - Nested</vt:lpstr>
      <vt:lpstr>Sambungan</vt:lpstr>
      <vt:lpstr>Sambungan Memori</vt:lpstr>
      <vt:lpstr>Sambungan Input/Output</vt:lpstr>
      <vt:lpstr>Sambungan Input/Output</vt:lpstr>
      <vt:lpstr>CPU Connection</vt:lpstr>
      <vt:lpstr>Bus</vt:lpstr>
      <vt:lpstr>What is a Bus?</vt:lpstr>
      <vt:lpstr>Data Bus</vt:lpstr>
      <vt:lpstr>Address bus</vt:lpstr>
      <vt:lpstr>Control Bus</vt:lpstr>
      <vt:lpstr>Skema Interkoneksi Bus</vt:lpstr>
      <vt:lpstr>Bentuk Fisik</vt:lpstr>
      <vt:lpstr>Problem pada Single Bus</vt:lpstr>
      <vt:lpstr>Bus Traditional (ISA)  (menggunakan cache)</vt:lpstr>
      <vt:lpstr>High Performance Bus</vt:lpstr>
      <vt:lpstr>Jenis Bus</vt:lpstr>
      <vt:lpstr>Arbitrasi Bus</vt:lpstr>
      <vt:lpstr>Arbitrasi Centralised</vt:lpstr>
      <vt:lpstr>Arbitrasi Distributed</vt:lpstr>
      <vt:lpstr>Timing</vt:lpstr>
      <vt:lpstr>Synchronous Timing Diagram</vt:lpstr>
      <vt:lpstr>Asynchronous Timing Diagram</vt:lpstr>
      <vt:lpstr>Bus PCI</vt:lpstr>
      <vt:lpstr>Jalur pada Bus PCI (yg harus)</vt:lpstr>
      <vt:lpstr>Jalur Bus PCI (Optional)</vt:lpstr>
      <vt:lpstr>Command pada PCI</vt:lpstr>
      <vt:lpstr>PCI Read Timing Diagram</vt:lpstr>
      <vt:lpstr>PCI Bus Arbitration</vt:lpstr>
      <vt:lpstr>Internet Resource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Buses</dc:title>
  <dc:creator>Adrian J Pullin</dc:creator>
  <cp:lastModifiedBy>Yustika Ramadhani</cp:lastModifiedBy>
  <cp:revision>2</cp:revision>
  <dcterms:created xsi:type="dcterms:W3CDTF">2022-04-13T06:32:16Z</dcterms:created>
  <dcterms:modified xsi:type="dcterms:W3CDTF">2022-04-13T06:45:41Z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2009-10-20T00:00:00Z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2022-04-13T00:00:00Z</vt:filetime>
  </property>
</Properties>
</file>