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4" r:id="rId5"/>
    <p:sldId id="285" r:id="rId6"/>
    <p:sldId id="271" r:id="rId7"/>
    <p:sldId id="260" r:id="rId8"/>
    <p:sldId id="279" r:id="rId9"/>
    <p:sldId id="280" r:id="rId10"/>
    <p:sldId id="281" r:id="rId11"/>
    <p:sldId id="282" r:id="rId12"/>
    <p:sldId id="283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21/10/2020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21/10/2020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21/10/2020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21/10/2020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21/10/2020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7BF2-634C-4E21-8114-32459F9E3A35}" type="datetimeFigureOut">
              <a:rPr lang="en-US" smtClean="0"/>
              <a:pPr/>
              <a:t>21/10/2020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77BF2-634C-4E21-8114-32459F9E3A35}" type="datetimeFigureOut">
              <a:rPr lang="en-US" smtClean="0"/>
              <a:pPr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230C5-CAF3-483A-9CC7-05530F04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HUBUNGAN SIMULASI </a:t>
            </a:r>
            <a:r>
              <a:rPr lang="en-US" dirty="0" smtClean="0"/>
              <a:t>DAN </a:t>
            </a:r>
            <a:r>
              <a:rPr lang="en-US" dirty="0" smtClean="0"/>
              <a:t>PEMODELAN</a:t>
            </a:r>
            <a:r>
              <a:rPr lang="en-US" dirty="0" smtClean="0"/>
              <a:t> </a:t>
            </a:r>
            <a:r>
              <a:rPr lang="en-US" dirty="0" smtClean="0"/>
              <a:t>DALAM SEBUAH SISTEM</a:t>
            </a:r>
          </a:p>
          <a:p>
            <a:r>
              <a:rPr lang="en-US" dirty="0" err="1" smtClean="0"/>
              <a:t>Endy</a:t>
            </a:r>
            <a:r>
              <a:rPr lang="en-US" dirty="0" smtClean="0"/>
              <a:t> </a:t>
            </a:r>
            <a:r>
              <a:rPr lang="en-US" dirty="0" err="1" smtClean="0"/>
              <a:t>Sjaiful</a:t>
            </a:r>
            <a:r>
              <a:rPr lang="en-US" dirty="0" smtClean="0"/>
              <a:t> </a:t>
            </a:r>
            <a:r>
              <a:rPr lang="en-US" dirty="0" err="1" smtClean="0"/>
              <a:t>Alim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Deterministik</a:t>
            </a:r>
            <a:r>
              <a:rPr lang="en-US" dirty="0" smtClean="0"/>
              <a:t> vs. </a:t>
            </a:r>
            <a:r>
              <a:rPr lang="en-US" dirty="0" err="1" smtClean="0"/>
              <a:t>Stokastik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deterministik</a:t>
            </a:r>
            <a:r>
              <a:rPr lang="en-US" dirty="0" smtClean="0"/>
              <a:t>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probabilistik</a:t>
            </a:r>
            <a:r>
              <a:rPr lang="en-US" dirty="0" smtClean="0"/>
              <a:t> (random).</a:t>
            </a:r>
          </a:p>
          <a:p>
            <a:endParaRPr lang="en-US" dirty="0" smtClean="0"/>
          </a:p>
          <a:p>
            <a:r>
              <a:rPr lang="en-US" dirty="0" smtClean="0"/>
              <a:t>Model </a:t>
            </a:r>
            <a:r>
              <a:rPr lang="en-US" dirty="0" err="1" smtClean="0"/>
              <a:t>stokastik</a:t>
            </a:r>
            <a:r>
              <a:rPr lang="en-US" dirty="0" smtClean="0"/>
              <a:t>: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input random,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output yang random pula.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Kontinyu</a:t>
            </a:r>
            <a:r>
              <a:rPr lang="en-US" dirty="0" smtClean="0"/>
              <a:t> vs. </a:t>
            </a:r>
            <a:r>
              <a:rPr lang="en-US" dirty="0" err="1" smtClean="0"/>
              <a:t>Diskrit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kontinyu</a:t>
            </a:r>
            <a:r>
              <a:rPr lang="en-US" dirty="0" smtClean="0"/>
              <a:t>: status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kontinu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.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pesawat</a:t>
            </a:r>
            <a:r>
              <a:rPr lang="en-US" dirty="0" smtClean="0"/>
              <a:t> </a:t>
            </a:r>
            <a:r>
              <a:rPr lang="en-US" dirty="0" err="1" smtClean="0"/>
              <a:t>terbang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Model </a:t>
            </a:r>
            <a:r>
              <a:rPr lang="en-US" dirty="0" err="1" smtClean="0"/>
              <a:t>diskrit</a:t>
            </a:r>
            <a:r>
              <a:rPr lang="en-US" dirty="0" smtClean="0"/>
              <a:t>: status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instan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titik-titik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terpisah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. </a:t>
            </a:r>
            <a:r>
              <a:rPr lang="en-US" dirty="0" err="1" smtClean="0"/>
              <a:t>jumlah</a:t>
            </a:r>
            <a:r>
              <a:rPr lang="en-US" dirty="0" smtClean="0"/>
              <a:t> customer </a:t>
            </a:r>
            <a:r>
              <a:rPr lang="en-US" dirty="0" err="1" smtClean="0"/>
              <a:t>di</a:t>
            </a:r>
            <a:r>
              <a:rPr lang="en-US" dirty="0" smtClean="0"/>
              <a:t> bank.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set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diskrit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Metode</a:t>
            </a:r>
            <a:r>
              <a:rPr lang="en-US" dirty="0" smtClean="0"/>
              <a:t>: </a:t>
            </a:r>
            <a:r>
              <a:rPr lang="en-US" dirty="0" err="1" smtClean="0"/>
              <a:t>numerik</a:t>
            </a:r>
            <a:r>
              <a:rPr lang="en-US" dirty="0" smtClean="0"/>
              <a:t> (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analitik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– </a:t>
            </a:r>
            <a:r>
              <a:rPr lang="en-US" dirty="0" err="1" smtClean="0"/>
              <a:t>Analitik</a:t>
            </a:r>
            <a:r>
              <a:rPr lang="en-US" dirty="0" smtClean="0"/>
              <a:t>: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deduktif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matematis</a:t>
            </a:r>
            <a:r>
              <a:rPr lang="en-US" dirty="0" smtClean="0"/>
              <a:t>;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– </a:t>
            </a:r>
            <a:r>
              <a:rPr lang="en-US" dirty="0" err="1" smtClean="0"/>
              <a:t>Numerik</a:t>
            </a:r>
            <a:r>
              <a:rPr lang="en-US" dirty="0" smtClean="0"/>
              <a:t>: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komputasional</a:t>
            </a:r>
            <a:r>
              <a:rPr lang="en-US" dirty="0" smtClean="0"/>
              <a:t>; </a:t>
            </a:r>
            <a:r>
              <a:rPr lang="en-US" dirty="0" err="1" smtClean="0"/>
              <a:t>aproksimasi</a:t>
            </a:r>
            <a:r>
              <a:rPr lang="en-US" dirty="0" smtClean="0"/>
              <a:t> </a:t>
            </a:r>
          </a:p>
          <a:p>
            <a:r>
              <a:rPr lang="en-US" dirty="0" smtClean="0"/>
              <a:t>Model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-run (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(solved)).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–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r>
              <a:rPr lang="en-US" dirty="0" smtClean="0"/>
              <a:t>, </a:t>
            </a:r>
            <a:r>
              <a:rPr lang="en-US" dirty="0" err="1" smtClean="0"/>
              <a:t>entitas</a:t>
            </a:r>
            <a:r>
              <a:rPr lang="en-US" dirty="0" smtClean="0"/>
              <a:t>, </a:t>
            </a:r>
            <a:r>
              <a:rPr lang="en-US" dirty="0" err="1" smtClean="0"/>
              <a:t>interaksi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– </a:t>
            </a:r>
            <a:r>
              <a:rPr lang="en-US" dirty="0" err="1" smtClean="0"/>
              <a:t>Asumsi</a:t>
            </a:r>
            <a:r>
              <a:rPr lang="en-US" dirty="0" smtClean="0"/>
              <a:t> model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– </a:t>
            </a:r>
            <a:r>
              <a:rPr lang="en-US" dirty="0" err="1" smtClean="0"/>
              <a:t>Pengumpulan</a:t>
            </a:r>
            <a:r>
              <a:rPr lang="en-US" dirty="0" smtClean="0"/>
              <a:t> data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–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Verifikasi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Validasi</a:t>
            </a:r>
            <a:r>
              <a:rPr lang="en-US" dirty="0" smtClean="0"/>
              <a:t> Model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terpenting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: </a:t>
            </a:r>
            <a:r>
              <a:rPr lang="en-US" dirty="0" err="1" smtClean="0"/>
              <a:t>validasi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Validasi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r>
              <a:rPr lang="en-US" dirty="0" smtClean="0"/>
              <a:t> yang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model,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yang </a:t>
            </a:r>
            <a:r>
              <a:rPr lang="en-US" dirty="0" err="1" smtClean="0"/>
              <a:t>terintegrasi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model. </a:t>
            </a:r>
          </a:p>
          <a:p>
            <a:r>
              <a:rPr lang="en-US" dirty="0" err="1" smtClean="0"/>
              <a:t>Verifikasi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-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model yang </a:t>
            </a:r>
            <a:r>
              <a:rPr lang="en-US" dirty="0" err="1" smtClean="0"/>
              <a:t>benar</a:t>
            </a:r>
            <a:r>
              <a:rPr lang="en-US" dirty="0" smtClean="0"/>
              <a:t>? </a:t>
            </a:r>
          </a:p>
          <a:p>
            <a:pPr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Apakah</a:t>
            </a:r>
            <a:r>
              <a:rPr lang="en-US" dirty="0" smtClean="0"/>
              <a:t> model </a:t>
            </a:r>
            <a:r>
              <a:rPr lang="en-US" dirty="0" err="1" smtClean="0"/>
              <a:t>diprogram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(input parameters </a:t>
            </a:r>
            <a:r>
              <a:rPr lang="en-US" dirty="0" err="1" smtClean="0"/>
              <a:t>dan</a:t>
            </a:r>
            <a:r>
              <a:rPr lang="en-US" dirty="0" smtClean="0"/>
              <a:t> logical structure)?</a:t>
            </a:r>
          </a:p>
          <a:p>
            <a:r>
              <a:rPr lang="en-US" dirty="0" err="1" smtClean="0"/>
              <a:t>Validasi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– </a:t>
            </a:r>
            <a:r>
              <a:rPr lang="en-US" dirty="0" err="1" smtClean="0"/>
              <a:t>Apakah</a:t>
            </a:r>
            <a:r>
              <a:rPr lang="en-US" dirty="0" smtClean="0"/>
              <a:t> model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</a:t>
            </a:r>
            <a:r>
              <a:rPr lang="en-US" dirty="0" err="1" smtClean="0"/>
              <a:t>riil</a:t>
            </a:r>
            <a:r>
              <a:rPr lang="en-US" dirty="0" smtClean="0"/>
              <a:t>?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–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interatif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pembandingan</a:t>
            </a:r>
            <a:r>
              <a:rPr lang="en-US" dirty="0" smtClean="0"/>
              <a:t> model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model.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DEFINISI 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didefinsikan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yang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. (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Schmidt </a:t>
            </a:r>
            <a:r>
              <a:rPr lang="en-US" dirty="0" err="1"/>
              <a:t>dan</a:t>
            </a:r>
            <a:r>
              <a:rPr lang="en-US" dirty="0"/>
              <a:t> Taylor (1970)).  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Praktisnya</a:t>
            </a:r>
            <a:r>
              <a:rPr lang="en-US" dirty="0" smtClean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objektivitas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 Kumpulan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Sistim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yang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reguler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Devinisi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bank,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teller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kecukupan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 </a:t>
            </a:r>
            <a:r>
              <a:rPr lang="en-US" dirty="0" err="1"/>
              <a:t>nasabah</a:t>
            </a:r>
            <a:r>
              <a:rPr lang="en-US" dirty="0"/>
              <a:t>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konsisten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bank </a:t>
            </a:r>
            <a:r>
              <a:rPr lang="en-US" dirty="0" err="1"/>
              <a:t>untuk</a:t>
            </a:r>
            <a:r>
              <a:rPr lang="en-US" dirty="0"/>
              <a:t> teller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penantian</a:t>
            </a:r>
            <a:r>
              <a:rPr lang="en-US" dirty="0"/>
              <a:t> </a:t>
            </a:r>
            <a:r>
              <a:rPr lang="en-US" dirty="0" err="1"/>
              <a:t>nasabah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dilayani</a:t>
            </a:r>
            <a:r>
              <a:rPr lang="en-US" dirty="0"/>
              <a:t>.  </a:t>
            </a:r>
            <a:r>
              <a:rPr lang="en-US" dirty="0" err="1"/>
              <a:t>Jika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lain, </a:t>
            </a:r>
            <a:r>
              <a:rPr lang="en-US" dirty="0" err="1"/>
              <a:t>staf</a:t>
            </a:r>
            <a:r>
              <a:rPr lang="en-US" dirty="0"/>
              <a:t> loan/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pengamanan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deposit </a:t>
            </a:r>
            <a:r>
              <a:rPr lang="en-US" dirty="0" err="1"/>
              <a:t>dimasukkan</a:t>
            </a:r>
            <a:r>
              <a:rPr lang="en-US" dirty="0"/>
              <a:t>,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diperluas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.  Kita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variabel-variabel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 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objektivitas</a:t>
            </a:r>
            <a:r>
              <a:rPr lang="en-US" dirty="0"/>
              <a:t> yang </a:t>
            </a:r>
            <a:r>
              <a:rPr lang="en-US" dirty="0" err="1"/>
              <a:t>dipelajari</a:t>
            </a:r>
            <a:r>
              <a:rPr lang="en-US" dirty="0"/>
              <a:t>. 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bank, </a:t>
            </a:r>
            <a:r>
              <a:rPr lang="en-US" dirty="0" err="1"/>
              <a:t>contoh-contoh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teller yang </a:t>
            </a:r>
            <a:r>
              <a:rPr lang="en-US" dirty="0" err="1"/>
              <a:t>sibuk</a:t>
            </a:r>
            <a:r>
              <a:rPr lang="en-US" dirty="0"/>
              <a:t>,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nasabah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bank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kedatangan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nasabah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bank.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(boundary)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cache </a:t>
            </a:r>
            <a:r>
              <a:rPr lang="en-US" dirty="0" err="1" smtClean="0"/>
              <a:t>menggunakan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 Batas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CPU </a:t>
            </a:r>
            <a:r>
              <a:rPr lang="en-US" dirty="0" err="1" smtClean="0"/>
              <a:t>dan</a:t>
            </a:r>
            <a:r>
              <a:rPr lang="en-US" dirty="0" smtClean="0"/>
              <a:t> cache,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memasukan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disk, OS, </a:t>
            </a:r>
            <a:r>
              <a:rPr lang="en-US" dirty="0" err="1" smtClean="0"/>
              <a:t>kompilator</a:t>
            </a:r>
            <a:r>
              <a:rPr lang="en-US" dirty="0" smtClean="0"/>
              <a:t>, </a:t>
            </a:r>
            <a:r>
              <a:rPr lang="en-US" dirty="0" err="1" smtClean="0"/>
              <a:t>ataupun</a:t>
            </a:r>
            <a:r>
              <a:rPr lang="en-US" dirty="0" smtClean="0"/>
              <a:t> program-program </a:t>
            </a:r>
            <a:r>
              <a:rPr lang="en-US" dirty="0" err="1" smtClean="0"/>
              <a:t>aplikasi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, customers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bank.</a:t>
            </a:r>
          </a:p>
          <a:p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pengecekan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customer.</a:t>
            </a:r>
          </a:p>
          <a:p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dangan</a:t>
            </a:r>
            <a:r>
              <a:rPr lang="en-US" dirty="0" smtClean="0"/>
              <a:t> lama </a:t>
            </a:r>
            <a:r>
              <a:rPr lang="en-US" dirty="0" err="1" smtClean="0"/>
              <a:t>tertentu</a:t>
            </a:r>
            <a:r>
              <a:rPr lang="en-US" dirty="0" smtClean="0"/>
              <a:t> (</a:t>
            </a:r>
            <a:r>
              <a:rPr lang="en-US" dirty="0" err="1" smtClean="0"/>
              <a:t>speci</a:t>
            </a:r>
            <a:r>
              <a:rPr lang="en-US" dirty="0" smtClean="0"/>
              <a:t>…</a:t>
            </a:r>
            <a:r>
              <a:rPr lang="en-US" dirty="0" err="1" smtClean="0"/>
              <a:t>ed</a:t>
            </a:r>
            <a:r>
              <a:rPr lang="en-US" dirty="0" smtClean="0"/>
              <a:t> length).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menyertakan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deposito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dide</a:t>
            </a:r>
            <a:r>
              <a:rPr lang="en-US" dirty="0" smtClean="0"/>
              <a:t>…</a:t>
            </a:r>
            <a:r>
              <a:rPr lang="en-US" dirty="0" err="1" smtClean="0"/>
              <a:t>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varibel-variabel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kapanpun</a:t>
            </a:r>
            <a:r>
              <a:rPr lang="en-US" dirty="0" smtClean="0"/>
              <a:t>,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teller yang </a:t>
            </a:r>
            <a:r>
              <a:rPr lang="en-US" dirty="0" err="1" smtClean="0"/>
              <a:t>sibuk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customer yang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dibaris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sesaat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kedatangan</a:t>
            </a:r>
            <a:r>
              <a:rPr lang="en-US" dirty="0" smtClean="0"/>
              <a:t> customer, </a:t>
            </a:r>
            <a:r>
              <a:rPr lang="en-US" dirty="0" err="1" smtClean="0"/>
              <a:t>pejumlahan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teller, </a:t>
            </a:r>
            <a:r>
              <a:rPr lang="en-US" dirty="0" err="1" smtClean="0"/>
              <a:t>keberangkatan</a:t>
            </a:r>
            <a:r>
              <a:rPr lang="en-US" dirty="0" smtClean="0"/>
              <a:t> customer.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Sistim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r>
              <a:rPr lang="en-US" dirty="0" smtClean="0"/>
              <a:t>: </a:t>
            </a:r>
            <a:r>
              <a:rPr lang="en-US" dirty="0" err="1" smtClean="0"/>
              <a:t>variabel-variabel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set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diskrit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–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jumlah</a:t>
            </a:r>
            <a:r>
              <a:rPr lang="en-US" dirty="0" smtClean="0"/>
              <a:t> customer yang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diantrian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Kontinyu</a:t>
            </a:r>
            <a:r>
              <a:rPr lang="en-US" dirty="0" smtClean="0"/>
              <a:t>: </a:t>
            </a:r>
            <a:r>
              <a:rPr lang="en-US" dirty="0" err="1" smtClean="0"/>
              <a:t>variabel-variabel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kontinyu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–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HUBUNGAN SIMULASI, MODEL DAN SITEM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6002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pemodelan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model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input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pengaruhnya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output.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371600"/>
            <a:ext cx="6629399" cy="356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Model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it-IT" dirty="0" smtClean="0"/>
              <a:t>Model Simulasi Statik vs. Dinamik</a:t>
            </a:r>
          </a:p>
          <a:p>
            <a:r>
              <a:rPr lang="en-US" dirty="0" smtClean="0"/>
              <a:t>Model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Deterministik</a:t>
            </a:r>
            <a:r>
              <a:rPr lang="en-US" dirty="0" smtClean="0"/>
              <a:t> vs. </a:t>
            </a:r>
            <a:r>
              <a:rPr lang="en-US" dirty="0" err="1" smtClean="0"/>
              <a:t>Stokastik</a:t>
            </a:r>
            <a:endParaRPr lang="en-US" dirty="0" smtClean="0"/>
          </a:p>
          <a:p>
            <a:r>
              <a:rPr lang="en-US" dirty="0" smtClean="0"/>
              <a:t>Model </a:t>
            </a:r>
            <a:r>
              <a:rPr lang="en-US" dirty="0" err="1" smtClean="0"/>
              <a:t>Simulasi</a:t>
            </a:r>
            <a:r>
              <a:rPr lang="en-US" dirty="0" smtClean="0"/>
              <a:t> </a:t>
            </a:r>
            <a:r>
              <a:rPr lang="en-US" dirty="0" err="1" smtClean="0"/>
              <a:t>Kontinyu</a:t>
            </a:r>
            <a:r>
              <a:rPr lang="en-US" dirty="0" smtClean="0"/>
              <a:t> vs. </a:t>
            </a:r>
            <a:r>
              <a:rPr lang="en-US" dirty="0" err="1" smtClean="0"/>
              <a:t>Diskrit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Model Simulasi Statik vs. Dinamik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statik</a:t>
            </a:r>
            <a:r>
              <a:rPr lang="en-US" dirty="0" smtClean="0"/>
              <a:t>: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sini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model Monte Carlo. </a:t>
            </a:r>
          </a:p>
          <a:p>
            <a:endParaRPr lang="en-US" dirty="0" smtClean="0"/>
          </a:p>
          <a:p>
            <a:r>
              <a:rPr lang="en-US" dirty="0" smtClean="0"/>
              <a:t>Model </a:t>
            </a:r>
            <a:r>
              <a:rPr lang="en-US" dirty="0" err="1" smtClean="0"/>
              <a:t>dinamik</a:t>
            </a:r>
            <a:r>
              <a:rPr lang="en-US" dirty="0" smtClean="0"/>
              <a:t>: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perubahannya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sistem</a:t>
            </a:r>
            <a:r>
              <a:rPr lang="en-US" dirty="0" smtClean="0"/>
              <a:t> conveyor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640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Pertemuan 3</vt:lpstr>
      <vt:lpstr>DEFINISI SISTEM</vt:lpstr>
      <vt:lpstr>Contoh Devinisi Sistem</vt:lpstr>
      <vt:lpstr>Lingkungan Sistem</vt:lpstr>
      <vt:lpstr>Komponen Sistem</vt:lpstr>
      <vt:lpstr>Kategori Sistem</vt:lpstr>
      <vt:lpstr>HUBUNGAN SIMULASI, MODEL DAN SITEM</vt:lpstr>
      <vt:lpstr>Klasifikasi Model dalam Simulasi </vt:lpstr>
      <vt:lpstr>Model Simulasi Statik vs. Dinamik</vt:lpstr>
      <vt:lpstr>Model Simulasi Deterministik vs. Stokastik</vt:lpstr>
      <vt:lpstr>Model Simulasi Kontinyu vs. Diskrit</vt:lpstr>
      <vt:lpstr>Simulasi Sistem Peristiwa Diskrit</vt:lpstr>
      <vt:lpstr>Verifikasi dan Validasi Model Dalam Simulasi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2</dc:title>
  <dc:creator>Users-1</dc:creator>
  <cp:lastModifiedBy>Users-1</cp:lastModifiedBy>
  <cp:revision>16</cp:revision>
  <dcterms:created xsi:type="dcterms:W3CDTF">2020-10-21T06:00:47Z</dcterms:created>
  <dcterms:modified xsi:type="dcterms:W3CDTF">2020-10-21T08:35:15Z</dcterms:modified>
</cp:coreProperties>
</file>