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32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6" r:id="rId9"/>
    <p:sldId id="265" r:id="rId10"/>
    <p:sldId id="267" r:id="rId11"/>
    <p:sldId id="268" r:id="rId12"/>
    <p:sldId id="263" r:id="rId13"/>
    <p:sldId id="264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4" r:id="rId27"/>
    <p:sldId id="281" r:id="rId28"/>
    <p:sldId id="282" r:id="rId29"/>
    <p:sldId id="285" r:id="rId30"/>
    <p:sldId id="283" r:id="rId3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71" autoAdjust="0"/>
  </p:normalViewPr>
  <p:slideViewPr>
    <p:cSldViewPr>
      <p:cViewPr varScale="1">
        <p:scale>
          <a:sx n="84" d="100"/>
          <a:sy n="84" d="100"/>
        </p:scale>
        <p:origin x="-1243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2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8A3EA4C-5098-48DD-AE84-2D85E1366DC8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05EBB3F-162C-4B15-8F32-F8EEAF4378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369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EBB3F-162C-4B15-8F32-F8EEAF4378E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EBB3F-162C-4B15-8F32-F8EEAF4378E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78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saitb@yahoo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b="0" dirty="0" smtClean="0">
                <a:solidFill>
                  <a:schemeClr val="tx1"/>
                </a:solidFill>
                <a:effectLst/>
              </a:rPr>
              <a:t>Perancangan WEB</a:t>
            </a:r>
            <a:r>
              <a:rPr lang="en-US" dirty="0" smtClean="0">
                <a:solidFill>
                  <a:schemeClr val="tx1"/>
                </a:solidFill>
                <a:effectLst/>
              </a:rPr>
              <a:t/>
            </a:r>
            <a:br>
              <a:rPr lang="en-US" dirty="0" smtClean="0">
                <a:solidFill>
                  <a:schemeClr val="tx1"/>
                </a:solidFill>
                <a:effectLst/>
              </a:rPr>
            </a:br>
            <a:r>
              <a:rPr lang="en-US" sz="3200" dirty="0" err="1" smtClean="0">
                <a:solidFill>
                  <a:schemeClr val="tx1"/>
                </a:solidFill>
                <a:effectLst/>
              </a:rPr>
              <a:t>Pertemuan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 I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00600" y="5638800"/>
            <a:ext cx="36576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Team FT Elektro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id-ID" sz="1600" smtClean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esaitb@yahoo.com</a:t>
            </a:r>
            <a:endParaRPr lang="id-ID" sz="16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Syarat Terhubung ke Internet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ISP (Internet Service Provider)</a:t>
            </a:r>
            <a:endParaRPr lang="id-ID" dirty="0" smtClean="0"/>
          </a:p>
          <a:p>
            <a:pPr lvl="1"/>
            <a:r>
              <a:rPr lang="id-ID" dirty="0" smtClean="0"/>
              <a:t>ISP </a:t>
            </a:r>
            <a:r>
              <a:rPr lang="id-ID" dirty="0"/>
              <a:t>adalah suatu perusahaan yang menyediakan atau menawarkan </a:t>
            </a:r>
            <a:r>
              <a:rPr lang="id-ID" dirty="0" smtClean="0"/>
              <a:t>jasa layanan </a:t>
            </a:r>
            <a:r>
              <a:rPr lang="id-ID" dirty="0"/>
              <a:t>untuk berhubungan ke Internet atau biasanya juga disebut </a:t>
            </a:r>
            <a:r>
              <a:rPr lang="id-ID" dirty="0" smtClean="0"/>
              <a:t>sebagai </a:t>
            </a:r>
            <a:r>
              <a:rPr lang="sv-SE" dirty="0" smtClean="0"/>
              <a:t>pintu </a:t>
            </a:r>
            <a:r>
              <a:rPr lang="sv-SE" dirty="0"/>
              <a:t>gerbang ke Internet. Kita perlu mendaftarkan diri untuk </a:t>
            </a:r>
            <a:r>
              <a:rPr lang="sv-SE" dirty="0" smtClean="0"/>
              <a:t>mendapatkan</a:t>
            </a:r>
            <a:r>
              <a:rPr lang="id-ID" dirty="0" smtClean="0"/>
              <a:t> user </a:t>
            </a:r>
            <a:r>
              <a:rPr lang="id-ID" dirty="0"/>
              <a:t>ID atau keanggotaan dari ISP agar kita bias tersambung ke internet.</a:t>
            </a:r>
          </a:p>
          <a:p>
            <a:pPr lvl="1"/>
            <a:r>
              <a:rPr lang="id-ID" dirty="0" smtClean="0"/>
              <a:t>Contoh </a:t>
            </a:r>
            <a:r>
              <a:rPr lang="id-ID" dirty="0"/>
              <a:t>ISP yang biasa digunakan di Indonesia antara lain </a:t>
            </a:r>
            <a:r>
              <a:rPr lang="id-ID" dirty="0" smtClean="0"/>
              <a:t>Telkom (Speedy), Indosat, First Media </a:t>
            </a:r>
            <a:r>
              <a:rPr lang="id-ID" dirty="0"/>
              <a:t>dan lain-lain</a:t>
            </a:r>
            <a:r>
              <a:rPr lang="id-ID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4581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Syarat Terhubung ke Internet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Modem</a:t>
            </a:r>
          </a:p>
          <a:p>
            <a:pPr lvl="1"/>
            <a:r>
              <a:rPr lang="id-ID" b="1" dirty="0"/>
              <a:t>Modem</a:t>
            </a:r>
            <a:r>
              <a:rPr lang="id-ID" dirty="0"/>
              <a:t> berasal dari singkatan </a:t>
            </a:r>
            <a:r>
              <a:rPr lang="id-ID" b="1" dirty="0"/>
              <a:t>Mo</a:t>
            </a:r>
            <a:r>
              <a:rPr lang="id-ID" dirty="0"/>
              <a:t>dulator </a:t>
            </a:r>
            <a:r>
              <a:rPr lang="id-ID" b="1" dirty="0"/>
              <a:t>Dem</a:t>
            </a:r>
            <a:r>
              <a:rPr lang="id-ID" dirty="0"/>
              <a:t>odulator. </a:t>
            </a:r>
            <a:r>
              <a:rPr lang="id-ID" b="1" dirty="0"/>
              <a:t>Modulator</a:t>
            </a:r>
            <a:r>
              <a:rPr lang="id-ID" dirty="0"/>
              <a:t> merupakan bagian yang mengubah sinyal informasi ke dalam sinyal pembawa (</a:t>
            </a:r>
            <a:r>
              <a:rPr lang="id-ID" i="1" dirty="0"/>
              <a:t>carrier</a:t>
            </a:r>
            <a:r>
              <a:rPr lang="id-ID" dirty="0"/>
              <a:t>) dan siap untuk dikirimkan, sedangkan </a:t>
            </a:r>
            <a:r>
              <a:rPr lang="id-ID" b="1" dirty="0"/>
              <a:t>Demodulator</a:t>
            </a:r>
            <a:r>
              <a:rPr lang="id-ID" dirty="0"/>
              <a:t> adalah bagian yang memisahkan sinyal informasi (yang berisi data atau pesan) dari sinyal pembawa yang diterima sehingga informasi tersebut dapat diterima dengan baik. Modem merupakan penggabungan kedua-duanya, artinya modem adalah alat komunikasi dua arah.</a:t>
            </a:r>
          </a:p>
        </p:txBody>
      </p:sp>
    </p:spTree>
    <p:extLst>
      <p:ext uri="{BB962C8B-B14F-4D97-AF65-F5344CB8AC3E}">
        <p14:creationId xmlns:p14="http://schemas.microsoft.com/office/powerpoint/2010/main" val="385801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Fasilitas</a:t>
            </a:r>
            <a:r>
              <a:rPr lang="en-US" dirty="0"/>
              <a:t> Internet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WWW</a:t>
            </a:r>
          </a:p>
          <a:p>
            <a:r>
              <a:rPr lang="en-US" dirty="0"/>
              <a:t>Email</a:t>
            </a:r>
          </a:p>
          <a:p>
            <a:r>
              <a:rPr lang="en-US" dirty="0"/>
              <a:t>Telnet</a:t>
            </a:r>
          </a:p>
          <a:p>
            <a:r>
              <a:rPr lang="en-US" dirty="0" smtClean="0"/>
              <a:t>FTP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25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World Wide Web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WWW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internet yang paling </a:t>
            </a:r>
            <a:r>
              <a:rPr lang="nl-NL" dirty="0"/>
              <a:t>banyak dikenal orang dan paling cepat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teknologinya</a:t>
            </a:r>
            <a:r>
              <a:rPr lang="en-US" dirty="0"/>
              <a:t>.</a:t>
            </a:r>
          </a:p>
          <a:p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link hypertext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i="1" dirty="0"/>
              <a:t>hyperlink </a:t>
            </a:r>
            <a:r>
              <a:rPr lang="en-US" i="1" dirty="0" err="1"/>
              <a:t>untuk</a:t>
            </a:r>
            <a:r>
              <a:rPr lang="en-US" i="1" dirty="0"/>
              <a:t> </a:t>
            </a:r>
            <a:r>
              <a:rPr lang="en-US" i="1" dirty="0" err="1"/>
              <a:t>merujuk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mengambil</a:t>
            </a:r>
            <a:r>
              <a:rPr lang="en-US" i="1" dirty="0"/>
              <a:t> </a:t>
            </a:r>
            <a:r>
              <a:rPr lang="en-US" dirty="0" err="1"/>
              <a:t>halaman-halaman</a:t>
            </a:r>
            <a:r>
              <a:rPr lang="en-US" dirty="0"/>
              <a:t> web </a:t>
            </a:r>
            <a:r>
              <a:rPr lang="en-US" dirty="0" err="1"/>
              <a:t>dari</a:t>
            </a:r>
            <a:r>
              <a:rPr lang="en-US" dirty="0"/>
              <a:t> server.</a:t>
            </a:r>
          </a:p>
          <a:p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/>
              <a:t>web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, </a:t>
            </a:r>
            <a:r>
              <a:rPr lang="en-US" dirty="0" err="1"/>
              <a:t>gambar,animasi</a:t>
            </a:r>
            <a:r>
              <a:rPr lang="en-US" dirty="0"/>
              <a:t>, text, </a:t>
            </a:r>
            <a:r>
              <a:rPr lang="en-US" dirty="0" err="1"/>
              <a:t>dan</a:t>
            </a:r>
            <a:r>
              <a:rPr lang="en-US" dirty="0"/>
              <a:t> program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yang </a:t>
            </a:r>
            <a:r>
              <a:rPr lang="en-US" dirty="0" err="1"/>
              <a:t>menyusunnya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yang </a:t>
            </a:r>
            <a:r>
              <a:rPr lang="en-US" dirty="0" err="1"/>
              <a:t>dinamis</a:t>
            </a:r>
            <a:r>
              <a:rPr lang="en-US" dirty="0"/>
              <a:t>.</a:t>
            </a:r>
          </a:p>
          <a:p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World Wide Web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browser </a:t>
            </a:r>
            <a:r>
              <a:rPr lang="en-US" dirty="0" err="1"/>
              <a:t>yaitu</a:t>
            </a:r>
            <a:r>
              <a:rPr lang="en-US" dirty="0"/>
              <a:t> program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HTML (</a:t>
            </a:r>
            <a:r>
              <a:rPr lang="en-US" dirty="0" err="1"/>
              <a:t>skrip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 web).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131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Email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Email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nl-NL" dirty="0"/>
              <a:t>yang dikirimkan dan diterima oleh dan antar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.</a:t>
            </a:r>
          </a:p>
          <a:p>
            <a:r>
              <a:rPr lang="en-US" dirty="0"/>
              <a:t>Email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penjawab</a:t>
            </a:r>
            <a:r>
              <a:rPr lang="en-US" dirty="0"/>
              <a:t> </a:t>
            </a:r>
            <a:r>
              <a:rPr lang="en-US" dirty="0" err="1"/>
              <a:t>telpon,walaupun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online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fi-FI" dirty="0"/>
              <a:t>internet kita masih bisa menerima email dari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penjuru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.</a:t>
            </a:r>
          </a:p>
          <a:p>
            <a:r>
              <a:rPr lang="en-US" dirty="0"/>
              <a:t>Kita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di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email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fi-FI" dirty="0"/>
              <a:t>asalkan sudah memiliki alamat email tertentu</a:t>
            </a:r>
            <a:r>
              <a:rPr lang="fi-FI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8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Telnet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Beberapa</a:t>
            </a:r>
            <a:r>
              <a:rPr lang="en-US" dirty="0"/>
              <a:t> server di internet </a:t>
            </a:r>
            <a:r>
              <a:rPr lang="en-US" dirty="0" err="1"/>
              <a:t>memperbolehkan</a:t>
            </a:r>
            <a:r>
              <a:rPr lang="en-US" dirty="0"/>
              <a:t> </a:t>
            </a:r>
            <a:r>
              <a:rPr lang="fi-FI" dirty="0"/>
              <a:t>kita untuk mengaksesnya dan menjalankan </a:t>
            </a:r>
            <a:r>
              <a:rPr lang="pt-BR" dirty="0"/>
              <a:t>beberapa program yang diinstal pada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</a:t>
            </a:r>
          </a:p>
          <a:p>
            <a:r>
              <a:rPr lang="fi-FI" dirty="0"/>
              <a:t>Penggunaan server ini  sama seperti kalau kita </a:t>
            </a:r>
            <a:r>
              <a:rPr lang="sv-SE" dirty="0"/>
              <a:t>melakukannya pada komputer di jaringan </a:t>
            </a:r>
            <a:r>
              <a:rPr lang="en-US" dirty="0" err="1"/>
              <a:t>lokal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74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FTP </a:t>
            </a:r>
            <a:r>
              <a:rPr lang="en-US" dirty="0" smtClean="0"/>
              <a:t>(File </a:t>
            </a:r>
            <a:r>
              <a:rPr lang="en-US" dirty="0"/>
              <a:t>Transfer </a:t>
            </a:r>
            <a:r>
              <a:rPr lang="en-US" dirty="0" smtClean="0"/>
              <a:t>Protocol)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Layanan</a:t>
            </a:r>
            <a:r>
              <a:rPr lang="en-US" dirty="0"/>
              <a:t> internet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transfer file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server di internet.</a:t>
            </a:r>
          </a:p>
          <a:p>
            <a:r>
              <a:rPr lang="it-IT" dirty="0"/>
              <a:t>Kita bisa men-copy file-file di server ke </a:t>
            </a:r>
            <a:r>
              <a:rPr lang="fi-FI" dirty="0"/>
              <a:t>komputer kita (</a:t>
            </a:r>
            <a:r>
              <a:rPr lang="fi-FI" i="1" dirty="0"/>
              <a:t>download). Selain itu kita juga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mengkopi</a:t>
            </a:r>
            <a:r>
              <a:rPr lang="en-US" dirty="0"/>
              <a:t> file-file di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server (</a:t>
            </a:r>
            <a:r>
              <a:rPr lang="en-US" i="1" dirty="0"/>
              <a:t>upload</a:t>
            </a:r>
            <a:r>
              <a:rPr lang="en-US" i="1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53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Keunggulan Internet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Konektivitas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jangkauan</a:t>
            </a:r>
            <a:r>
              <a:rPr lang="en-US" dirty="0"/>
              <a:t> </a:t>
            </a:r>
            <a:r>
              <a:rPr lang="en-US" dirty="0" smtClean="0"/>
              <a:t>global</a:t>
            </a:r>
            <a:endParaRPr lang="en-US" dirty="0"/>
          </a:p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/>
              <a:t>media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 smtClean="0"/>
              <a:t>hal</a:t>
            </a:r>
            <a:endParaRPr lang="en-US" dirty="0"/>
          </a:p>
          <a:p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/>
              <a:t>24 </a:t>
            </a:r>
            <a:r>
              <a:rPr lang="en-US" dirty="0" smtClean="0"/>
              <a:t>jam</a:t>
            </a:r>
            <a:endParaRPr lang="en-US" dirty="0"/>
          </a:p>
          <a:p>
            <a:r>
              <a:rPr lang="en-US" dirty="0" err="1" smtClean="0"/>
              <a:t>Kecepatan</a:t>
            </a:r>
            <a:endParaRPr lang="en-US" dirty="0"/>
          </a:p>
          <a:p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 smtClean="0"/>
              <a:t>terbatas</a:t>
            </a:r>
            <a:endParaRPr lang="en-US" dirty="0"/>
          </a:p>
          <a:p>
            <a:r>
              <a:rPr lang="en-US" dirty="0" err="1" smtClean="0"/>
              <a:t>Interaktivitas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fleksibilitas</a:t>
            </a:r>
            <a:r>
              <a:rPr lang="en-US" dirty="0" smtClean="0"/>
              <a:t> </a:t>
            </a:r>
            <a:endParaRPr lang="id-ID" dirty="0" smtClean="0"/>
          </a:p>
          <a:p>
            <a:r>
              <a:rPr lang="en-US" dirty="0" err="1" smtClean="0"/>
              <a:t>dll</a:t>
            </a:r>
            <a:endParaRPr lang="en-US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9134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Kelemahan</a:t>
            </a:r>
            <a:r>
              <a:rPr lang="en-US" dirty="0"/>
              <a:t> Internet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Ancaman</a:t>
            </a:r>
            <a:r>
              <a:rPr lang="en-US" dirty="0"/>
              <a:t> </a:t>
            </a:r>
            <a:r>
              <a:rPr lang="en-US" dirty="0" smtClean="0"/>
              <a:t>virus</a:t>
            </a:r>
            <a:endParaRPr lang="en-US" dirty="0"/>
          </a:p>
          <a:p>
            <a:r>
              <a:rPr lang="en-US" dirty="0" err="1" smtClean="0"/>
              <a:t>Ketergantungan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telepon</a:t>
            </a:r>
            <a:r>
              <a:rPr lang="en-US" dirty="0"/>
              <a:t>, </a:t>
            </a:r>
            <a:r>
              <a:rPr lang="en-US" dirty="0" err="1" smtClean="0"/>
              <a:t>satelit</a:t>
            </a:r>
            <a:r>
              <a:rPr lang="id-ID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/>
              <a:t>Internet Service </a:t>
            </a:r>
            <a:r>
              <a:rPr lang="en-US" dirty="0" smtClean="0"/>
              <a:t>Provider</a:t>
            </a:r>
            <a:endParaRPr lang="en-US" dirty="0"/>
          </a:p>
          <a:p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 smtClean="0"/>
              <a:t>Cipta</a:t>
            </a:r>
            <a:endParaRPr lang="en-US" dirty="0"/>
          </a:p>
          <a:p>
            <a:r>
              <a:rPr lang="en-US" dirty="0" err="1" smtClean="0"/>
              <a:t>Berkurangnya</a:t>
            </a:r>
            <a:r>
              <a:rPr lang="en-US" dirty="0" smtClean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smtClean="0"/>
              <a:t>privacy</a:t>
            </a:r>
            <a:endParaRPr lang="en-US" dirty="0"/>
          </a:p>
          <a:p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/>
              <a:t>Cyber </a:t>
            </a:r>
            <a:r>
              <a:rPr lang="en-US" dirty="0" smtClean="0"/>
              <a:t>Crime</a:t>
            </a:r>
            <a:endParaRPr lang="en-US" dirty="0"/>
          </a:p>
          <a:p>
            <a:r>
              <a:rPr lang="en-US" dirty="0" smtClean="0"/>
              <a:t>HOAX</a:t>
            </a:r>
            <a:endParaRPr lang="id-ID" dirty="0" smtClean="0"/>
          </a:p>
          <a:p>
            <a:r>
              <a:rPr lang="en-US" dirty="0" err="1" smtClean="0"/>
              <a:t>dll</a:t>
            </a:r>
            <a:r>
              <a:rPr lang="en-US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9717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World Wide Web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World Wide Web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Internet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diakses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software web browser.</a:t>
            </a:r>
          </a:p>
          <a:p>
            <a:r>
              <a:rPr lang="en-US" dirty="0" smtClean="0"/>
              <a:t>WWW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singkatnya</a:t>
            </a:r>
            <a:r>
              <a:rPr lang="en-US" dirty="0"/>
              <a:t> web,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jutaan</a:t>
            </a:r>
            <a:r>
              <a:rPr lang="en-US" dirty="0"/>
              <a:t> </a:t>
            </a:r>
            <a:r>
              <a:rPr lang="nl-NL" dirty="0"/>
              <a:t>situs web (</a:t>
            </a:r>
            <a:r>
              <a:rPr lang="nl-NL" i="1" dirty="0" smtClean="0"/>
              <a:t>website</a:t>
            </a:r>
            <a:r>
              <a:rPr lang="nl-NL" dirty="0"/>
              <a:t>) dan setiap web site terdiri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 web (</a:t>
            </a:r>
            <a:r>
              <a:rPr lang="en-US" i="1" dirty="0" smtClean="0"/>
              <a:t>webpage</a:t>
            </a:r>
            <a:r>
              <a:rPr lang="en-US" dirty="0"/>
              <a:t>)</a:t>
            </a:r>
          </a:p>
          <a:p>
            <a:r>
              <a:rPr lang="de-DE" dirty="0" smtClean="0"/>
              <a:t>Situs </a:t>
            </a:r>
            <a:r>
              <a:rPr lang="de-DE" dirty="0"/>
              <a:t>Web terdiri dari beberapa halaman web</a:t>
            </a:r>
            <a:r>
              <a:rPr lang="de-DE" b="1" dirty="0"/>
              <a:t> </a:t>
            </a:r>
            <a:r>
              <a:rPr lang="en-US" dirty="0"/>
              <a:t>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(</a:t>
            </a:r>
            <a:r>
              <a:rPr lang="en-US" i="1" dirty="0"/>
              <a:t>linked</a:t>
            </a:r>
            <a:r>
              <a:rPr lang="en-US" dirty="0"/>
              <a:t>) </a:t>
            </a:r>
            <a:r>
              <a:rPr lang="en-US" dirty="0" err="1"/>
              <a:t>antara</a:t>
            </a:r>
            <a:r>
              <a:rPr lang="en-US" dirty="0"/>
              <a:t> yang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lain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tertentu</a:t>
            </a:r>
            <a:endParaRPr lang="en-US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0502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124200"/>
            <a:ext cx="8229600" cy="1143000"/>
          </a:xfrm>
        </p:spPr>
        <p:txBody>
          <a:bodyPr/>
          <a:lstStyle/>
          <a:p>
            <a:r>
              <a:rPr lang="id-ID" dirty="0" smtClean="0"/>
              <a:t>Pengenalan Internet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5868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World Wide Web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Halaman</a:t>
            </a:r>
            <a:r>
              <a:rPr lang="en-US" dirty="0"/>
              <a:t> Web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 yang </a:t>
            </a:r>
            <a:r>
              <a:rPr lang="en-US" dirty="0" err="1"/>
              <a:t>tampak</a:t>
            </a:r>
            <a:r>
              <a:rPr lang="en-US" b="1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software web browser.</a:t>
            </a:r>
          </a:p>
          <a:p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file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wordprocessing</a:t>
            </a:r>
            <a:r>
              <a:rPr lang="en-US" dirty="0"/>
              <a:t>,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didalamnya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sv-SE" dirty="0"/>
              <a:t>terkandung text, gambar bahkan animasi.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 </a:t>
            </a:r>
            <a:r>
              <a:rPr lang="en-US" dirty="0" err="1"/>
              <a:t>halaman</a:t>
            </a:r>
            <a:r>
              <a:rPr lang="en-US" dirty="0"/>
              <a:t> web ,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Markup HTML (</a:t>
            </a:r>
            <a:r>
              <a:rPr lang="en-US" i="1" dirty="0"/>
              <a:t>hyper-text markup language</a:t>
            </a:r>
            <a:r>
              <a:rPr lang="en-US" dirty="0"/>
              <a:t>).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0908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World Wide Web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keunggulan</a:t>
            </a:r>
            <a:r>
              <a:rPr lang="en-US" dirty="0"/>
              <a:t> World Wide Web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i="1" dirty="0"/>
              <a:t>hyperlink</a:t>
            </a:r>
            <a:r>
              <a:rPr lang="en-US" dirty="0"/>
              <a:t>.</a:t>
            </a:r>
          </a:p>
          <a:p>
            <a:r>
              <a:rPr lang="it-IT" dirty="0" smtClean="0"/>
              <a:t>Hyperlink </a:t>
            </a:r>
            <a:r>
              <a:rPr lang="it-IT" dirty="0"/>
              <a:t>ini dapat diletakkan di mana saja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 web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menuju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di </a:t>
            </a:r>
            <a:r>
              <a:rPr lang="en-US" dirty="0" err="1"/>
              <a:t>seluruh</a:t>
            </a:r>
            <a:r>
              <a:rPr lang="en-US" dirty="0"/>
              <a:t> web.</a:t>
            </a:r>
          </a:p>
          <a:p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meng</a:t>
            </a:r>
            <a:r>
              <a:rPr lang="en-US" dirty="0"/>
              <a:t>-click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/>
              <a:t>hyperlink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(</a:t>
            </a:r>
            <a:r>
              <a:rPr lang="en-US" dirty="0" err="1"/>
              <a:t>mendownload</a:t>
            </a:r>
            <a:r>
              <a:rPr lang="en-US" dirty="0"/>
              <a:t>) </a:t>
            </a:r>
            <a:r>
              <a:rPr lang="fi-FI" dirty="0"/>
              <a:t>situs/halaman yang dilink pada hyperlink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menampilkannya</a:t>
            </a:r>
            <a:r>
              <a:rPr lang="en-US" dirty="0"/>
              <a:t> di web browser.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5874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Sejarah</a:t>
            </a:r>
            <a:r>
              <a:rPr lang="en-US" dirty="0"/>
              <a:t> WWW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WWW (World Wide Web),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kumpulan</a:t>
            </a:r>
            <a:r>
              <a:rPr lang="en-US" dirty="0"/>
              <a:t> server web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kegunaan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4067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Sejarah</a:t>
            </a:r>
            <a:r>
              <a:rPr lang="en-US" dirty="0"/>
              <a:t> WWW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Tim Berners-Lee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1991.</a:t>
            </a:r>
          </a:p>
          <a:p>
            <a:r>
              <a:rPr lang="en-US" dirty="0" err="1"/>
              <a:t>Awalnya</a:t>
            </a:r>
            <a:r>
              <a:rPr lang="en-US" dirty="0"/>
              <a:t> Berners-Lee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arsip-arsip</a:t>
            </a:r>
            <a:r>
              <a:rPr lang="en-US" dirty="0"/>
              <a:t> </a:t>
            </a:r>
            <a:r>
              <a:rPr lang="en-US" dirty="0" err="1"/>
              <a:t>risetnya</a:t>
            </a:r>
            <a:r>
              <a:rPr lang="en-US" dirty="0"/>
              <a:t>.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id-ID" dirty="0" smtClean="0"/>
              <a:t>maka ia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, software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i="1" dirty="0" err="1"/>
              <a:t>Equire</a:t>
            </a:r>
            <a:r>
              <a:rPr lang="en-US" dirty="0"/>
              <a:t>.</a:t>
            </a:r>
          </a:p>
          <a:p>
            <a:r>
              <a:rPr lang="en-US" dirty="0" err="1"/>
              <a:t>Dengan</a:t>
            </a:r>
            <a:r>
              <a:rPr lang="en-US" dirty="0"/>
              <a:t> program </a:t>
            </a:r>
            <a:r>
              <a:rPr lang="en-US" dirty="0" err="1"/>
              <a:t>itu</a:t>
            </a:r>
            <a:r>
              <a:rPr lang="en-US" dirty="0"/>
              <a:t>, Berners-Lee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yang </a:t>
            </a:r>
            <a:r>
              <a:rPr lang="en-US" dirty="0" err="1"/>
              <a:t>menautkan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arsip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pencarian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. 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31783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Sejarah</a:t>
            </a:r>
            <a:r>
              <a:rPr lang="en-US" dirty="0"/>
              <a:t> WWW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Inilah</a:t>
            </a:r>
            <a:r>
              <a:rPr lang="en-US" dirty="0"/>
              <a:t> yang </a:t>
            </a:r>
            <a:r>
              <a:rPr lang="en-US" dirty="0" err="1"/>
              <a:t>kelak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pesat</a:t>
            </a:r>
            <a:r>
              <a:rPr lang="en-US" dirty="0"/>
              <a:t> yang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WWW.</a:t>
            </a:r>
            <a:endParaRPr lang="id-ID" dirty="0"/>
          </a:p>
          <a:p>
            <a:r>
              <a:rPr lang="en-US" dirty="0" smtClean="0"/>
              <a:t>WWW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kali di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Fisika</a:t>
            </a:r>
            <a:r>
              <a:rPr lang="en-US" dirty="0"/>
              <a:t> </a:t>
            </a:r>
            <a:r>
              <a:rPr lang="en-US" dirty="0" err="1"/>
              <a:t>Partikel</a:t>
            </a:r>
            <a:r>
              <a:rPr lang="en-US" dirty="0"/>
              <a:t> </a:t>
            </a:r>
            <a:r>
              <a:rPr lang="en-US" dirty="0" err="1"/>
              <a:t>Eropa</a:t>
            </a:r>
            <a:r>
              <a:rPr lang="en-US" dirty="0"/>
              <a:t> (CERN), </a:t>
            </a:r>
            <a:r>
              <a:rPr lang="en-US" dirty="0" err="1"/>
              <a:t>Jenewa</a:t>
            </a:r>
            <a:r>
              <a:rPr lang="en-US" dirty="0"/>
              <a:t>, Swiss. </a:t>
            </a:r>
            <a:endParaRPr lang="id-ID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tahun</a:t>
            </a:r>
            <a:r>
              <a:rPr lang="en-US" dirty="0"/>
              <a:t> 1989 </a:t>
            </a:r>
            <a:r>
              <a:rPr lang="en-US" dirty="0" err="1"/>
              <a:t>Berners-lee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pengajuan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hiperteks</a:t>
            </a:r>
            <a:r>
              <a:rPr lang="en-US" dirty="0"/>
              <a:t> global,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Oktober</a:t>
            </a:r>
            <a:r>
              <a:rPr lang="en-US" dirty="0"/>
              <a:t> </a:t>
            </a:r>
            <a:r>
              <a:rPr lang="en-US" dirty="0" smtClean="0"/>
              <a:t>1990</a:t>
            </a:r>
            <a:r>
              <a:rPr lang="id-ID" dirty="0" smtClean="0"/>
              <a:t> </a:t>
            </a:r>
            <a:r>
              <a:rPr lang="en-US" dirty="0" smtClean="0"/>
              <a:t>WWW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CERN. </a:t>
            </a:r>
            <a:endParaRPr lang="id-ID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musim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1991, WWW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Internet.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9332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Sejarah</a:t>
            </a:r>
            <a:r>
              <a:rPr lang="en-US" dirty="0"/>
              <a:t> WWW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 </a:t>
            </a:r>
            <a:r>
              <a:rPr lang="en-US" dirty="0"/>
              <a:t>Browser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berbasiskan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.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link,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sebarisan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yang </a:t>
            </a:r>
            <a:r>
              <a:rPr lang="en-US" dirty="0" err="1"/>
              <a:t>mirip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menu.</a:t>
            </a:r>
          </a:p>
          <a:p>
            <a:r>
              <a:rPr lang="fi-FI" dirty="0" smtClean="0"/>
              <a:t>Pemakai </a:t>
            </a:r>
            <a:r>
              <a:rPr lang="fi-FI" dirty="0"/>
              <a:t>mengetikkan suatu nomor untuk </a:t>
            </a:r>
            <a:r>
              <a:rPr lang="it-IT" dirty="0"/>
              <a:t>melakukan navigasi di dalam Web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090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Sejarah</a:t>
            </a:r>
            <a:r>
              <a:rPr lang="en-US" dirty="0"/>
              <a:t> WWW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Kebanyakan</a:t>
            </a:r>
            <a:r>
              <a:rPr lang="en-US" dirty="0"/>
              <a:t> software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komputer-komputer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UNIX,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fi-FI" dirty="0"/>
              <a:t>dilakukan oleh pemakai komputer saat itu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Windows.</a:t>
            </a:r>
          </a:p>
          <a:p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munculnya</a:t>
            </a:r>
            <a:r>
              <a:rPr lang="en-US" dirty="0"/>
              <a:t> browser Mosaic </a:t>
            </a:r>
            <a:r>
              <a:rPr lang="en-US" dirty="0" err="1"/>
              <a:t>dari</a:t>
            </a:r>
            <a:r>
              <a:rPr lang="en-US" dirty="0"/>
              <a:t> NCSA (National Center for Supercomputing Applications</a:t>
            </a:r>
            <a:r>
              <a:rPr lang="en-US" dirty="0" smtClean="0"/>
              <a:t>).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7314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Sejarah</a:t>
            </a:r>
            <a:r>
              <a:rPr lang="en-US" dirty="0"/>
              <a:t> WWW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Di bulan Mei 1993, Marc Andreesen dan </a:t>
            </a:r>
            <a:r>
              <a:rPr lang="pt-BR" dirty="0"/>
              <a:t>beberapa murid dari NCSA membuat Web </a:t>
            </a:r>
            <a:r>
              <a:rPr lang="en-US" dirty="0"/>
              <a:t>browser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X-Windows yang </a:t>
            </a:r>
            <a:r>
              <a:rPr lang="nl-NL" dirty="0"/>
              <a:t>berbasiskan grafik dan yang mudah untuk </a:t>
            </a:r>
            <a:r>
              <a:rPr lang="en-US" dirty="0" err="1"/>
              <a:t>digunakan</a:t>
            </a:r>
            <a:r>
              <a:rPr lang="en-US" dirty="0"/>
              <a:t>.</a:t>
            </a:r>
          </a:p>
          <a:p>
            <a:r>
              <a:rPr lang="it-IT" dirty="0" smtClean="0"/>
              <a:t>Di </a:t>
            </a:r>
            <a:r>
              <a:rPr lang="it-IT" dirty="0"/>
              <a:t>bulan Mei 1993, Marc Andreesen dan </a:t>
            </a:r>
            <a:r>
              <a:rPr lang="pt-BR" dirty="0"/>
              <a:t>beberapa murid dari NCSA membuat Web </a:t>
            </a:r>
            <a:r>
              <a:rPr lang="en-US" dirty="0"/>
              <a:t>browser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X-Windows yang </a:t>
            </a:r>
            <a:r>
              <a:rPr lang="nl-NL" dirty="0"/>
              <a:t>berbasiskan grafik dan yang mudah untuk </a:t>
            </a:r>
            <a:r>
              <a:rPr lang="en-US" dirty="0" err="1"/>
              <a:t>digunakan</a:t>
            </a:r>
            <a:r>
              <a:rPr lang="en-US" dirty="0"/>
              <a:t>.</a:t>
            </a:r>
          </a:p>
          <a:p>
            <a:r>
              <a:rPr lang="pt-BR" dirty="0" smtClean="0"/>
              <a:t>Dalam </a:t>
            </a:r>
            <a:r>
              <a:rPr lang="pt-BR" dirty="0"/>
              <a:t>beberapa bulan saja, Mosaic telah </a:t>
            </a:r>
            <a:r>
              <a:rPr lang="fi-FI" dirty="0"/>
              <a:t>menarik perhatian baik dari pemakai lama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di Internet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0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Sejarah</a:t>
            </a:r>
            <a:r>
              <a:rPr lang="en-US" dirty="0"/>
              <a:t> WWW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Kemudian</a:t>
            </a:r>
            <a:r>
              <a:rPr lang="en-US" dirty="0"/>
              <a:t> NCSA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versi-versi</a:t>
            </a:r>
            <a:r>
              <a:rPr lang="en-US" dirty="0"/>
              <a:t> Mosaic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UNIX, NeXT, Windows </a:t>
            </a:r>
            <a:r>
              <a:rPr lang="en-US" dirty="0" err="1"/>
              <a:t>dan</a:t>
            </a:r>
            <a:r>
              <a:rPr lang="en-US" dirty="0"/>
              <a:t> Macintosh.</a:t>
            </a:r>
            <a:endParaRPr lang="id-ID" dirty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tahun</a:t>
            </a:r>
            <a:r>
              <a:rPr lang="en-US" dirty="0"/>
              <a:t> 1994, Marc </a:t>
            </a:r>
            <a:r>
              <a:rPr lang="en-US" dirty="0" err="1"/>
              <a:t>Andreesen</a:t>
            </a:r>
            <a:r>
              <a:rPr lang="en-US" dirty="0"/>
              <a:t> </a:t>
            </a:r>
            <a:r>
              <a:rPr lang="en-US" dirty="0" err="1"/>
              <a:t>meninggalkan</a:t>
            </a:r>
            <a:r>
              <a:rPr lang="en-US" dirty="0"/>
              <a:t> NCSA,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Jim Clark,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it-IT" dirty="0"/>
              <a:t>pendiri dari Silicon Graphics, membuat Netscape </a:t>
            </a:r>
            <a:r>
              <a:rPr lang="en-US" dirty="0" err="1"/>
              <a:t>versi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.</a:t>
            </a:r>
          </a:p>
          <a:p>
            <a:r>
              <a:rPr lang="en-US" dirty="0" err="1" smtClean="0"/>
              <a:t>Kehadiran</a:t>
            </a:r>
            <a:r>
              <a:rPr lang="en-US" dirty="0" smtClean="0"/>
              <a:t> </a:t>
            </a:r>
            <a:r>
              <a:rPr lang="en-US" dirty="0"/>
              <a:t>Netscape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menggantikan</a:t>
            </a:r>
            <a:r>
              <a:rPr lang="en-US" dirty="0"/>
              <a:t> </a:t>
            </a:r>
            <a:r>
              <a:rPr lang="en-US" dirty="0" err="1"/>
              <a:t>kepopuleran</a:t>
            </a:r>
            <a:r>
              <a:rPr lang="en-US" dirty="0"/>
              <a:t> Mosaic </a:t>
            </a:r>
            <a:r>
              <a:rPr lang="en-US" dirty="0" err="1"/>
              <a:t>sebagai</a:t>
            </a:r>
            <a:r>
              <a:rPr lang="en-US" dirty="0"/>
              <a:t> Web browser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85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Sejarah</a:t>
            </a:r>
            <a:r>
              <a:rPr lang="en-US" dirty="0"/>
              <a:t> WWW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Pada tahun yang sama CERN  dan MIT mendirikan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konsorsium</a:t>
            </a:r>
            <a:r>
              <a:rPr lang="en-US" dirty="0"/>
              <a:t> yang </a:t>
            </a:r>
            <a:r>
              <a:rPr lang="en-US" dirty="0" err="1"/>
              <a:t>dinamakan</a:t>
            </a:r>
            <a:r>
              <a:rPr lang="en-US" dirty="0"/>
              <a:t> World </a:t>
            </a:r>
            <a:r>
              <a:rPr lang="en-US" dirty="0" err="1"/>
              <a:t>WIde</a:t>
            </a:r>
            <a:r>
              <a:rPr lang="en-US" dirty="0"/>
              <a:t> Web </a:t>
            </a:r>
            <a:r>
              <a:rPr lang="de-DE" dirty="0"/>
              <a:t>Consortium (W3C) yang bertugas untuk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Web.</a:t>
            </a:r>
          </a:p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perkembangannya</a:t>
            </a:r>
            <a:r>
              <a:rPr lang="en-US" dirty="0"/>
              <a:t>, </a:t>
            </a:r>
            <a:r>
              <a:rPr lang="en-US" dirty="0" err="1"/>
              <a:t>sewaktu</a:t>
            </a:r>
            <a:r>
              <a:rPr lang="en-US" dirty="0"/>
              <a:t> browser </a:t>
            </a:r>
            <a:r>
              <a:rPr lang="sv-SE" dirty="0"/>
              <a:t>masih berbasiskan teks hanya terdapat sekitar 50 </a:t>
            </a:r>
            <a:r>
              <a:rPr lang="en-US" dirty="0"/>
              <a:t>website. </a:t>
            </a:r>
          </a:p>
          <a:p>
            <a:r>
              <a:rPr lang="en-US" dirty="0"/>
              <a:t>Di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1995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nn-NO" dirty="0"/>
              <a:t>berkembang mencapai sekitar 300.000 web site.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5992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Internet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INTERnational</a:t>
            </a:r>
            <a:r>
              <a:rPr lang="en-US" dirty="0"/>
              <a:t> </a:t>
            </a:r>
            <a:r>
              <a:rPr lang="en-US" dirty="0" err="1" smtClean="0"/>
              <a:t>NETworking</a:t>
            </a:r>
            <a:endParaRPr lang="id-ID" dirty="0" smtClean="0"/>
          </a:p>
          <a:p>
            <a:pPr lvl="1"/>
            <a:r>
              <a:rPr lang="en-US" dirty="0" err="1"/>
              <a:t>Merupakan</a:t>
            </a:r>
            <a:r>
              <a:rPr lang="en-US" dirty="0"/>
              <a:t> 2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jutaan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di </a:t>
            </a:r>
            <a:r>
              <a:rPr lang="en-US" dirty="0" err="1"/>
              <a:t>dunia</a:t>
            </a:r>
            <a:r>
              <a:rPr lang="en-US" dirty="0"/>
              <a:t> (</a:t>
            </a:r>
            <a:r>
              <a:rPr lang="en-US" dirty="0" err="1"/>
              <a:t>internasional</a:t>
            </a:r>
            <a:r>
              <a:rPr lang="en-US" dirty="0"/>
              <a:t>),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berinteraksi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bertukar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/>
              <a:t>INTERconnected</a:t>
            </a:r>
            <a:r>
              <a:rPr lang="en-US" dirty="0"/>
              <a:t> </a:t>
            </a:r>
            <a:r>
              <a:rPr lang="en-US" dirty="0" err="1" smtClean="0"/>
              <a:t>NETworking</a:t>
            </a:r>
            <a:endParaRPr lang="id-ID" dirty="0" smtClean="0"/>
          </a:p>
          <a:p>
            <a:pPr lvl="1"/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global yang </a:t>
            </a:r>
            <a:r>
              <a:rPr lang="en-US" dirty="0" err="1"/>
              <a:t>menghubungkan</a:t>
            </a:r>
            <a:r>
              <a:rPr lang="en-US" dirty="0"/>
              <a:t> </a:t>
            </a:r>
            <a:r>
              <a:rPr lang="en-US" dirty="0" err="1"/>
              <a:t>komputer-komputer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jaringan-jaringan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di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65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Membangun</a:t>
            </a:r>
            <a:r>
              <a:rPr lang="en-US" dirty="0"/>
              <a:t> Website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website </a:t>
            </a:r>
            <a:r>
              <a:rPr lang="en-US" dirty="0" err="1"/>
              <a:t>sederhana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 smtClean="0"/>
              <a:t>dipersiapkan</a:t>
            </a:r>
            <a:r>
              <a:rPr lang="en-US" dirty="0" smtClean="0"/>
              <a:t> </a:t>
            </a:r>
            <a:r>
              <a:rPr lang="en-US" dirty="0" err="1"/>
              <a:t>antara</a:t>
            </a:r>
            <a:r>
              <a:rPr lang="en-US" dirty="0"/>
              <a:t> lain:</a:t>
            </a:r>
          </a:p>
          <a:p>
            <a:pPr lvl="1"/>
            <a:r>
              <a:rPr lang="en-US" dirty="0" err="1"/>
              <a:t>Skema</a:t>
            </a:r>
            <a:r>
              <a:rPr lang="en-US" dirty="0"/>
              <a:t>/</a:t>
            </a:r>
            <a:r>
              <a:rPr lang="en-US" dirty="0" err="1"/>
              <a:t>Alur</a:t>
            </a:r>
            <a:r>
              <a:rPr lang="en-US" dirty="0"/>
              <a:t>/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Umum</a:t>
            </a:r>
            <a:endParaRPr lang="en-US" dirty="0"/>
          </a:p>
          <a:p>
            <a:pPr lvl="1"/>
            <a:r>
              <a:rPr lang="en-US" dirty="0" err="1" smtClean="0"/>
              <a:t>Materi</a:t>
            </a:r>
            <a:endParaRPr lang="en-US" dirty="0"/>
          </a:p>
          <a:p>
            <a:pPr lvl="1"/>
            <a:r>
              <a:rPr lang="es-ES" dirty="0" err="1" smtClean="0"/>
              <a:t>Template</a:t>
            </a:r>
            <a:r>
              <a:rPr lang="es-ES" dirty="0" smtClean="0"/>
              <a:t> </a:t>
            </a:r>
            <a:r>
              <a:rPr lang="es-ES" dirty="0"/>
              <a:t>web (gambar dan </a:t>
            </a:r>
            <a:r>
              <a:rPr lang="es-ES" dirty="0" err="1"/>
              <a:t>animasi</a:t>
            </a:r>
            <a:r>
              <a:rPr lang="es-ES" dirty="0"/>
              <a:t>)</a:t>
            </a:r>
          </a:p>
          <a:p>
            <a:pPr lvl="1"/>
            <a:r>
              <a:rPr lang="en-US" dirty="0" smtClean="0"/>
              <a:t>Program </a:t>
            </a:r>
            <a:r>
              <a:rPr lang="en-US" dirty="0"/>
              <a:t>editor web</a:t>
            </a:r>
          </a:p>
          <a:p>
            <a:pPr lvl="1"/>
            <a:r>
              <a:rPr lang="en-US" dirty="0" smtClean="0"/>
              <a:t>Program </a:t>
            </a:r>
            <a:r>
              <a:rPr lang="en-US" dirty="0"/>
              <a:t>editor </a:t>
            </a:r>
            <a:r>
              <a:rPr lang="en-US" dirty="0" err="1"/>
              <a:t>gambar</a:t>
            </a:r>
            <a:endParaRPr lang="en-US" dirty="0"/>
          </a:p>
          <a:p>
            <a:pPr lvl="1"/>
            <a:r>
              <a:rPr lang="en-US" dirty="0" smtClean="0"/>
              <a:t>Web </a:t>
            </a:r>
            <a:r>
              <a:rPr lang="en-US" dirty="0"/>
              <a:t>browser</a:t>
            </a:r>
          </a:p>
          <a:p>
            <a:pPr lvl="1"/>
            <a:r>
              <a:rPr lang="en-US" dirty="0" smtClean="0"/>
              <a:t>Domain </a:t>
            </a:r>
            <a:r>
              <a:rPr lang="en-US" dirty="0" err="1"/>
              <a:t>dan</a:t>
            </a:r>
            <a:r>
              <a:rPr lang="en-US" dirty="0"/>
              <a:t> Hosting</a:t>
            </a:r>
          </a:p>
          <a:p>
            <a:pPr lvl="1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7398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Sejarah</a:t>
            </a:r>
            <a:r>
              <a:rPr lang="en-US" dirty="0"/>
              <a:t> Internet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Internet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yang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Pertahanan</a:t>
            </a:r>
            <a:r>
              <a:rPr lang="en-US" dirty="0"/>
              <a:t> </a:t>
            </a:r>
            <a:r>
              <a:rPr lang="en-US" dirty="0" err="1"/>
              <a:t>Amerika</a:t>
            </a:r>
            <a:r>
              <a:rPr lang="en-US" dirty="0"/>
              <a:t> </a:t>
            </a:r>
            <a:r>
              <a:rPr lang="en-US" dirty="0" err="1"/>
              <a:t>Serikat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1969,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ARPA yang </a:t>
            </a:r>
            <a:r>
              <a:rPr lang="en-US" dirty="0" err="1"/>
              <a:t>disebut</a:t>
            </a:r>
            <a:r>
              <a:rPr lang="en-US" dirty="0"/>
              <a:t> ARPANET (Advanced Research Project Agency Network), 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mendemonstrasikan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hardware </a:t>
            </a:r>
            <a:r>
              <a:rPr lang="en-US" dirty="0" err="1"/>
              <a:t>dan</a:t>
            </a:r>
            <a:r>
              <a:rPr lang="en-US" dirty="0"/>
              <a:t> software </a:t>
            </a:r>
            <a:r>
              <a:rPr lang="en-US" dirty="0" err="1"/>
              <a:t>komputer</a:t>
            </a:r>
            <a:r>
              <a:rPr lang="en-US" dirty="0"/>
              <a:t> yang </a:t>
            </a:r>
            <a:r>
              <a:rPr lang="en-US" dirty="0" err="1"/>
              <a:t>berbasis</a:t>
            </a:r>
            <a:r>
              <a:rPr lang="en-US" dirty="0"/>
              <a:t> UNIX,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terhingga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telepon</a:t>
            </a:r>
            <a:r>
              <a:rPr lang="en-US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0394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Sejarah</a:t>
            </a:r>
            <a:r>
              <a:rPr lang="en-US" dirty="0"/>
              <a:t> Internet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Proyek</a:t>
            </a:r>
            <a:r>
              <a:rPr lang="en-US" dirty="0"/>
              <a:t> ARPANET </a:t>
            </a:r>
            <a:r>
              <a:rPr lang="en-US" dirty="0" err="1"/>
              <a:t>merancang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, </a:t>
            </a:r>
            <a:r>
              <a:rPr lang="en-US" dirty="0" err="1"/>
              <a:t>kehandalan</a:t>
            </a:r>
            <a:r>
              <a:rPr lang="en-US" dirty="0"/>
              <a:t>, </a:t>
            </a:r>
            <a:r>
              <a:rPr lang="en-US" dirty="0" err="1"/>
              <a:t>seberapa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dipindahkan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akhirnya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yang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cikal</a:t>
            </a:r>
            <a:r>
              <a:rPr lang="en-US" dirty="0"/>
              <a:t> </a:t>
            </a:r>
            <a:r>
              <a:rPr lang="en-US" dirty="0" err="1"/>
              <a:t>bakal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protokol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yang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TCP/IP (</a:t>
            </a:r>
            <a:r>
              <a:rPr lang="en-US" i="1" dirty="0"/>
              <a:t>Transmission Control Protocol/Internet Protocol</a:t>
            </a:r>
            <a:r>
              <a:rPr lang="en-US" dirty="0"/>
              <a:t>).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0706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Sejarah</a:t>
            </a:r>
            <a:r>
              <a:rPr lang="en-US" dirty="0"/>
              <a:t> Internet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mulanya</a:t>
            </a:r>
            <a:r>
              <a:rPr lang="en-US" dirty="0"/>
              <a:t> ARPANET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menghubungkan</a:t>
            </a:r>
            <a:r>
              <a:rPr lang="en-US" dirty="0"/>
              <a:t> 4 </a:t>
            </a:r>
            <a:r>
              <a:rPr lang="en-US" dirty="0" err="1"/>
              <a:t>situs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Stanford Research Institute, University of California, Santa Barbara, University of Utah, 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terpadu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1969,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ARPANET </a:t>
            </a:r>
            <a:r>
              <a:rPr lang="en-US" dirty="0" err="1"/>
              <a:t>diperkenalkan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Oktober</a:t>
            </a:r>
            <a:r>
              <a:rPr lang="en-US" dirty="0"/>
              <a:t> 1972. </a:t>
            </a:r>
            <a:r>
              <a:rPr lang="en-US" dirty="0" err="1"/>
              <a:t>Tidak</a:t>
            </a:r>
            <a:r>
              <a:rPr lang="en-US" dirty="0"/>
              <a:t> lama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pesat</a:t>
            </a:r>
            <a:r>
              <a:rPr lang="en-US" dirty="0"/>
              <a:t> di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universitas</a:t>
            </a:r>
            <a:r>
              <a:rPr lang="en-US" dirty="0"/>
              <a:t> di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bergabung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ARPANET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mengaturnya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47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Sejarah</a:t>
            </a:r>
            <a:r>
              <a:rPr lang="en-US" dirty="0"/>
              <a:t> Internet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ARPANET </a:t>
            </a:r>
            <a:r>
              <a:rPr lang="en-US" dirty="0" err="1"/>
              <a:t>dipecah</a:t>
            </a:r>
            <a:r>
              <a:rPr lang="en-US" dirty="0"/>
              <a:t> </a:t>
            </a:r>
            <a:r>
              <a:rPr lang="en-US" dirty="0" err="1"/>
              <a:t>manjadi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"MILNET"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</a:t>
            </a:r>
            <a:r>
              <a:rPr lang="en-US" dirty="0" err="1"/>
              <a:t>militer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"ARPANET" </a:t>
            </a:r>
            <a:r>
              <a:rPr lang="en-US" dirty="0" err="1"/>
              <a:t>baru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non-</a:t>
            </a:r>
            <a:r>
              <a:rPr lang="en-US" dirty="0" err="1"/>
              <a:t>militer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, </a:t>
            </a:r>
            <a:r>
              <a:rPr lang="en-US" dirty="0" err="1"/>
              <a:t>universitas-universitas</a:t>
            </a:r>
            <a:r>
              <a:rPr lang="en-US" dirty="0"/>
              <a:t>. </a:t>
            </a:r>
            <a:r>
              <a:rPr lang="en-US" dirty="0" err="1"/>
              <a:t>Gabungan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akhirnya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DARPA Internet, yang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disederhanakan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Internet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35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Syarat Terhubung ke Internet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Komputer</a:t>
            </a:r>
          </a:p>
          <a:p>
            <a:r>
              <a:rPr lang="id-ID" dirty="0" smtClean="0"/>
              <a:t>Media Komunikasi</a:t>
            </a:r>
          </a:p>
          <a:p>
            <a:r>
              <a:rPr lang="id-ID" dirty="0" smtClean="0"/>
              <a:t>ISP (</a:t>
            </a:r>
            <a:r>
              <a:rPr lang="id-ID" i="1" dirty="0" smtClean="0"/>
              <a:t>Internet Service Provider</a:t>
            </a:r>
            <a:r>
              <a:rPr lang="id-ID" dirty="0" smtClean="0"/>
              <a:t>)</a:t>
            </a:r>
          </a:p>
          <a:p>
            <a:r>
              <a:rPr lang="id-ID" dirty="0" smtClean="0"/>
              <a:t>Modem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9383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Syarat Terhubung ke Internet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Komputer</a:t>
            </a:r>
          </a:p>
          <a:p>
            <a:pPr lvl="1"/>
            <a:r>
              <a:rPr lang="id-ID" dirty="0"/>
              <a:t>Seperangkat komputer tidak dapat berfungsi, jika tidak mendapat </a:t>
            </a:r>
            <a:r>
              <a:rPr lang="id-ID" dirty="0" smtClean="0"/>
              <a:t>dukungan software </a:t>
            </a:r>
            <a:r>
              <a:rPr lang="id-ID" dirty="0"/>
              <a:t>(program yang berada didalam komputer). Adapun software </a:t>
            </a:r>
            <a:r>
              <a:rPr lang="id-ID" dirty="0" smtClean="0"/>
              <a:t>yang diperlukan </a:t>
            </a:r>
            <a:r>
              <a:rPr lang="id-ID" dirty="0"/>
              <a:t>untuk terhubung ke internet diantaranya browser </a:t>
            </a:r>
            <a:r>
              <a:rPr lang="id-ID" dirty="0" smtClean="0"/>
              <a:t>Internet Explorer</a:t>
            </a:r>
            <a:r>
              <a:rPr lang="id-ID" dirty="0"/>
              <a:t>, Netscape Communicator, Mozilla Firefox dan </a:t>
            </a:r>
            <a:r>
              <a:rPr lang="id-ID" dirty="0" smtClean="0"/>
              <a:t>lain-lain.</a:t>
            </a:r>
          </a:p>
          <a:p>
            <a:r>
              <a:rPr lang="id-ID" dirty="0"/>
              <a:t>Media Komunikasi</a:t>
            </a:r>
          </a:p>
          <a:p>
            <a:pPr lvl="1"/>
            <a:r>
              <a:rPr lang="id-ID" dirty="0"/>
              <a:t>Media komunikasi yang digunakan bisa berupa saluran telepon, </a:t>
            </a:r>
            <a:r>
              <a:rPr lang="id-ID" dirty="0" smtClean="0"/>
              <a:t>satelite, wireless</a:t>
            </a:r>
            <a:r>
              <a:rPr lang="id-ID" dirty="0"/>
              <a:t>, fiber optik, kabel UTP, BNC atau yang lain.</a:t>
            </a:r>
          </a:p>
        </p:txBody>
      </p:sp>
    </p:spTree>
    <p:extLst>
      <p:ext uri="{BB962C8B-B14F-4D97-AF65-F5344CB8AC3E}">
        <p14:creationId xmlns:p14="http://schemas.microsoft.com/office/powerpoint/2010/main" val="412598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3406</TotalTime>
  <Words>1421</Words>
  <Application>Microsoft Office PowerPoint</Application>
  <PresentationFormat>On-screen Show (4:3)</PresentationFormat>
  <Paragraphs>124</Paragraphs>
  <Slides>30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Flow</vt:lpstr>
      <vt:lpstr>Perancangan WEB Pertemuan I</vt:lpstr>
      <vt:lpstr>Pengenalan Internet</vt:lpstr>
      <vt:lpstr>Internet</vt:lpstr>
      <vt:lpstr>Sejarah Internet</vt:lpstr>
      <vt:lpstr>Sejarah Internet</vt:lpstr>
      <vt:lpstr>Sejarah Internet</vt:lpstr>
      <vt:lpstr>Sejarah Internet</vt:lpstr>
      <vt:lpstr>Syarat Terhubung ke Internet</vt:lpstr>
      <vt:lpstr>Syarat Terhubung ke Internet</vt:lpstr>
      <vt:lpstr>Syarat Terhubung ke Internet</vt:lpstr>
      <vt:lpstr>Syarat Terhubung ke Internet</vt:lpstr>
      <vt:lpstr>Fasilitas Internet</vt:lpstr>
      <vt:lpstr>World Wide Web</vt:lpstr>
      <vt:lpstr>Email</vt:lpstr>
      <vt:lpstr>Telnet</vt:lpstr>
      <vt:lpstr>FTP (File Transfer Protocol)</vt:lpstr>
      <vt:lpstr>Keunggulan Internet</vt:lpstr>
      <vt:lpstr>Kelemahan Internet</vt:lpstr>
      <vt:lpstr>World Wide Web</vt:lpstr>
      <vt:lpstr>World Wide Web</vt:lpstr>
      <vt:lpstr>World Wide Web</vt:lpstr>
      <vt:lpstr>Sejarah WWW</vt:lpstr>
      <vt:lpstr>Sejarah WWW</vt:lpstr>
      <vt:lpstr>Sejarah WWW</vt:lpstr>
      <vt:lpstr>Sejarah WWW</vt:lpstr>
      <vt:lpstr>Sejarah WWW</vt:lpstr>
      <vt:lpstr>Sejarah WWW</vt:lpstr>
      <vt:lpstr>Sejarah WWW</vt:lpstr>
      <vt:lpstr>Sejarah WWW</vt:lpstr>
      <vt:lpstr>Membangun Website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Programming</dc:title>
  <dc:creator/>
  <cp:lastModifiedBy>endy</cp:lastModifiedBy>
  <cp:revision>1135</cp:revision>
  <dcterms:created xsi:type="dcterms:W3CDTF">2006-08-16T00:00:00Z</dcterms:created>
  <dcterms:modified xsi:type="dcterms:W3CDTF">2014-03-11T04:52:17Z</dcterms:modified>
</cp:coreProperties>
</file>