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24765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139" y="705103"/>
            <a:ext cx="715772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5621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886" y="186944"/>
            <a:ext cx="817422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831635"/>
            <a:ext cx="3941445" cy="2440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2930" y="6427016"/>
            <a:ext cx="391159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905000" y="2933736"/>
            <a:ext cx="5867400" cy="495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Arial Black"/>
                <a:cs typeface="Arial Black"/>
              </a:rPr>
              <a:t>Operating</a:t>
            </a:r>
            <a:r>
              <a:rPr sz="2800" spc="-80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System </a:t>
            </a:r>
            <a:r>
              <a:rPr sz="2800" spc="-919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Support</a:t>
            </a:r>
            <a:endParaRPr sz="2800" dirty="0">
              <a:latin typeface="Arial Black"/>
              <a:cs typeface="Arial Black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78F123-4279-42B5-AEC3-E93475379199}"/>
              </a:ext>
            </a:extLst>
          </p:cNvPr>
          <p:cNvCxnSpPr/>
          <p:nvPr/>
        </p:nvCxnSpPr>
        <p:spPr>
          <a:xfrm>
            <a:off x="457200" y="4343400"/>
            <a:ext cx="8136889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34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Desirable</a:t>
            </a:r>
            <a:r>
              <a:rPr spc="-45" dirty="0"/>
              <a:t> </a:t>
            </a:r>
            <a:r>
              <a:rPr spc="-5" dirty="0"/>
              <a:t>Hardware</a:t>
            </a:r>
            <a:r>
              <a:rPr spc="-45" dirty="0"/>
              <a:t> </a:t>
            </a:r>
            <a:r>
              <a:rPr spc="-5" dirty="0"/>
              <a:t>Features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6875145" cy="42697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Memory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protection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protect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Monitor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Timer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prevent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job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monopolizing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the system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Privileged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instructions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Only</a:t>
            </a:r>
            <a:r>
              <a:rPr sz="2400" spc="-5" dirty="0">
                <a:latin typeface="Tahoma"/>
                <a:cs typeface="Tahoma"/>
              </a:rPr>
              <a:t> executed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by </a:t>
            </a:r>
            <a:r>
              <a:rPr sz="2400" spc="-5" dirty="0">
                <a:latin typeface="Tahoma"/>
                <a:cs typeface="Tahoma"/>
              </a:rPr>
              <a:t>Monitor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e.g.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I/O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Interrupts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Allows for relinquishing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5" dirty="0">
                <a:latin typeface="Tahoma"/>
                <a:cs typeface="Tahoma"/>
              </a:rPr>
              <a:t> regaining </a:t>
            </a:r>
            <a:r>
              <a:rPr sz="2400" spc="-10" dirty="0">
                <a:latin typeface="Tahoma"/>
                <a:cs typeface="Tahoma"/>
              </a:rPr>
              <a:t>control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Multi-programmed Batch </a:t>
            </a:r>
            <a:r>
              <a:rPr spc="-1190" dirty="0"/>
              <a:t> </a:t>
            </a:r>
            <a:r>
              <a:rPr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603490" cy="14763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I/O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devices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very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slow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When </a:t>
            </a:r>
            <a:r>
              <a:rPr sz="2800" spc="-5" dirty="0">
                <a:latin typeface="Tahoma"/>
                <a:cs typeface="Tahoma"/>
              </a:rPr>
              <a:t>one </a:t>
            </a:r>
            <a:r>
              <a:rPr sz="2800" dirty="0">
                <a:latin typeface="Tahoma"/>
                <a:cs typeface="Tahoma"/>
              </a:rPr>
              <a:t>program is </a:t>
            </a:r>
            <a:r>
              <a:rPr sz="2800" spc="-5" dirty="0">
                <a:latin typeface="Tahoma"/>
                <a:cs typeface="Tahoma"/>
              </a:rPr>
              <a:t>waiting for I/O, </a:t>
            </a:r>
            <a:r>
              <a:rPr sz="2800" dirty="0">
                <a:latin typeface="Tahoma"/>
                <a:cs typeface="Tahoma"/>
              </a:rPr>
              <a:t>another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can use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 CPU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832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Single</a:t>
            </a:r>
            <a:r>
              <a:rPr spc="-65" dirty="0"/>
              <a:t> </a:t>
            </a:r>
            <a:r>
              <a:rPr spc="-10" dirty="0"/>
              <a:t>Program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697" y="2863850"/>
            <a:ext cx="8503502" cy="127380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5994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Multi-Programming with </a:t>
            </a:r>
            <a:r>
              <a:rPr spc="-1190" dirty="0"/>
              <a:t> </a:t>
            </a:r>
            <a:r>
              <a:rPr spc="-5" dirty="0"/>
              <a:t>Two</a:t>
            </a:r>
            <a:r>
              <a:rPr spc="-15" dirty="0"/>
              <a:t> </a:t>
            </a:r>
            <a:r>
              <a:rPr spc="-5" dirty="0"/>
              <a:t>Programs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6514" y="2481024"/>
            <a:ext cx="8104085" cy="274391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5994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Multi-Programming with </a:t>
            </a:r>
            <a:r>
              <a:rPr spc="-1190" dirty="0"/>
              <a:t> </a:t>
            </a:r>
            <a:r>
              <a:rPr spc="-5" dirty="0"/>
              <a:t>Three</a:t>
            </a:r>
            <a:r>
              <a:rPr spc="-15" dirty="0"/>
              <a:t> </a:t>
            </a:r>
            <a:r>
              <a:rPr spc="-5" dirty="0"/>
              <a:t>Programs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254" y="2111501"/>
            <a:ext cx="8028345" cy="35995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610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Time</a:t>
            </a:r>
            <a:r>
              <a:rPr spc="-35" dirty="0"/>
              <a:t> </a:t>
            </a:r>
            <a:r>
              <a:rPr spc="-5" dirty="0"/>
              <a:t>Sharing</a:t>
            </a:r>
            <a:r>
              <a:rPr spc="-30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836534" cy="225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41755" indent="-343535">
              <a:lnSpc>
                <a:spcPct val="100000"/>
              </a:lnSpc>
              <a:spcBef>
                <a:spcPts val="10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Allow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users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interact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directly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with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computer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i.e.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Interactive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Multi-programming </a:t>
            </a:r>
            <a:r>
              <a:rPr sz="2800" spc="-5" dirty="0">
                <a:latin typeface="Tahoma"/>
                <a:cs typeface="Tahoma"/>
              </a:rPr>
              <a:t>allows </a:t>
            </a:r>
            <a:r>
              <a:rPr sz="2800" dirty="0">
                <a:latin typeface="Tahoma"/>
                <a:cs typeface="Tahoma"/>
              </a:rPr>
              <a:t>a number </a:t>
            </a:r>
            <a:r>
              <a:rPr sz="2800" spc="-5" dirty="0">
                <a:latin typeface="Tahoma"/>
                <a:cs typeface="Tahoma"/>
              </a:rPr>
              <a:t>of </a:t>
            </a:r>
            <a:r>
              <a:rPr sz="2800" dirty="0">
                <a:latin typeface="Tahoma"/>
                <a:cs typeface="Tahoma"/>
              </a:rPr>
              <a:t>users </a:t>
            </a:r>
            <a:r>
              <a:rPr sz="2800" spc="-5" dirty="0">
                <a:latin typeface="Tahoma"/>
                <a:cs typeface="Tahoma"/>
              </a:rPr>
              <a:t>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interact</a:t>
            </a:r>
            <a:r>
              <a:rPr sz="2800" spc="-5" dirty="0">
                <a:latin typeface="Tahoma"/>
                <a:cs typeface="Tahoma"/>
              </a:rPr>
              <a:t> with 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computer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79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Scheduling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48881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Key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multi-programming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Long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term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Medium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term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Short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term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I/O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612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Long</a:t>
            </a:r>
            <a:r>
              <a:rPr spc="-50" dirty="0"/>
              <a:t> </a:t>
            </a:r>
            <a:r>
              <a:rPr spc="-5" dirty="0"/>
              <a:t>Term</a:t>
            </a:r>
            <a:r>
              <a:rPr spc="-45" dirty="0"/>
              <a:t> </a:t>
            </a:r>
            <a:r>
              <a:rPr spc="-5" dirty="0"/>
              <a:t>Scheduling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598409" cy="3268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Determines </a:t>
            </a:r>
            <a:r>
              <a:rPr sz="2800" spc="-5" dirty="0">
                <a:latin typeface="Tahoma"/>
                <a:cs typeface="Tahoma"/>
              </a:rPr>
              <a:t>which </a:t>
            </a:r>
            <a:r>
              <a:rPr sz="2800" dirty="0">
                <a:latin typeface="Tahoma"/>
                <a:cs typeface="Tahoma"/>
              </a:rPr>
              <a:t>programs </a:t>
            </a:r>
            <a:r>
              <a:rPr sz="2800" spc="-5" dirty="0">
                <a:latin typeface="Tahoma"/>
                <a:cs typeface="Tahoma"/>
              </a:rPr>
              <a:t>are submitted for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i.e.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controls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degree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multi-programming</a:t>
            </a:r>
            <a:endParaRPr sz="2800">
              <a:latin typeface="Tahoma"/>
              <a:cs typeface="Tahoma"/>
            </a:endParaRPr>
          </a:p>
          <a:p>
            <a:pPr marL="355600" marR="118110" indent="-343535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Once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submitted,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job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becomes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process</a:t>
            </a:r>
            <a:r>
              <a:rPr sz="2800" spc="-5" dirty="0">
                <a:latin typeface="Tahoma"/>
                <a:cs typeface="Tahoma"/>
              </a:rPr>
              <a:t> for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short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scheduler</a:t>
            </a:r>
            <a:endParaRPr sz="2800">
              <a:latin typeface="Tahoma"/>
              <a:cs typeface="Tahoma"/>
            </a:endParaRPr>
          </a:p>
          <a:p>
            <a:pPr marL="355600" marR="786765" indent="-343535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(or </a:t>
            </a:r>
            <a:r>
              <a:rPr sz="2800" spc="-5" dirty="0">
                <a:latin typeface="Tahoma"/>
                <a:cs typeface="Tahoma"/>
              </a:rPr>
              <a:t>it </a:t>
            </a:r>
            <a:r>
              <a:rPr sz="2800" dirty="0">
                <a:latin typeface="Tahoma"/>
                <a:cs typeface="Tahoma"/>
              </a:rPr>
              <a:t>becomes a </a:t>
            </a:r>
            <a:r>
              <a:rPr sz="2800" spc="-5" dirty="0">
                <a:latin typeface="Tahoma"/>
                <a:cs typeface="Tahoma"/>
              </a:rPr>
              <a:t>swapped out </a:t>
            </a:r>
            <a:r>
              <a:rPr sz="2800" dirty="0">
                <a:latin typeface="Tahoma"/>
                <a:cs typeface="Tahoma"/>
              </a:rPr>
              <a:t>job </a:t>
            </a:r>
            <a:r>
              <a:rPr sz="2800" spc="-5" dirty="0">
                <a:latin typeface="Tahoma"/>
                <a:cs typeface="Tahoma"/>
              </a:rPr>
              <a:t>for the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medium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scheduler)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350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065" algn="l"/>
              </a:tabLst>
            </a:pPr>
            <a:r>
              <a:rPr dirty="0"/>
              <a:t>Medium </a:t>
            </a:r>
            <a:r>
              <a:rPr spc="-5" dirty="0"/>
              <a:t>Term	Scheduling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623809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Part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swapping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function </a:t>
            </a:r>
            <a:r>
              <a:rPr sz="2800" dirty="0">
                <a:latin typeface="Tahoma"/>
                <a:cs typeface="Tahoma"/>
              </a:rPr>
              <a:t>(later…)</a:t>
            </a:r>
            <a:endParaRPr sz="2800">
              <a:latin typeface="Tahoma"/>
              <a:cs typeface="Tahoma"/>
            </a:endParaRPr>
          </a:p>
          <a:p>
            <a:pPr marL="355600" marR="290195" indent="-343535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Usually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based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manage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multi-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programming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If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virtual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memory,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management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also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issue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485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Short</a:t>
            </a:r>
            <a:r>
              <a:rPr spc="-25" dirty="0"/>
              <a:t> </a:t>
            </a:r>
            <a:r>
              <a:rPr spc="-5" dirty="0"/>
              <a:t>Term</a:t>
            </a:r>
            <a:r>
              <a:rPr spc="-20" dirty="0"/>
              <a:t> </a:t>
            </a:r>
            <a:r>
              <a:rPr spc="-10" dirty="0"/>
              <a:t>Scheduler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866380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Dispatcher</a:t>
            </a:r>
            <a:endParaRPr sz="2800">
              <a:latin typeface="Tahoma"/>
              <a:cs typeface="Tahoma"/>
            </a:endParaRPr>
          </a:p>
          <a:p>
            <a:pPr marL="355600" marR="245745" indent="-343535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Fine </a:t>
            </a:r>
            <a:r>
              <a:rPr sz="2800" dirty="0">
                <a:latin typeface="Tahoma"/>
                <a:cs typeface="Tahoma"/>
              </a:rPr>
              <a:t>grained decisions </a:t>
            </a:r>
            <a:r>
              <a:rPr sz="2800" spc="-5" dirty="0">
                <a:latin typeface="Tahoma"/>
                <a:cs typeface="Tahoma"/>
              </a:rPr>
              <a:t>of which </a:t>
            </a:r>
            <a:r>
              <a:rPr sz="2800" dirty="0">
                <a:latin typeface="Tahoma"/>
                <a:cs typeface="Tahoma"/>
              </a:rPr>
              <a:t>job </a:t>
            </a:r>
            <a:r>
              <a:rPr sz="2800" spc="-5" dirty="0">
                <a:latin typeface="Tahoma"/>
                <a:cs typeface="Tahoma"/>
              </a:rPr>
              <a:t>to execute </a:t>
            </a:r>
            <a:r>
              <a:rPr sz="2800" spc="-86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next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i.e.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which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job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actually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gets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</a:t>
            </a:r>
            <a:r>
              <a:rPr sz="2800" dirty="0">
                <a:latin typeface="Tahoma"/>
                <a:cs typeface="Tahoma"/>
              </a:rPr>
              <a:t>use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processor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5" dirty="0">
                <a:latin typeface="Tahoma"/>
                <a:cs typeface="Tahoma"/>
              </a:rPr>
              <a:t> the </a:t>
            </a:r>
            <a:r>
              <a:rPr sz="2800" dirty="0">
                <a:latin typeface="Tahoma"/>
                <a:cs typeface="Tahoma"/>
              </a:rPr>
              <a:t>next</a:t>
            </a:r>
            <a:r>
              <a:rPr sz="2800" spc="-5" dirty="0">
                <a:latin typeface="Tahoma"/>
                <a:cs typeface="Tahoma"/>
              </a:rPr>
              <a:t> time slot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372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Objectives</a:t>
            </a:r>
            <a:r>
              <a:rPr spc="-55" dirty="0"/>
              <a:t> </a:t>
            </a:r>
            <a:r>
              <a:rPr spc="-5" dirty="0"/>
              <a:t>and</a:t>
            </a:r>
            <a:r>
              <a:rPr spc="-5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6496685" cy="19291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Convenience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Making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the computer easier to use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Efficiency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Allowing </a:t>
            </a:r>
            <a:r>
              <a:rPr sz="2400" spc="-5" dirty="0">
                <a:latin typeface="Tahoma"/>
                <a:cs typeface="Tahoma"/>
              </a:rPr>
              <a:t>better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use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computer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resources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808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Process</a:t>
            </a:r>
            <a:r>
              <a:rPr spc="-70" dirty="0"/>
              <a:t> </a:t>
            </a:r>
            <a:r>
              <a:rPr spc="-10" dirty="0"/>
              <a:t>States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130" y="2349716"/>
            <a:ext cx="7882861" cy="285941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588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Process</a:t>
            </a:r>
            <a:r>
              <a:rPr spc="-10" dirty="0"/>
              <a:t> </a:t>
            </a:r>
            <a:r>
              <a:rPr spc="-5" dirty="0"/>
              <a:t>Control</a:t>
            </a:r>
            <a:r>
              <a:rPr spc="-10" dirty="0"/>
              <a:t> </a:t>
            </a:r>
            <a:r>
              <a:rPr spc="-5" dirty="0"/>
              <a:t>Block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3998595" cy="41224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Identifier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State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Priority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Program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counter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Memory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pointers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Context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I/O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status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Accounting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information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106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spc="-35" dirty="0"/>
              <a:t> </a:t>
            </a:r>
            <a:r>
              <a:rPr dirty="0"/>
              <a:t>Elements</a:t>
            </a:r>
            <a:r>
              <a:rPr spc="-35" dirty="0"/>
              <a:t> </a:t>
            </a:r>
            <a:r>
              <a:rPr spc="-5" dirty="0"/>
              <a:t>of</a:t>
            </a:r>
            <a:r>
              <a:rPr spc="-35" dirty="0"/>
              <a:t> </a:t>
            </a:r>
            <a:r>
              <a:rPr dirty="0"/>
              <a:t>O/S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6552" y="1821830"/>
            <a:ext cx="6063618" cy="461449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951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Process</a:t>
            </a:r>
            <a:r>
              <a:rPr spc="-55" dirty="0"/>
              <a:t> </a:t>
            </a:r>
            <a:r>
              <a:rPr spc="-10" dirty="0"/>
              <a:t>Scheduling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615" y="2184528"/>
            <a:ext cx="7721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400" spc="-5" dirty="0">
                <a:latin typeface="Courier New"/>
                <a:cs typeface="Courier New"/>
              </a:rPr>
              <a:t>Process  Request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87938" y="2299222"/>
            <a:ext cx="3454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End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158" y="2326742"/>
            <a:ext cx="98551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Long-Term  Queue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32382" y="2279904"/>
            <a:ext cx="1156335" cy="622935"/>
          </a:xfrm>
          <a:custGeom>
            <a:avLst/>
            <a:gdLst/>
            <a:ahLst/>
            <a:cxnLst/>
            <a:rect l="l" t="t" r="r" b="b"/>
            <a:pathLst>
              <a:path w="1156335" h="622935">
                <a:moveTo>
                  <a:pt x="1155954" y="622554"/>
                </a:moveTo>
                <a:lnTo>
                  <a:pt x="1155954" y="0"/>
                </a:lnTo>
                <a:lnTo>
                  <a:pt x="0" y="0"/>
                </a:lnTo>
                <a:lnTo>
                  <a:pt x="0" y="622554"/>
                </a:lnTo>
                <a:lnTo>
                  <a:pt x="6096" y="622554"/>
                </a:lnTo>
                <a:lnTo>
                  <a:pt x="6095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1143000" y="12953"/>
                </a:lnTo>
                <a:lnTo>
                  <a:pt x="1143000" y="6095"/>
                </a:lnTo>
                <a:lnTo>
                  <a:pt x="1149095" y="12953"/>
                </a:lnTo>
                <a:lnTo>
                  <a:pt x="1149096" y="622554"/>
                </a:lnTo>
                <a:lnTo>
                  <a:pt x="1155954" y="622554"/>
                </a:lnTo>
                <a:close/>
              </a:path>
              <a:path w="1156335" h="622935">
                <a:moveTo>
                  <a:pt x="12954" y="12954"/>
                </a:moveTo>
                <a:lnTo>
                  <a:pt x="12954" y="6096"/>
                </a:lnTo>
                <a:lnTo>
                  <a:pt x="6095" y="12954"/>
                </a:lnTo>
                <a:lnTo>
                  <a:pt x="12954" y="12954"/>
                </a:lnTo>
                <a:close/>
              </a:path>
              <a:path w="1156335" h="622935">
                <a:moveTo>
                  <a:pt x="12954" y="609600"/>
                </a:moveTo>
                <a:lnTo>
                  <a:pt x="12954" y="12954"/>
                </a:lnTo>
                <a:lnTo>
                  <a:pt x="6095" y="12954"/>
                </a:lnTo>
                <a:lnTo>
                  <a:pt x="6096" y="609600"/>
                </a:lnTo>
                <a:lnTo>
                  <a:pt x="12954" y="609600"/>
                </a:lnTo>
                <a:close/>
              </a:path>
              <a:path w="1156335" h="622935">
                <a:moveTo>
                  <a:pt x="1149096" y="609600"/>
                </a:moveTo>
                <a:lnTo>
                  <a:pt x="6096" y="609600"/>
                </a:lnTo>
                <a:lnTo>
                  <a:pt x="12954" y="615696"/>
                </a:lnTo>
                <a:lnTo>
                  <a:pt x="12954" y="622554"/>
                </a:lnTo>
                <a:lnTo>
                  <a:pt x="1143000" y="622554"/>
                </a:lnTo>
                <a:lnTo>
                  <a:pt x="1143000" y="615696"/>
                </a:lnTo>
                <a:lnTo>
                  <a:pt x="1149096" y="609600"/>
                </a:lnTo>
                <a:close/>
              </a:path>
              <a:path w="1156335" h="622935">
                <a:moveTo>
                  <a:pt x="12954" y="622554"/>
                </a:moveTo>
                <a:lnTo>
                  <a:pt x="12954" y="615696"/>
                </a:lnTo>
                <a:lnTo>
                  <a:pt x="6096" y="609600"/>
                </a:lnTo>
                <a:lnTo>
                  <a:pt x="6096" y="622554"/>
                </a:lnTo>
                <a:lnTo>
                  <a:pt x="12954" y="622554"/>
                </a:lnTo>
                <a:close/>
              </a:path>
              <a:path w="1156335" h="622935">
                <a:moveTo>
                  <a:pt x="1149095" y="12953"/>
                </a:moveTo>
                <a:lnTo>
                  <a:pt x="1143000" y="6095"/>
                </a:lnTo>
                <a:lnTo>
                  <a:pt x="1143000" y="12953"/>
                </a:lnTo>
                <a:lnTo>
                  <a:pt x="1149095" y="12953"/>
                </a:lnTo>
                <a:close/>
              </a:path>
              <a:path w="1156335" h="622935">
                <a:moveTo>
                  <a:pt x="1149096" y="609600"/>
                </a:moveTo>
                <a:lnTo>
                  <a:pt x="1149095" y="12953"/>
                </a:lnTo>
                <a:lnTo>
                  <a:pt x="1143000" y="12953"/>
                </a:lnTo>
                <a:lnTo>
                  <a:pt x="1143000" y="609600"/>
                </a:lnTo>
                <a:lnTo>
                  <a:pt x="1149096" y="609600"/>
                </a:lnTo>
                <a:close/>
              </a:path>
              <a:path w="1156335" h="622935">
                <a:moveTo>
                  <a:pt x="1149096" y="622554"/>
                </a:moveTo>
                <a:lnTo>
                  <a:pt x="1149096" y="609600"/>
                </a:lnTo>
                <a:lnTo>
                  <a:pt x="1143000" y="615696"/>
                </a:lnTo>
                <a:lnTo>
                  <a:pt x="1143000" y="622554"/>
                </a:lnTo>
                <a:lnTo>
                  <a:pt x="1149096" y="622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6215" y="2184528"/>
            <a:ext cx="10915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400" spc="-5" dirty="0">
                <a:latin typeface="Courier New"/>
                <a:cs typeface="Courier New"/>
              </a:rPr>
              <a:t>Short-Term  Queue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75482" y="2279904"/>
            <a:ext cx="1232535" cy="622935"/>
          </a:xfrm>
          <a:custGeom>
            <a:avLst/>
            <a:gdLst/>
            <a:ahLst/>
            <a:cxnLst/>
            <a:rect l="l" t="t" r="r" b="b"/>
            <a:pathLst>
              <a:path w="1232535" h="622935">
                <a:moveTo>
                  <a:pt x="1232153" y="622554"/>
                </a:moveTo>
                <a:lnTo>
                  <a:pt x="1232153" y="0"/>
                </a:lnTo>
                <a:lnTo>
                  <a:pt x="0" y="0"/>
                </a:lnTo>
                <a:lnTo>
                  <a:pt x="0" y="622554"/>
                </a:lnTo>
                <a:lnTo>
                  <a:pt x="6095" y="622554"/>
                </a:lnTo>
                <a:lnTo>
                  <a:pt x="6095" y="12953"/>
                </a:lnTo>
                <a:lnTo>
                  <a:pt x="12953" y="6095"/>
                </a:lnTo>
                <a:lnTo>
                  <a:pt x="12953" y="12953"/>
                </a:lnTo>
                <a:lnTo>
                  <a:pt x="1219200" y="12953"/>
                </a:lnTo>
                <a:lnTo>
                  <a:pt x="1219200" y="6095"/>
                </a:lnTo>
                <a:lnTo>
                  <a:pt x="1225295" y="12953"/>
                </a:lnTo>
                <a:lnTo>
                  <a:pt x="1225295" y="622554"/>
                </a:lnTo>
                <a:lnTo>
                  <a:pt x="1232153" y="622554"/>
                </a:lnTo>
                <a:close/>
              </a:path>
              <a:path w="1232535" h="622935">
                <a:moveTo>
                  <a:pt x="12953" y="12953"/>
                </a:moveTo>
                <a:lnTo>
                  <a:pt x="12953" y="6095"/>
                </a:lnTo>
                <a:lnTo>
                  <a:pt x="6095" y="12953"/>
                </a:lnTo>
                <a:lnTo>
                  <a:pt x="12953" y="12953"/>
                </a:lnTo>
                <a:close/>
              </a:path>
              <a:path w="1232535" h="622935">
                <a:moveTo>
                  <a:pt x="12953" y="609600"/>
                </a:moveTo>
                <a:lnTo>
                  <a:pt x="12953" y="12953"/>
                </a:lnTo>
                <a:lnTo>
                  <a:pt x="6095" y="12953"/>
                </a:lnTo>
                <a:lnTo>
                  <a:pt x="6095" y="609600"/>
                </a:lnTo>
                <a:lnTo>
                  <a:pt x="12953" y="609600"/>
                </a:lnTo>
                <a:close/>
              </a:path>
              <a:path w="1232535" h="622935">
                <a:moveTo>
                  <a:pt x="1225295" y="609600"/>
                </a:moveTo>
                <a:lnTo>
                  <a:pt x="6095" y="609600"/>
                </a:lnTo>
                <a:lnTo>
                  <a:pt x="12953" y="615696"/>
                </a:lnTo>
                <a:lnTo>
                  <a:pt x="12953" y="622554"/>
                </a:lnTo>
                <a:lnTo>
                  <a:pt x="1219200" y="622554"/>
                </a:lnTo>
                <a:lnTo>
                  <a:pt x="1219200" y="615696"/>
                </a:lnTo>
                <a:lnTo>
                  <a:pt x="1225295" y="609600"/>
                </a:lnTo>
                <a:close/>
              </a:path>
              <a:path w="1232535" h="622935">
                <a:moveTo>
                  <a:pt x="12953" y="622554"/>
                </a:moveTo>
                <a:lnTo>
                  <a:pt x="12953" y="615696"/>
                </a:lnTo>
                <a:lnTo>
                  <a:pt x="6095" y="609600"/>
                </a:lnTo>
                <a:lnTo>
                  <a:pt x="6095" y="622554"/>
                </a:lnTo>
                <a:lnTo>
                  <a:pt x="12953" y="622554"/>
                </a:lnTo>
                <a:close/>
              </a:path>
              <a:path w="1232535" h="622935">
                <a:moveTo>
                  <a:pt x="1225295" y="12953"/>
                </a:moveTo>
                <a:lnTo>
                  <a:pt x="1219200" y="6095"/>
                </a:lnTo>
                <a:lnTo>
                  <a:pt x="1219200" y="12953"/>
                </a:lnTo>
                <a:lnTo>
                  <a:pt x="1225295" y="12953"/>
                </a:lnTo>
                <a:close/>
              </a:path>
              <a:path w="1232535" h="622935">
                <a:moveTo>
                  <a:pt x="1225295" y="609600"/>
                </a:moveTo>
                <a:lnTo>
                  <a:pt x="1225295" y="12953"/>
                </a:lnTo>
                <a:lnTo>
                  <a:pt x="1219200" y="12953"/>
                </a:lnTo>
                <a:lnTo>
                  <a:pt x="1219200" y="609600"/>
                </a:lnTo>
                <a:lnTo>
                  <a:pt x="1225295" y="609600"/>
                </a:lnTo>
                <a:close/>
              </a:path>
              <a:path w="1232535" h="622935">
                <a:moveTo>
                  <a:pt x="1225295" y="622554"/>
                </a:moveTo>
                <a:lnTo>
                  <a:pt x="1225295" y="609600"/>
                </a:lnTo>
                <a:lnTo>
                  <a:pt x="1219200" y="615696"/>
                </a:lnTo>
                <a:lnTo>
                  <a:pt x="1219200" y="622554"/>
                </a:lnTo>
                <a:lnTo>
                  <a:pt x="1225295" y="622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58736" y="2479039"/>
            <a:ext cx="3454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CPU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13704" y="2280803"/>
            <a:ext cx="699135" cy="696595"/>
          </a:xfrm>
          <a:custGeom>
            <a:avLst/>
            <a:gdLst/>
            <a:ahLst/>
            <a:cxnLst/>
            <a:rect l="l" t="t" r="r" b="b"/>
            <a:pathLst>
              <a:path w="699134" h="696594">
                <a:moveTo>
                  <a:pt x="698754" y="348095"/>
                </a:moveTo>
                <a:lnTo>
                  <a:pt x="688313" y="269171"/>
                </a:lnTo>
                <a:lnTo>
                  <a:pt x="676455" y="229266"/>
                </a:lnTo>
                <a:lnTo>
                  <a:pt x="661179" y="192566"/>
                </a:lnTo>
                <a:lnTo>
                  <a:pt x="642768" y="159068"/>
                </a:lnTo>
                <a:lnTo>
                  <a:pt x="597686" y="101676"/>
                </a:lnTo>
                <a:lnTo>
                  <a:pt x="543488" y="57082"/>
                </a:lnTo>
                <a:lnTo>
                  <a:pt x="482452" y="25278"/>
                </a:lnTo>
                <a:lnTo>
                  <a:pt x="416858" y="6253"/>
                </a:lnTo>
                <a:lnTo>
                  <a:pt x="348986" y="0"/>
                </a:lnTo>
                <a:lnTo>
                  <a:pt x="314907" y="1659"/>
                </a:lnTo>
                <a:lnTo>
                  <a:pt x="247890" y="14544"/>
                </a:lnTo>
                <a:lnTo>
                  <a:pt x="184292" y="40178"/>
                </a:lnTo>
                <a:lnTo>
                  <a:pt x="126393" y="78550"/>
                </a:lnTo>
                <a:lnTo>
                  <a:pt x="76470" y="129653"/>
                </a:lnTo>
                <a:lnTo>
                  <a:pt x="36805" y="193476"/>
                </a:lnTo>
                <a:lnTo>
                  <a:pt x="21531" y="230156"/>
                </a:lnTo>
                <a:lnTo>
                  <a:pt x="9675" y="270012"/>
                </a:lnTo>
                <a:lnTo>
                  <a:pt x="1523" y="313043"/>
                </a:lnTo>
                <a:lnTo>
                  <a:pt x="0" y="348857"/>
                </a:lnTo>
                <a:lnTo>
                  <a:pt x="762" y="366383"/>
                </a:lnTo>
                <a:lnTo>
                  <a:pt x="3810" y="401435"/>
                </a:lnTo>
                <a:lnTo>
                  <a:pt x="12954" y="439174"/>
                </a:lnTo>
                <a:lnTo>
                  <a:pt x="12954" y="331331"/>
                </a:lnTo>
                <a:lnTo>
                  <a:pt x="14477" y="313805"/>
                </a:lnTo>
                <a:lnTo>
                  <a:pt x="22736" y="271418"/>
                </a:lnTo>
                <a:lnTo>
                  <a:pt x="34640" y="232266"/>
                </a:lnTo>
                <a:lnTo>
                  <a:pt x="49903" y="196343"/>
                </a:lnTo>
                <a:lnTo>
                  <a:pt x="89361" y="134165"/>
                </a:lnTo>
                <a:lnTo>
                  <a:pt x="138819" y="84836"/>
                </a:lnTo>
                <a:lnTo>
                  <a:pt x="195987" y="48313"/>
                </a:lnTo>
                <a:lnTo>
                  <a:pt x="258575" y="24549"/>
                </a:lnTo>
                <a:lnTo>
                  <a:pt x="324293" y="13500"/>
                </a:lnTo>
                <a:lnTo>
                  <a:pt x="357611" y="12730"/>
                </a:lnTo>
                <a:lnTo>
                  <a:pt x="390852" y="15121"/>
                </a:lnTo>
                <a:lnTo>
                  <a:pt x="455960" y="29364"/>
                </a:lnTo>
                <a:lnTo>
                  <a:pt x="517329" y="56187"/>
                </a:lnTo>
                <a:lnTo>
                  <a:pt x="572667" y="95542"/>
                </a:lnTo>
                <a:lnTo>
                  <a:pt x="619685" y="147386"/>
                </a:lnTo>
                <a:lnTo>
                  <a:pt x="656092" y="211672"/>
                </a:lnTo>
                <a:lnTo>
                  <a:pt x="669601" y="248467"/>
                </a:lnTo>
                <a:lnTo>
                  <a:pt x="679599" y="288355"/>
                </a:lnTo>
                <a:lnTo>
                  <a:pt x="685800" y="331331"/>
                </a:lnTo>
                <a:lnTo>
                  <a:pt x="685800" y="438011"/>
                </a:lnTo>
                <a:lnTo>
                  <a:pt x="687641" y="431773"/>
                </a:lnTo>
                <a:lnTo>
                  <a:pt x="695141" y="391317"/>
                </a:lnTo>
                <a:lnTo>
                  <a:pt x="698754" y="348095"/>
                </a:lnTo>
                <a:close/>
              </a:path>
              <a:path w="699134" h="696594">
                <a:moveTo>
                  <a:pt x="685800" y="438011"/>
                </a:moveTo>
                <a:lnTo>
                  <a:pt x="685800" y="365621"/>
                </a:lnTo>
                <a:lnTo>
                  <a:pt x="679748" y="408974"/>
                </a:lnTo>
                <a:lnTo>
                  <a:pt x="669708" y="449220"/>
                </a:lnTo>
                <a:lnTo>
                  <a:pt x="655985" y="486345"/>
                </a:lnTo>
                <a:lnTo>
                  <a:pt x="618713" y="551166"/>
                </a:lnTo>
                <a:lnTo>
                  <a:pt x="570379" y="603312"/>
                </a:lnTo>
                <a:lnTo>
                  <a:pt x="513429" y="642656"/>
                </a:lnTo>
                <a:lnTo>
                  <a:pt x="450310" y="669073"/>
                </a:lnTo>
                <a:lnTo>
                  <a:pt x="383466" y="682437"/>
                </a:lnTo>
                <a:lnTo>
                  <a:pt x="349412" y="684184"/>
                </a:lnTo>
                <a:lnTo>
                  <a:pt x="315344" y="682621"/>
                </a:lnTo>
                <a:lnTo>
                  <a:pt x="248391" y="669500"/>
                </a:lnTo>
                <a:lnTo>
                  <a:pt x="185052" y="642948"/>
                </a:lnTo>
                <a:lnTo>
                  <a:pt x="127774" y="602839"/>
                </a:lnTo>
                <a:lnTo>
                  <a:pt x="79002" y="549047"/>
                </a:lnTo>
                <a:lnTo>
                  <a:pt x="41183" y="481447"/>
                </a:lnTo>
                <a:lnTo>
                  <a:pt x="27146" y="442429"/>
                </a:lnTo>
                <a:lnTo>
                  <a:pt x="16764" y="399911"/>
                </a:lnTo>
                <a:lnTo>
                  <a:pt x="12954" y="365621"/>
                </a:lnTo>
                <a:lnTo>
                  <a:pt x="12954" y="439174"/>
                </a:lnTo>
                <a:lnTo>
                  <a:pt x="27683" y="482528"/>
                </a:lnTo>
                <a:lnTo>
                  <a:pt x="44472" y="518090"/>
                </a:lnTo>
                <a:lnTo>
                  <a:pt x="86406" y="579347"/>
                </a:lnTo>
                <a:lnTo>
                  <a:pt x="137674" y="627594"/>
                </a:lnTo>
                <a:lnTo>
                  <a:pt x="196112" y="662999"/>
                </a:lnTo>
                <a:lnTo>
                  <a:pt x="259557" y="685732"/>
                </a:lnTo>
                <a:lnTo>
                  <a:pt x="325844" y="695963"/>
                </a:lnTo>
                <a:lnTo>
                  <a:pt x="359377" y="696443"/>
                </a:lnTo>
                <a:lnTo>
                  <a:pt x="392809" y="693862"/>
                </a:lnTo>
                <a:lnTo>
                  <a:pt x="458288" y="679597"/>
                </a:lnTo>
                <a:lnTo>
                  <a:pt x="520116" y="653340"/>
                </a:lnTo>
                <a:lnTo>
                  <a:pt x="576130" y="615259"/>
                </a:lnTo>
                <a:lnTo>
                  <a:pt x="624165" y="565525"/>
                </a:lnTo>
                <a:lnTo>
                  <a:pt x="662056" y="504306"/>
                </a:lnTo>
                <a:lnTo>
                  <a:pt x="676522" y="469443"/>
                </a:lnTo>
                <a:lnTo>
                  <a:pt x="685800" y="4380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39638" y="3442208"/>
            <a:ext cx="9836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I/O</a:t>
            </a:r>
            <a:r>
              <a:rPr sz="1400" spc="-85" dirty="0">
                <a:latin typeface="Courier New"/>
                <a:cs typeface="Courier New"/>
              </a:rPr>
              <a:t> </a:t>
            </a:r>
            <a:r>
              <a:rPr sz="1400" spc="-5" dirty="0">
                <a:latin typeface="Courier New"/>
                <a:cs typeface="Courier New"/>
              </a:rPr>
              <a:t>Queue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08903" y="3431285"/>
            <a:ext cx="1156335" cy="317500"/>
          </a:xfrm>
          <a:custGeom>
            <a:avLst/>
            <a:gdLst/>
            <a:ahLst/>
            <a:cxnLst/>
            <a:rect l="l" t="t" r="r" b="b"/>
            <a:pathLst>
              <a:path w="1156334" h="317500">
                <a:moveTo>
                  <a:pt x="1155953" y="316991"/>
                </a:moveTo>
                <a:lnTo>
                  <a:pt x="1155953" y="0"/>
                </a:lnTo>
                <a:lnTo>
                  <a:pt x="0" y="0"/>
                </a:lnTo>
                <a:lnTo>
                  <a:pt x="0" y="316991"/>
                </a:lnTo>
                <a:lnTo>
                  <a:pt x="6096" y="316991"/>
                </a:lnTo>
                <a:lnTo>
                  <a:pt x="6096" y="12191"/>
                </a:lnTo>
                <a:lnTo>
                  <a:pt x="12954" y="6096"/>
                </a:lnTo>
                <a:lnTo>
                  <a:pt x="12954" y="12191"/>
                </a:lnTo>
                <a:lnTo>
                  <a:pt x="1143000" y="12191"/>
                </a:lnTo>
                <a:lnTo>
                  <a:pt x="1143000" y="6096"/>
                </a:lnTo>
                <a:lnTo>
                  <a:pt x="1149096" y="12191"/>
                </a:lnTo>
                <a:lnTo>
                  <a:pt x="1149096" y="316991"/>
                </a:lnTo>
                <a:lnTo>
                  <a:pt x="1155953" y="316991"/>
                </a:lnTo>
                <a:close/>
              </a:path>
              <a:path w="1156334" h="317500">
                <a:moveTo>
                  <a:pt x="12954" y="12191"/>
                </a:moveTo>
                <a:lnTo>
                  <a:pt x="12954" y="6096"/>
                </a:lnTo>
                <a:lnTo>
                  <a:pt x="6096" y="12191"/>
                </a:lnTo>
                <a:lnTo>
                  <a:pt x="12954" y="12191"/>
                </a:lnTo>
                <a:close/>
              </a:path>
              <a:path w="1156334" h="317500">
                <a:moveTo>
                  <a:pt x="12954" y="304800"/>
                </a:moveTo>
                <a:lnTo>
                  <a:pt x="12954" y="12191"/>
                </a:lnTo>
                <a:lnTo>
                  <a:pt x="6096" y="12191"/>
                </a:lnTo>
                <a:lnTo>
                  <a:pt x="6096" y="304800"/>
                </a:lnTo>
                <a:lnTo>
                  <a:pt x="12954" y="304800"/>
                </a:lnTo>
                <a:close/>
              </a:path>
              <a:path w="1156334" h="317500">
                <a:moveTo>
                  <a:pt x="1149096" y="304800"/>
                </a:moveTo>
                <a:lnTo>
                  <a:pt x="6096" y="304800"/>
                </a:lnTo>
                <a:lnTo>
                  <a:pt x="12954" y="310896"/>
                </a:lnTo>
                <a:lnTo>
                  <a:pt x="12954" y="316991"/>
                </a:lnTo>
                <a:lnTo>
                  <a:pt x="1143000" y="316991"/>
                </a:lnTo>
                <a:lnTo>
                  <a:pt x="1143000" y="310896"/>
                </a:lnTo>
                <a:lnTo>
                  <a:pt x="1149096" y="304800"/>
                </a:lnTo>
                <a:close/>
              </a:path>
              <a:path w="1156334" h="317500">
                <a:moveTo>
                  <a:pt x="12954" y="316991"/>
                </a:moveTo>
                <a:lnTo>
                  <a:pt x="12954" y="310896"/>
                </a:lnTo>
                <a:lnTo>
                  <a:pt x="6096" y="304800"/>
                </a:lnTo>
                <a:lnTo>
                  <a:pt x="6096" y="316991"/>
                </a:lnTo>
                <a:lnTo>
                  <a:pt x="12954" y="316991"/>
                </a:lnTo>
                <a:close/>
              </a:path>
              <a:path w="1156334" h="317500">
                <a:moveTo>
                  <a:pt x="1149096" y="12191"/>
                </a:moveTo>
                <a:lnTo>
                  <a:pt x="1143000" y="6096"/>
                </a:lnTo>
                <a:lnTo>
                  <a:pt x="1143000" y="12191"/>
                </a:lnTo>
                <a:lnTo>
                  <a:pt x="1149096" y="12191"/>
                </a:lnTo>
                <a:close/>
              </a:path>
              <a:path w="1156334" h="317500">
                <a:moveTo>
                  <a:pt x="1149096" y="304800"/>
                </a:moveTo>
                <a:lnTo>
                  <a:pt x="1149096" y="12191"/>
                </a:lnTo>
                <a:lnTo>
                  <a:pt x="1143000" y="12191"/>
                </a:lnTo>
                <a:lnTo>
                  <a:pt x="1143000" y="304800"/>
                </a:lnTo>
                <a:lnTo>
                  <a:pt x="1149096" y="304800"/>
                </a:lnTo>
                <a:close/>
              </a:path>
              <a:path w="1156334" h="317500">
                <a:moveTo>
                  <a:pt x="1149096" y="316991"/>
                </a:moveTo>
                <a:lnTo>
                  <a:pt x="1149096" y="304800"/>
                </a:lnTo>
                <a:lnTo>
                  <a:pt x="1143000" y="310896"/>
                </a:lnTo>
                <a:lnTo>
                  <a:pt x="1143000" y="316991"/>
                </a:lnTo>
                <a:lnTo>
                  <a:pt x="1149096" y="316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87038" y="3434588"/>
            <a:ext cx="3454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I/O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66800" y="2400299"/>
            <a:ext cx="7086600" cy="3962400"/>
          </a:xfrm>
          <a:custGeom>
            <a:avLst/>
            <a:gdLst/>
            <a:ahLst/>
            <a:cxnLst/>
            <a:rect l="l" t="t" r="r" b="b"/>
            <a:pathLst>
              <a:path w="7086600" h="3962400">
                <a:moveTo>
                  <a:pt x="457200" y="190500"/>
                </a:moveTo>
                <a:lnTo>
                  <a:pt x="381000" y="152400"/>
                </a:lnTo>
                <a:lnTo>
                  <a:pt x="381000" y="184404"/>
                </a:lnTo>
                <a:lnTo>
                  <a:pt x="0" y="184404"/>
                </a:lnTo>
                <a:lnTo>
                  <a:pt x="0" y="197358"/>
                </a:lnTo>
                <a:lnTo>
                  <a:pt x="381000" y="197358"/>
                </a:lnTo>
                <a:lnTo>
                  <a:pt x="381000" y="228600"/>
                </a:lnTo>
                <a:lnTo>
                  <a:pt x="393954" y="222123"/>
                </a:lnTo>
                <a:lnTo>
                  <a:pt x="457200" y="190500"/>
                </a:lnTo>
                <a:close/>
              </a:path>
              <a:path w="7086600" h="3962400">
                <a:moveTo>
                  <a:pt x="2438400" y="190500"/>
                </a:moveTo>
                <a:lnTo>
                  <a:pt x="2362200" y="152400"/>
                </a:lnTo>
                <a:lnTo>
                  <a:pt x="2362200" y="184404"/>
                </a:lnTo>
                <a:lnTo>
                  <a:pt x="1600200" y="184404"/>
                </a:lnTo>
                <a:lnTo>
                  <a:pt x="1600200" y="197358"/>
                </a:lnTo>
                <a:lnTo>
                  <a:pt x="2362200" y="197358"/>
                </a:lnTo>
                <a:lnTo>
                  <a:pt x="2362200" y="228600"/>
                </a:lnTo>
                <a:lnTo>
                  <a:pt x="2375154" y="222123"/>
                </a:lnTo>
                <a:lnTo>
                  <a:pt x="2438400" y="190500"/>
                </a:lnTo>
                <a:close/>
              </a:path>
              <a:path w="7086600" h="3962400">
                <a:moveTo>
                  <a:pt x="4953000" y="190500"/>
                </a:moveTo>
                <a:lnTo>
                  <a:pt x="4876800" y="152400"/>
                </a:lnTo>
                <a:lnTo>
                  <a:pt x="4876800" y="184404"/>
                </a:lnTo>
                <a:lnTo>
                  <a:pt x="3657600" y="184404"/>
                </a:lnTo>
                <a:lnTo>
                  <a:pt x="3657600" y="197358"/>
                </a:lnTo>
                <a:lnTo>
                  <a:pt x="4876800" y="197358"/>
                </a:lnTo>
                <a:lnTo>
                  <a:pt x="4876800" y="228600"/>
                </a:lnTo>
                <a:lnTo>
                  <a:pt x="4889754" y="222123"/>
                </a:lnTo>
                <a:lnTo>
                  <a:pt x="4953000" y="190500"/>
                </a:lnTo>
                <a:close/>
              </a:path>
              <a:path w="7086600" h="3962400">
                <a:moveTo>
                  <a:pt x="6864858" y="266700"/>
                </a:moveTo>
                <a:lnTo>
                  <a:pt x="6858000" y="266700"/>
                </a:lnTo>
                <a:lnTo>
                  <a:pt x="6858000" y="260604"/>
                </a:lnTo>
                <a:lnTo>
                  <a:pt x="5638800" y="260604"/>
                </a:lnTo>
                <a:lnTo>
                  <a:pt x="5638800" y="273558"/>
                </a:lnTo>
                <a:lnTo>
                  <a:pt x="6851904" y="273558"/>
                </a:lnTo>
                <a:lnTo>
                  <a:pt x="6851904" y="1175004"/>
                </a:lnTo>
                <a:lnTo>
                  <a:pt x="5867400" y="1175004"/>
                </a:lnTo>
                <a:lnTo>
                  <a:pt x="5867400" y="1143000"/>
                </a:lnTo>
                <a:lnTo>
                  <a:pt x="5791200" y="1181100"/>
                </a:lnTo>
                <a:lnTo>
                  <a:pt x="5855208" y="1213104"/>
                </a:lnTo>
                <a:lnTo>
                  <a:pt x="5867400" y="1219200"/>
                </a:lnTo>
                <a:lnTo>
                  <a:pt x="5867400" y="1187958"/>
                </a:lnTo>
                <a:lnTo>
                  <a:pt x="6851904" y="1187958"/>
                </a:lnTo>
                <a:lnTo>
                  <a:pt x="6851904" y="3918204"/>
                </a:lnTo>
                <a:lnTo>
                  <a:pt x="2057400" y="3918204"/>
                </a:lnTo>
                <a:lnTo>
                  <a:pt x="2057400" y="3886200"/>
                </a:lnTo>
                <a:lnTo>
                  <a:pt x="1988045" y="3920883"/>
                </a:lnTo>
                <a:lnTo>
                  <a:pt x="1988045" y="1184529"/>
                </a:lnTo>
                <a:lnTo>
                  <a:pt x="2045208" y="1213104"/>
                </a:lnTo>
                <a:lnTo>
                  <a:pt x="2057400" y="1219200"/>
                </a:lnTo>
                <a:lnTo>
                  <a:pt x="2057400" y="1187958"/>
                </a:lnTo>
                <a:lnTo>
                  <a:pt x="2815691" y="1187958"/>
                </a:lnTo>
                <a:lnTo>
                  <a:pt x="2814828" y="1191768"/>
                </a:lnTo>
                <a:lnTo>
                  <a:pt x="2813304" y="1219962"/>
                </a:lnTo>
                <a:lnTo>
                  <a:pt x="2814828" y="1247394"/>
                </a:lnTo>
                <a:lnTo>
                  <a:pt x="2817114" y="1261110"/>
                </a:lnTo>
                <a:lnTo>
                  <a:pt x="2826258" y="1293964"/>
                </a:lnTo>
                <a:lnTo>
                  <a:pt x="2827985" y="1300187"/>
                </a:lnTo>
                <a:lnTo>
                  <a:pt x="2843301" y="1335582"/>
                </a:lnTo>
                <a:lnTo>
                  <a:pt x="2885554" y="1395387"/>
                </a:lnTo>
                <a:lnTo>
                  <a:pt x="2940431" y="1440688"/>
                </a:lnTo>
                <a:lnTo>
                  <a:pt x="3004502" y="1471625"/>
                </a:lnTo>
                <a:lnTo>
                  <a:pt x="3074327" y="1488325"/>
                </a:lnTo>
                <a:lnTo>
                  <a:pt x="3110331" y="1491399"/>
                </a:lnTo>
                <a:lnTo>
                  <a:pt x="3146475" y="1490967"/>
                </a:lnTo>
                <a:lnTo>
                  <a:pt x="3217519" y="1479664"/>
                </a:lnTo>
                <a:lnTo>
                  <a:pt x="3284004" y="1454569"/>
                </a:lnTo>
                <a:lnTo>
                  <a:pt x="3342525" y="1415834"/>
                </a:lnTo>
                <a:lnTo>
                  <a:pt x="3389617" y="1363599"/>
                </a:lnTo>
                <a:lnTo>
                  <a:pt x="3421875" y="1298016"/>
                </a:lnTo>
                <a:lnTo>
                  <a:pt x="3431362" y="1260246"/>
                </a:lnTo>
                <a:lnTo>
                  <a:pt x="3435858" y="1219200"/>
                </a:lnTo>
                <a:lnTo>
                  <a:pt x="3434334" y="1191768"/>
                </a:lnTo>
                <a:lnTo>
                  <a:pt x="3432251" y="1182738"/>
                </a:lnTo>
                <a:lnTo>
                  <a:pt x="3493008" y="1213104"/>
                </a:lnTo>
                <a:lnTo>
                  <a:pt x="3505200" y="1219200"/>
                </a:lnTo>
                <a:lnTo>
                  <a:pt x="3505200" y="1187958"/>
                </a:lnTo>
                <a:lnTo>
                  <a:pt x="4648200" y="1187958"/>
                </a:lnTo>
                <a:lnTo>
                  <a:pt x="4648200" y="1175004"/>
                </a:lnTo>
                <a:lnTo>
                  <a:pt x="3505200" y="1175004"/>
                </a:lnTo>
                <a:lnTo>
                  <a:pt x="3505200" y="1143000"/>
                </a:lnTo>
                <a:lnTo>
                  <a:pt x="3431578" y="1179817"/>
                </a:lnTo>
                <a:lnTo>
                  <a:pt x="3424986" y="1151102"/>
                </a:lnTo>
                <a:lnTo>
                  <a:pt x="3422904" y="1145654"/>
                </a:lnTo>
                <a:lnTo>
                  <a:pt x="3422904" y="1206246"/>
                </a:lnTo>
                <a:lnTo>
                  <a:pt x="3422904" y="1232916"/>
                </a:lnTo>
                <a:lnTo>
                  <a:pt x="3415639" y="1274089"/>
                </a:lnTo>
                <a:lnTo>
                  <a:pt x="3403155" y="1311529"/>
                </a:lnTo>
                <a:lnTo>
                  <a:pt x="3364471" y="1375194"/>
                </a:lnTo>
                <a:lnTo>
                  <a:pt x="3310864" y="1423809"/>
                </a:lnTo>
                <a:lnTo>
                  <a:pt x="3246399" y="1457274"/>
                </a:lnTo>
                <a:lnTo>
                  <a:pt x="3175076" y="1475498"/>
                </a:lnTo>
                <a:lnTo>
                  <a:pt x="3138119" y="1478851"/>
                </a:lnTo>
                <a:lnTo>
                  <a:pt x="3100946" y="1478356"/>
                </a:lnTo>
                <a:lnTo>
                  <a:pt x="3028048" y="1465770"/>
                </a:lnTo>
                <a:lnTo>
                  <a:pt x="2960395" y="1437627"/>
                </a:lnTo>
                <a:lnTo>
                  <a:pt x="2902026" y="1393825"/>
                </a:lnTo>
                <a:lnTo>
                  <a:pt x="2856992" y="1334262"/>
                </a:lnTo>
                <a:lnTo>
                  <a:pt x="2840723" y="1298536"/>
                </a:lnTo>
                <a:lnTo>
                  <a:pt x="2829306" y="1258824"/>
                </a:lnTo>
                <a:lnTo>
                  <a:pt x="2826258" y="1232916"/>
                </a:lnTo>
                <a:lnTo>
                  <a:pt x="2826258" y="1206246"/>
                </a:lnTo>
                <a:lnTo>
                  <a:pt x="2836862" y="1153096"/>
                </a:lnTo>
                <a:lnTo>
                  <a:pt x="2850705" y="1117333"/>
                </a:lnTo>
                <a:lnTo>
                  <a:pt x="2890863" y="1056843"/>
                </a:lnTo>
                <a:lnTo>
                  <a:pt x="2944533" y="1011021"/>
                </a:lnTo>
                <a:lnTo>
                  <a:pt x="3008020" y="979805"/>
                </a:lnTo>
                <a:lnTo>
                  <a:pt x="3077603" y="963155"/>
                </a:lnTo>
                <a:lnTo>
                  <a:pt x="3113532" y="960272"/>
                </a:lnTo>
                <a:lnTo>
                  <a:pt x="3149600" y="961009"/>
                </a:lnTo>
                <a:lnTo>
                  <a:pt x="3220288" y="973328"/>
                </a:lnTo>
                <a:lnTo>
                  <a:pt x="3285972" y="1000036"/>
                </a:lnTo>
                <a:lnTo>
                  <a:pt x="3342932" y="1041107"/>
                </a:lnTo>
                <a:lnTo>
                  <a:pt x="3387471" y="1096492"/>
                </a:lnTo>
                <a:lnTo>
                  <a:pt x="3415893" y="1166114"/>
                </a:lnTo>
                <a:lnTo>
                  <a:pt x="3422904" y="1206246"/>
                </a:lnTo>
                <a:lnTo>
                  <a:pt x="3422904" y="1145654"/>
                </a:lnTo>
                <a:lnTo>
                  <a:pt x="3392373" y="1080846"/>
                </a:lnTo>
                <a:lnTo>
                  <a:pt x="3344189" y="1025359"/>
                </a:lnTo>
                <a:lnTo>
                  <a:pt x="3284118" y="984669"/>
                </a:lnTo>
                <a:lnTo>
                  <a:pt x="3215817" y="958761"/>
                </a:lnTo>
                <a:lnTo>
                  <a:pt x="3142945" y="947648"/>
                </a:lnTo>
                <a:lnTo>
                  <a:pt x="3105937" y="947635"/>
                </a:lnTo>
                <a:lnTo>
                  <a:pt x="3069158" y="951318"/>
                </a:lnTo>
                <a:lnTo>
                  <a:pt x="2998139" y="969797"/>
                </a:lnTo>
                <a:lnTo>
                  <a:pt x="2933522" y="1003084"/>
                </a:lnTo>
                <a:lnTo>
                  <a:pt x="2879001" y="1051166"/>
                </a:lnTo>
                <a:lnTo>
                  <a:pt x="2838208" y="1114069"/>
                </a:lnTo>
                <a:lnTo>
                  <a:pt x="2824111" y="1151064"/>
                </a:lnTo>
                <a:lnTo>
                  <a:pt x="2818650" y="1175004"/>
                </a:lnTo>
                <a:lnTo>
                  <a:pt x="2057400" y="1175004"/>
                </a:lnTo>
                <a:lnTo>
                  <a:pt x="2057400" y="1143000"/>
                </a:lnTo>
                <a:lnTo>
                  <a:pt x="1988045" y="1177683"/>
                </a:lnTo>
                <a:lnTo>
                  <a:pt x="1988045" y="425958"/>
                </a:lnTo>
                <a:lnTo>
                  <a:pt x="2362200" y="425958"/>
                </a:lnTo>
                <a:lnTo>
                  <a:pt x="2362200" y="457200"/>
                </a:lnTo>
                <a:lnTo>
                  <a:pt x="2375154" y="450723"/>
                </a:lnTo>
                <a:lnTo>
                  <a:pt x="2438400" y="419100"/>
                </a:lnTo>
                <a:lnTo>
                  <a:pt x="2362200" y="381000"/>
                </a:lnTo>
                <a:lnTo>
                  <a:pt x="2362200" y="413004"/>
                </a:lnTo>
                <a:lnTo>
                  <a:pt x="1981200" y="413004"/>
                </a:lnTo>
                <a:lnTo>
                  <a:pt x="1981200" y="419100"/>
                </a:lnTo>
                <a:lnTo>
                  <a:pt x="1975104" y="419100"/>
                </a:lnTo>
                <a:lnTo>
                  <a:pt x="1975104" y="3924300"/>
                </a:lnTo>
                <a:lnTo>
                  <a:pt x="1981200" y="3924300"/>
                </a:lnTo>
                <a:lnTo>
                  <a:pt x="2045208" y="3956304"/>
                </a:lnTo>
                <a:lnTo>
                  <a:pt x="2057400" y="3962400"/>
                </a:lnTo>
                <a:lnTo>
                  <a:pt x="2057400" y="3931158"/>
                </a:lnTo>
                <a:lnTo>
                  <a:pt x="6858000" y="3931158"/>
                </a:lnTo>
                <a:lnTo>
                  <a:pt x="6858000" y="3924300"/>
                </a:lnTo>
                <a:lnTo>
                  <a:pt x="6864858" y="3924300"/>
                </a:lnTo>
                <a:lnTo>
                  <a:pt x="6864858" y="266700"/>
                </a:lnTo>
                <a:close/>
              </a:path>
              <a:path w="7086600" h="3962400">
                <a:moveTo>
                  <a:pt x="7086600" y="38100"/>
                </a:moveTo>
                <a:lnTo>
                  <a:pt x="7010400" y="0"/>
                </a:lnTo>
                <a:lnTo>
                  <a:pt x="7010400" y="32004"/>
                </a:lnTo>
                <a:lnTo>
                  <a:pt x="5562600" y="32004"/>
                </a:lnTo>
                <a:lnTo>
                  <a:pt x="5562600" y="44958"/>
                </a:lnTo>
                <a:lnTo>
                  <a:pt x="7010400" y="44958"/>
                </a:lnTo>
                <a:lnTo>
                  <a:pt x="7010400" y="76200"/>
                </a:lnTo>
                <a:lnTo>
                  <a:pt x="7023354" y="69723"/>
                </a:lnTo>
                <a:lnTo>
                  <a:pt x="70866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739638" y="4051808"/>
            <a:ext cx="9836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I/O</a:t>
            </a:r>
            <a:r>
              <a:rPr sz="1400" spc="-85" dirty="0">
                <a:latin typeface="Courier New"/>
                <a:cs typeface="Courier New"/>
              </a:rPr>
              <a:t> </a:t>
            </a:r>
            <a:r>
              <a:rPr sz="1400" spc="-5" dirty="0">
                <a:latin typeface="Courier New"/>
                <a:cs typeface="Courier New"/>
              </a:rPr>
              <a:t>Queue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08903" y="4040885"/>
            <a:ext cx="1156335" cy="317500"/>
          </a:xfrm>
          <a:custGeom>
            <a:avLst/>
            <a:gdLst/>
            <a:ahLst/>
            <a:cxnLst/>
            <a:rect l="l" t="t" r="r" b="b"/>
            <a:pathLst>
              <a:path w="1156334" h="317500">
                <a:moveTo>
                  <a:pt x="1155953" y="316991"/>
                </a:moveTo>
                <a:lnTo>
                  <a:pt x="1155953" y="0"/>
                </a:lnTo>
                <a:lnTo>
                  <a:pt x="0" y="0"/>
                </a:lnTo>
                <a:lnTo>
                  <a:pt x="0" y="316991"/>
                </a:lnTo>
                <a:lnTo>
                  <a:pt x="6096" y="316991"/>
                </a:lnTo>
                <a:lnTo>
                  <a:pt x="6096" y="12191"/>
                </a:lnTo>
                <a:lnTo>
                  <a:pt x="12954" y="6096"/>
                </a:lnTo>
                <a:lnTo>
                  <a:pt x="12954" y="12191"/>
                </a:lnTo>
                <a:lnTo>
                  <a:pt x="1143000" y="12191"/>
                </a:lnTo>
                <a:lnTo>
                  <a:pt x="1143000" y="6096"/>
                </a:lnTo>
                <a:lnTo>
                  <a:pt x="1149096" y="12191"/>
                </a:lnTo>
                <a:lnTo>
                  <a:pt x="1149096" y="316991"/>
                </a:lnTo>
                <a:lnTo>
                  <a:pt x="1155953" y="316991"/>
                </a:lnTo>
                <a:close/>
              </a:path>
              <a:path w="1156334" h="317500">
                <a:moveTo>
                  <a:pt x="12954" y="12191"/>
                </a:moveTo>
                <a:lnTo>
                  <a:pt x="12954" y="6096"/>
                </a:lnTo>
                <a:lnTo>
                  <a:pt x="6096" y="12191"/>
                </a:lnTo>
                <a:lnTo>
                  <a:pt x="12954" y="12191"/>
                </a:lnTo>
                <a:close/>
              </a:path>
              <a:path w="1156334" h="317500">
                <a:moveTo>
                  <a:pt x="12954" y="304800"/>
                </a:moveTo>
                <a:lnTo>
                  <a:pt x="12954" y="12191"/>
                </a:lnTo>
                <a:lnTo>
                  <a:pt x="6096" y="12191"/>
                </a:lnTo>
                <a:lnTo>
                  <a:pt x="6096" y="304800"/>
                </a:lnTo>
                <a:lnTo>
                  <a:pt x="12954" y="304800"/>
                </a:lnTo>
                <a:close/>
              </a:path>
              <a:path w="1156334" h="317500">
                <a:moveTo>
                  <a:pt x="1149096" y="304800"/>
                </a:moveTo>
                <a:lnTo>
                  <a:pt x="6096" y="304800"/>
                </a:lnTo>
                <a:lnTo>
                  <a:pt x="12954" y="310896"/>
                </a:lnTo>
                <a:lnTo>
                  <a:pt x="12954" y="316991"/>
                </a:lnTo>
                <a:lnTo>
                  <a:pt x="1143000" y="316991"/>
                </a:lnTo>
                <a:lnTo>
                  <a:pt x="1143000" y="310896"/>
                </a:lnTo>
                <a:lnTo>
                  <a:pt x="1149096" y="304800"/>
                </a:lnTo>
                <a:close/>
              </a:path>
              <a:path w="1156334" h="317500">
                <a:moveTo>
                  <a:pt x="12954" y="316991"/>
                </a:moveTo>
                <a:lnTo>
                  <a:pt x="12954" y="310896"/>
                </a:lnTo>
                <a:lnTo>
                  <a:pt x="6096" y="304800"/>
                </a:lnTo>
                <a:lnTo>
                  <a:pt x="6096" y="316991"/>
                </a:lnTo>
                <a:lnTo>
                  <a:pt x="12954" y="316991"/>
                </a:lnTo>
                <a:close/>
              </a:path>
              <a:path w="1156334" h="317500">
                <a:moveTo>
                  <a:pt x="1149096" y="12191"/>
                </a:moveTo>
                <a:lnTo>
                  <a:pt x="1143000" y="6096"/>
                </a:lnTo>
                <a:lnTo>
                  <a:pt x="1143000" y="12191"/>
                </a:lnTo>
                <a:lnTo>
                  <a:pt x="1149096" y="12191"/>
                </a:lnTo>
                <a:close/>
              </a:path>
              <a:path w="1156334" h="317500">
                <a:moveTo>
                  <a:pt x="1149096" y="304800"/>
                </a:moveTo>
                <a:lnTo>
                  <a:pt x="1149096" y="12191"/>
                </a:lnTo>
                <a:lnTo>
                  <a:pt x="1143000" y="12191"/>
                </a:lnTo>
                <a:lnTo>
                  <a:pt x="1143000" y="304800"/>
                </a:lnTo>
                <a:lnTo>
                  <a:pt x="1149096" y="304800"/>
                </a:lnTo>
                <a:close/>
              </a:path>
              <a:path w="1156334" h="317500">
                <a:moveTo>
                  <a:pt x="1149096" y="316991"/>
                </a:moveTo>
                <a:lnTo>
                  <a:pt x="1149096" y="304800"/>
                </a:lnTo>
                <a:lnTo>
                  <a:pt x="1143000" y="310896"/>
                </a:lnTo>
                <a:lnTo>
                  <a:pt x="1143000" y="316991"/>
                </a:lnTo>
                <a:lnTo>
                  <a:pt x="1149096" y="316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987038" y="4044188"/>
            <a:ext cx="3454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I/O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48000" y="3957535"/>
            <a:ext cx="4876800" cy="544195"/>
          </a:xfrm>
          <a:custGeom>
            <a:avLst/>
            <a:gdLst/>
            <a:ahLst/>
            <a:cxnLst/>
            <a:rect l="l" t="t" r="r" b="b"/>
            <a:pathLst>
              <a:path w="4876800" h="544195">
                <a:moveTo>
                  <a:pt x="2667000" y="227368"/>
                </a:moveTo>
                <a:lnTo>
                  <a:pt x="1524000" y="227368"/>
                </a:lnTo>
                <a:lnTo>
                  <a:pt x="1524000" y="195364"/>
                </a:lnTo>
                <a:lnTo>
                  <a:pt x="1450378" y="232181"/>
                </a:lnTo>
                <a:lnTo>
                  <a:pt x="1443786" y="203466"/>
                </a:lnTo>
                <a:lnTo>
                  <a:pt x="1441704" y="198018"/>
                </a:lnTo>
                <a:lnTo>
                  <a:pt x="1441704" y="258610"/>
                </a:lnTo>
                <a:lnTo>
                  <a:pt x="1441704" y="285280"/>
                </a:lnTo>
                <a:lnTo>
                  <a:pt x="1434439" y="326453"/>
                </a:lnTo>
                <a:lnTo>
                  <a:pt x="1421955" y="363893"/>
                </a:lnTo>
                <a:lnTo>
                  <a:pt x="1383271" y="427558"/>
                </a:lnTo>
                <a:lnTo>
                  <a:pt x="1329664" y="476173"/>
                </a:lnTo>
                <a:lnTo>
                  <a:pt x="1265199" y="509638"/>
                </a:lnTo>
                <a:lnTo>
                  <a:pt x="1193876" y="527862"/>
                </a:lnTo>
                <a:lnTo>
                  <a:pt x="1156919" y="531215"/>
                </a:lnTo>
                <a:lnTo>
                  <a:pt x="1119746" y="530720"/>
                </a:lnTo>
                <a:lnTo>
                  <a:pt x="1046848" y="518134"/>
                </a:lnTo>
                <a:lnTo>
                  <a:pt x="979195" y="489991"/>
                </a:lnTo>
                <a:lnTo>
                  <a:pt x="920826" y="446189"/>
                </a:lnTo>
                <a:lnTo>
                  <a:pt x="875792" y="386626"/>
                </a:lnTo>
                <a:lnTo>
                  <a:pt x="859523" y="350901"/>
                </a:lnTo>
                <a:lnTo>
                  <a:pt x="848106" y="311188"/>
                </a:lnTo>
                <a:lnTo>
                  <a:pt x="845058" y="285280"/>
                </a:lnTo>
                <a:lnTo>
                  <a:pt x="845058" y="258610"/>
                </a:lnTo>
                <a:lnTo>
                  <a:pt x="855662" y="205460"/>
                </a:lnTo>
                <a:lnTo>
                  <a:pt x="869505" y="169697"/>
                </a:lnTo>
                <a:lnTo>
                  <a:pt x="909662" y="109207"/>
                </a:lnTo>
                <a:lnTo>
                  <a:pt x="963333" y="63385"/>
                </a:lnTo>
                <a:lnTo>
                  <a:pt x="1026820" y="32169"/>
                </a:lnTo>
                <a:lnTo>
                  <a:pt x="1096403" y="15519"/>
                </a:lnTo>
                <a:lnTo>
                  <a:pt x="1132332" y="12636"/>
                </a:lnTo>
                <a:lnTo>
                  <a:pt x="1168400" y="13373"/>
                </a:lnTo>
                <a:lnTo>
                  <a:pt x="1239088" y="25692"/>
                </a:lnTo>
                <a:lnTo>
                  <a:pt x="1304772" y="52400"/>
                </a:lnTo>
                <a:lnTo>
                  <a:pt x="1361732" y="93472"/>
                </a:lnTo>
                <a:lnTo>
                  <a:pt x="1406271" y="148856"/>
                </a:lnTo>
                <a:lnTo>
                  <a:pt x="1434693" y="218478"/>
                </a:lnTo>
                <a:lnTo>
                  <a:pt x="1441704" y="258610"/>
                </a:lnTo>
                <a:lnTo>
                  <a:pt x="1441704" y="198018"/>
                </a:lnTo>
                <a:lnTo>
                  <a:pt x="1411173" y="133210"/>
                </a:lnTo>
                <a:lnTo>
                  <a:pt x="1362989" y="77724"/>
                </a:lnTo>
                <a:lnTo>
                  <a:pt x="1302918" y="37033"/>
                </a:lnTo>
                <a:lnTo>
                  <a:pt x="1234617" y="11125"/>
                </a:lnTo>
                <a:lnTo>
                  <a:pt x="1161745" y="12"/>
                </a:lnTo>
                <a:lnTo>
                  <a:pt x="1124737" y="0"/>
                </a:lnTo>
                <a:lnTo>
                  <a:pt x="1087958" y="3683"/>
                </a:lnTo>
                <a:lnTo>
                  <a:pt x="1016939" y="22161"/>
                </a:lnTo>
                <a:lnTo>
                  <a:pt x="952322" y="55448"/>
                </a:lnTo>
                <a:lnTo>
                  <a:pt x="897801" y="103530"/>
                </a:lnTo>
                <a:lnTo>
                  <a:pt x="857008" y="166433"/>
                </a:lnTo>
                <a:lnTo>
                  <a:pt x="842911" y="203428"/>
                </a:lnTo>
                <a:lnTo>
                  <a:pt x="837450" y="227368"/>
                </a:lnTo>
                <a:lnTo>
                  <a:pt x="76200" y="227368"/>
                </a:lnTo>
                <a:lnTo>
                  <a:pt x="76200" y="195364"/>
                </a:lnTo>
                <a:lnTo>
                  <a:pt x="0" y="233464"/>
                </a:lnTo>
                <a:lnTo>
                  <a:pt x="64008" y="265468"/>
                </a:lnTo>
                <a:lnTo>
                  <a:pt x="76200" y="271564"/>
                </a:lnTo>
                <a:lnTo>
                  <a:pt x="76200" y="240322"/>
                </a:lnTo>
                <a:lnTo>
                  <a:pt x="834491" y="240322"/>
                </a:lnTo>
                <a:lnTo>
                  <a:pt x="833628" y="244132"/>
                </a:lnTo>
                <a:lnTo>
                  <a:pt x="832104" y="272326"/>
                </a:lnTo>
                <a:lnTo>
                  <a:pt x="833628" y="299758"/>
                </a:lnTo>
                <a:lnTo>
                  <a:pt x="835914" y="313474"/>
                </a:lnTo>
                <a:lnTo>
                  <a:pt x="845058" y="346329"/>
                </a:lnTo>
                <a:lnTo>
                  <a:pt x="846785" y="352552"/>
                </a:lnTo>
                <a:lnTo>
                  <a:pt x="862101" y="387946"/>
                </a:lnTo>
                <a:lnTo>
                  <a:pt x="904354" y="447751"/>
                </a:lnTo>
                <a:lnTo>
                  <a:pt x="959231" y="493052"/>
                </a:lnTo>
                <a:lnTo>
                  <a:pt x="1023302" y="523989"/>
                </a:lnTo>
                <a:lnTo>
                  <a:pt x="1093127" y="540689"/>
                </a:lnTo>
                <a:lnTo>
                  <a:pt x="1129131" y="543763"/>
                </a:lnTo>
                <a:lnTo>
                  <a:pt x="1165275" y="543331"/>
                </a:lnTo>
                <a:lnTo>
                  <a:pt x="1236319" y="532028"/>
                </a:lnTo>
                <a:lnTo>
                  <a:pt x="1302804" y="506933"/>
                </a:lnTo>
                <a:lnTo>
                  <a:pt x="1361325" y="468198"/>
                </a:lnTo>
                <a:lnTo>
                  <a:pt x="1408417" y="415963"/>
                </a:lnTo>
                <a:lnTo>
                  <a:pt x="1440675" y="350380"/>
                </a:lnTo>
                <a:lnTo>
                  <a:pt x="1450162" y="312610"/>
                </a:lnTo>
                <a:lnTo>
                  <a:pt x="1454658" y="271564"/>
                </a:lnTo>
                <a:lnTo>
                  <a:pt x="1453134" y="244132"/>
                </a:lnTo>
                <a:lnTo>
                  <a:pt x="1451051" y="235102"/>
                </a:lnTo>
                <a:lnTo>
                  <a:pt x="1511808" y="265468"/>
                </a:lnTo>
                <a:lnTo>
                  <a:pt x="1524000" y="271564"/>
                </a:lnTo>
                <a:lnTo>
                  <a:pt x="1524000" y="240322"/>
                </a:lnTo>
                <a:lnTo>
                  <a:pt x="2667000" y="240322"/>
                </a:lnTo>
                <a:lnTo>
                  <a:pt x="2667000" y="227368"/>
                </a:lnTo>
                <a:close/>
              </a:path>
              <a:path w="4876800" h="544195">
                <a:moveTo>
                  <a:pt x="4876800" y="227368"/>
                </a:moveTo>
                <a:lnTo>
                  <a:pt x="3886200" y="227368"/>
                </a:lnTo>
                <a:lnTo>
                  <a:pt x="3886200" y="195364"/>
                </a:lnTo>
                <a:lnTo>
                  <a:pt x="3810000" y="233464"/>
                </a:lnTo>
                <a:lnTo>
                  <a:pt x="3874008" y="265468"/>
                </a:lnTo>
                <a:lnTo>
                  <a:pt x="3886200" y="271564"/>
                </a:lnTo>
                <a:lnTo>
                  <a:pt x="3886200" y="240322"/>
                </a:lnTo>
                <a:lnTo>
                  <a:pt x="4876800" y="240322"/>
                </a:lnTo>
                <a:lnTo>
                  <a:pt x="4876800" y="227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39638" y="5728208"/>
            <a:ext cx="9836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I/O</a:t>
            </a:r>
            <a:r>
              <a:rPr sz="1400" spc="-85" dirty="0">
                <a:latin typeface="Courier New"/>
                <a:cs typeface="Courier New"/>
              </a:rPr>
              <a:t> </a:t>
            </a:r>
            <a:r>
              <a:rPr sz="1400" spc="-5" dirty="0">
                <a:latin typeface="Courier New"/>
                <a:cs typeface="Courier New"/>
              </a:rPr>
              <a:t>Queue</a:t>
            </a:r>
            <a:endParaRPr sz="1400">
              <a:latin typeface="Courier New"/>
              <a:cs typeface="Courier New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108704" y="4718094"/>
            <a:ext cx="3816350" cy="1316355"/>
            <a:chOff x="4108704" y="4718094"/>
            <a:chExt cx="3816350" cy="1316355"/>
          </a:xfrm>
        </p:grpSpPr>
        <p:sp>
          <p:nvSpPr>
            <p:cNvPr id="21" name="object 21"/>
            <p:cNvSpPr/>
            <p:nvPr/>
          </p:nvSpPr>
          <p:spPr>
            <a:xfrm>
              <a:off x="5708904" y="5717286"/>
              <a:ext cx="2216150" cy="317500"/>
            </a:xfrm>
            <a:custGeom>
              <a:avLst/>
              <a:gdLst/>
              <a:ahLst/>
              <a:cxnLst/>
              <a:rect l="l" t="t" r="r" b="b"/>
              <a:pathLst>
                <a:path w="2216150" h="317500">
                  <a:moveTo>
                    <a:pt x="2215896" y="144018"/>
                  </a:moveTo>
                  <a:lnTo>
                    <a:pt x="1225296" y="144018"/>
                  </a:lnTo>
                  <a:lnTo>
                    <a:pt x="1225296" y="112014"/>
                  </a:lnTo>
                  <a:lnTo>
                    <a:pt x="1155954" y="146685"/>
                  </a:lnTo>
                  <a:lnTo>
                    <a:pt x="1155954" y="0"/>
                  </a:lnTo>
                  <a:lnTo>
                    <a:pt x="1143000" y="0"/>
                  </a:lnTo>
                  <a:lnTo>
                    <a:pt x="1143000" y="12192"/>
                  </a:lnTo>
                  <a:lnTo>
                    <a:pt x="1143000" y="304800"/>
                  </a:lnTo>
                  <a:lnTo>
                    <a:pt x="12954" y="304800"/>
                  </a:lnTo>
                  <a:lnTo>
                    <a:pt x="12954" y="12192"/>
                  </a:lnTo>
                  <a:lnTo>
                    <a:pt x="1143000" y="12192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16992"/>
                  </a:lnTo>
                  <a:lnTo>
                    <a:pt x="6096" y="316992"/>
                  </a:lnTo>
                  <a:lnTo>
                    <a:pt x="12954" y="316992"/>
                  </a:lnTo>
                  <a:lnTo>
                    <a:pt x="1143000" y="316992"/>
                  </a:lnTo>
                  <a:lnTo>
                    <a:pt x="1149096" y="316992"/>
                  </a:lnTo>
                  <a:lnTo>
                    <a:pt x="1155954" y="316992"/>
                  </a:lnTo>
                  <a:lnTo>
                    <a:pt x="1155954" y="153543"/>
                  </a:lnTo>
                  <a:lnTo>
                    <a:pt x="1213104" y="182118"/>
                  </a:lnTo>
                  <a:lnTo>
                    <a:pt x="1225296" y="188214"/>
                  </a:lnTo>
                  <a:lnTo>
                    <a:pt x="1225296" y="156972"/>
                  </a:lnTo>
                  <a:lnTo>
                    <a:pt x="2215896" y="156972"/>
                  </a:lnTo>
                  <a:lnTo>
                    <a:pt x="2215896" y="1440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08704" y="4718094"/>
              <a:ext cx="88977" cy="892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08704" y="4946694"/>
              <a:ext cx="88977" cy="8920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08704" y="5175294"/>
              <a:ext cx="88977" cy="8920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304" y="4718094"/>
              <a:ext cx="88977" cy="892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304" y="4946694"/>
              <a:ext cx="88977" cy="892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304" y="5175294"/>
              <a:ext cx="88977" cy="89201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987038" y="5720588"/>
            <a:ext cx="3454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urier New"/>
                <a:cs typeface="Courier New"/>
              </a:rPr>
              <a:t>I/O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48000" y="5633935"/>
            <a:ext cx="2667000" cy="544195"/>
          </a:xfrm>
          <a:custGeom>
            <a:avLst/>
            <a:gdLst/>
            <a:ahLst/>
            <a:cxnLst/>
            <a:rect l="l" t="t" r="r" b="b"/>
            <a:pathLst>
              <a:path w="2667000" h="544195">
                <a:moveTo>
                  <a:pt x="2667000" y="227368"/>
                </a:moveTo>
                <a:lnTo>
                  <a:pt x="1524000" y="227368"/>
                </a:lnTo>
                <a:lnTo>
                  <a:pt x="1524000" y="195364"/>
                </a:lnTo>
                <a:lnTo>
                  <a:pt x="1450378" y="232181"/>
                </a:lnTo>
                <a:lnTo>
                  <a:pt x="1443786" y="203466"/>
                </a:lnTo>
                <a:lnTo>
                  <a:pt x="1441704" y="198018"/>
                </a:lnTo>
                <a:lnTo>
                  <a:pt x="1441704" y="258610"/>
                </a:lnTo>
                <a:lnTo>
                  <a:pt x="1441704" y="285280"/>
                </a:lnTo>
                <a:lnTo>
                  <a:pt x="1434439" y="326453"/>
                </a:lnTo>
                <a:lnTo>
                  <a:pt x="1421955" y="363893"/>
                </a:lnTo>
                <a:lnTo>
                  <a:pt x="1383271" y="427558"/>
                </a:lnTo>
                <a:lnTo>
                  <a:pt x="1329664" y="476173"/>
                </a:lnTo>
                <a:lnTo>
                  <a:pt x="1265199" y="509638"/>
                </a:lnTo>
                <a:lnTo>
                  <a:pt x="1193876" y="527862"/>
                </a:lnTo>
                <a:lnTo>
                  <a:pt x="1156919" y="531215"/>
                </a:lnTo>
                <a:lnTo>
                  <a:pt x="1119746" y="530720"/>
                </a:lnTo>
                <a:lnTo>
                  <a:pt x="1046848" y="518134"/>
                </a:lnTo>
                <a:lnTo>
                  <a:pt x="979195" y="489991"/>
                </a:lnTo>
                <a:lnTo>
                  <a:pt x="920826" y="446189"/>
                </a:lnTo>
                <a:lnTo>
                  <a:pt x="875792" y="386626"/>
                </a:lnTo>
                <a:lnTo>
                  <a:pt x="859523" y="350901"/>
                </a:lnTo>
                <a:lnTo>
                  <a:pt x="848106" y="311188"/>
                </a:lnTo>
                <a:lnTo>
                  <a:pt x="845058" y="285280"/>
                </a:lnTo>
                <a:lnTo>
                  <a:pt x="845058" y="258610"/>
                </a:lnTo>
                <a:lnTo>
                  <a:pt x="855662" y="205460"/>
                </a:lnTo>
                <a:lnTo>
                  <a:pt x="869505" y="169697"/>
                </a:lnTo>
                <a:lnTo>
                  <a:pt x="909662" y="109207"/>
                </a:lnTo>
                <a:lnTo>
                  <a:pt x="963333" y="63385"/>
                </a:lnTo>
                <a:lnTo>
                  <a:pt x="1026820" y="32169"/>
                </a:lnTo>
                <a:lnTo>
                  <a:pt x="1096403" y="15519"/>
                </a:lnTo>
                <a:lnTo>
                  <a:pt x="1132332" y="12636"/>
                </a:lnTo>
                <a:lnTo>
                  <a:pt x="1168400" y="13373"/>
                </a:lnTo>
                <a:lnTo>
                  <a:pt x="1239088" y="25692"/>
                </a:lnTo>
                <a:lnTo>
                  <a:pt x="1304772" y="52400"/>
                </a:lnTo>
                <a:lnTo>
                  <a:pt x="1361732" y="93472"/>
                </a:lnTo>
                <a:lnTo>
                  <a:pt x="1406271" y="148856"/>
                </a:lnTo>
                <a:lnTo>
                  <a:pt x="1434693" y="218478"/>
                </a:lnTo>
                <a:lnTo>
                  <a:pt x="1441704" y="258610"/>
                </a:lnTo>
                <a:lnTo>
                  <a:pt x="1441704" y="198018"/>
                </a:lnTo>
                <a:lnTo>
                  <a:pt x="1411173" y="133210"/>
                </a:lnTo>
                <a:lnTo>
                  <a:pt x="1362989" y="77724"/>
                </a:lnTo>
                <a:lnTo>
                  <a:pt x="1302918" y="37033"/>
                </a:lnTo>
                <a:lnTo>
                  <a:pt x="1234617" y="11125"/>
                </a:lnTo>
                <a:lnTo>
                  <a:pt x="1161745" y="12"/>
                </a:lnTo>
                <a:lnTo>
                  <a:pt x="1124737" y="0"/>
                </a:lnTo>
                <a:lnTo>
                  <a:pt x="1087958" y="3683"/>
                </a:lnTo>
                <a:lnTo>
                  <a:pt x="1016939" y="22161"/>
                </a:lnTo>
                <a:lnTo>
                  <a:pt x="952322" y="55448"/>
                </a:lnTo>
                <a:lnTo>
                  <a:pt x="897801" y="103530"/>
                </a:lnTo>
                <a:lnTo>
                  <a:pt x="857008" y="166433"/>
                </a:lnTo>
                <a:lnTo>
                  <a:pt x="842911" y="203428"/>
                </a:lnTo>
                <a:lnTo>
                  <a:pt x="837450" y="227368"/>
                </a:lnTo>
                <a:lnTo>
                  <a:pt x="76200" y="227368"/>
                </a:lnTo>
                <a:lnTo>
                  <a:pt x="76200" y="195364"/>
                </a:lnTo>
                <a:lnTo>
                  <a:pt x="0" y="233464"/>
                </a:lnTo>
                <a:lnTo>
                  <a:pt x="64008" y="265468"/>
                </a:lnTo>
                <a:lnTo>
                  <a:pt x="76200" y="271564"/>
                </a:lnTo>
                <a:lnTo>
                  <a:pt x="76200" y="240322"/>
                </a:lnTo>
                <a:lnTo>
                  <a:pt x="834491" y="240322"/>
                </a:lnTo>
                <a:lnTo>
                  <a:pt x="833628" y="244132"/>
                </a:lnTo>
                <a:lnTo>
                  <a:pt x="832104" y="272326"/>
                </a:lnTo>
                <a:lnTo>
                  <a:pt x="833628" y="299758"/>
                </a:lnTo>
                <a:lnTo>
                  <a:pt x="835914" y="313474"/>
                </a:lnTo>
                <a:lnTo>
                  <a:pt x="845058" y="346329"/>
                </a:lnTo>
                <a:lnTo>
                  <a:pt x="846785" y="352552"/>
                </a:lnTo>
                <a:lnTo>
                  <a:pt x="862101" y="387946"/>
                </a:lnTo>
                <a:lnTo>
                  <a:pt x="904354" y="447751"/>
                </a:lnTo>
                <a:lnTo>
                  <a:pt x="959231" y="493052"/>
                </a:lnTo>
                <a:lnTo>
                  <a:pt x="1023302" y="523989"/>
                </a:lnTo>
                <a:lnTo>
                  <a:pt x="1093127" y="540689"/>
                </a:lnTo>
                <a:lnTo>
                  <a:pt x="1129131" y="543763"/>
                </a:lnTo>
                <a:lnTo>
                  <a:pt x="1165288" y="543331"/>
                </a:lnTo>
                <a:lnTo>
                  <a:pt x="1236319" y="532028"/>
                </a:lnTo>
                <a:lnTo>
                  <a:pt x="1302816" y="506933"/>
                </a:lnTo>
                <a:lnTo>
                  <a:pt x="1361325" y="468198"/>
                </a:lnTo>
                <a:lnTo>
                  <a:pt x="1408430" y="415963"/>
                </a:lnTo>
                <a:lnTo>
                  <a:pt x="1440675" y="350380"/>
                </a:lnTo>
                <a:lnTo>
                  <a:pt x="1450162" y="312610"/>
                </a:lnTo>
                <a:lnTo>
                  <a:pt x="1454658" y="271564"/>
                </a:lnTo>
                <a:lnTo>
                  <a:pt x="1453134" y="244132"/>
                </a:lnTo>
                <a:lnTo>
                  <a:pt x="1451051" y="235102"/>
                </a:lnTo>
                <a:lnTo>
                  <a:pt x="1511808" y="265468"/>
                </a:lnTo>
                <a:lnTo>
                  <a:pt x="1524000" y="271564"/>
                </a:lnTo>
                <a:lnTo>
                  <a:pt x="1524000" y="240322"/>
                </a:lnTo>
                <a:lnTo>
                  <a:pt x="2667000" y="240322"/>
                </a:lnTo>
                <a:lnTo>
                  <a:pt x="2667000" y="227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38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Memory</a:t>
            </a:r>
            <a:r>
              <a:rPr spc="-9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7719695" cy="31724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Uni-program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Memory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split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into </a:t>
            </a:r>
            <a:r>
              <a:rPr sz="2400" spc="-10" dirty="0">
                <a:latin typeface="Tahoma"/>
                <a:cs typeface="Tahoma"/>
              </a:rPr>
              <a:t>two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One for Operating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System (monitor)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One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for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currently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executing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program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Multi-program</a:t>
            </a:r>
            <a:endParaRPr sz="28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“User”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part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sub-divided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shared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among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active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46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Swapping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440930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1984375" algn="l"/>
              </a:tabLst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Problem:	</a:t>
            </a:r>
            <a:r>
              <a:rPr sz="2800" spc="-5" dirty="0">
                <a:latin typeface="Tahoma"/>
                <a:cs typeface="Tahoma"/>
              </a:rPr>
              <a:t>I/O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so slow compared with </a:t>
            </a:r>
            <a:r>
              <a:rPr sz="2800" dirty="0">
                <a:latin typeface="Tahoma"/>
                <a:cs typeface="Tahoma"/>
              </a:rPr>
              <a:t>CPU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that even </a:t>
            </a:r>
            <a:r>
              <a:rPr sz="280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multi-programming system, </a:t>
            </a:r>
            <a:r>
              <a:rPr sz="2800" dirty="0">
                <a:latin typeface="Tahoma"/>
                <a:cs typeface="Tahoma"/>
              </a:rPr>
              <a:t>CPU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</a:t>
            </a:r>
            <a:r>
              <a:rPr sz="2800" dirty="0">
                <a:latin typeface="Tahoma"/>
                <a:cs typeface="Tahoma"/>
              </a:rPr>
              <a:t> idle</a:t>
            </a:r>
            <a:r>
              <a:rPr sz="2800" spc="-5" dirty="0">
                <a:latin typeface="Tahoma"/>
                <a:cs typeface="Tahoma"/>
              </a:rPr>
              <a:t> most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 time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Solutions: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Increase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main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Expensive</a:t>
            </a:r>
            <a:endParaRPr sz="20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Leads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to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larger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programs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Swapping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746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</a:t>
            </a:r>
            <a:r>
              <a:rPr spc="-55" dirty="0"/>
              <a:t> </a:t>
            </a:r>
            <a:r>
              <a:rPr spc="-5" dirty="0"/>
              <a:t>is</a:t>
            </a:r>
            <a:r>
              <a:rPr spc="-50" dirty="0"/>
              <a:t> </a:t>
            </a:r>
            <a:r>
              <a:rPr spc="-5" dirty="0"/>
              <a:t>Swapping?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775575" cy="46710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Long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term queue 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processes stored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 disk</a:t>
            </a:r>
            <a:endParaRPr sz="2800">
              <a:latin typeface="Tahoma"/>
              <a:cs typeface="Tahoma"/>
            </a:endParaRPr>
          </a:p>
          <a:p>
            <a:pPr marL="355600" marR="745490" indent="-343535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Processes </a:t>
            </a:r>
            <a:r>
              <a:rPr sz="2800" spc="-5" dirty="0">
                <a:latin typeface="Tahoma"/>
                <a:cs typeface="Tahoma"/>
              </a:rPr>
              <a:t>“swapped” </a:t>
            </a:r>
            <a:r>
              <a:rPr sz="280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as space </a:t>
            </a:r>
            <a:r>
              <a:rPr sz="2800" dirty="0">
                <a:latin typeface="Tahoma"/>
                <a:cs typeface="Tahoma"/>
              </a:rPr>
              <a:t>becomes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available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As </a:t>
            </a:r>
            <a:r>
              <a:rPr sz="2800" dirty="0">
                <a:latin typeface="Tahoma"/>
                <a:cs typeface="Tahoma"/>
              </a:rPr>
              <a:t>a </a:t>
            </a:r>
            <a:r>
              <a:rPr sz="2800" spc="-5" dirty="0">
                <a:latin typeface="Tahoma"/>
                <a:cs typeface="Tahoma"/>
              </a:rPr>
              <a:t>process completes it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moved out of main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  <a:p>
            <a:pPr marL="355600" marR="210820" indent="-343535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If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none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processes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ready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(i.e.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 I/O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blocked)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Swap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out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blocked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intermediate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queue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Swap</a:t>
            </a:r>
            <a:r>
              <a:rPr sz="2400" dirty="0">
                <a:latin typeface="Tahoma"/>
                <a:cs typeface="Tahoma"/>
              </a:rPr>
              <a:t> in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ready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new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But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swapping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I/O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process...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945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Partitioning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464425" cy="3513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1295" indent="-343535">
              <a:lnSpc>
                <a:spcPct val="100000"/>
              </a:lnSpc>
              <a:spcBef>
                <a:spcPts val="10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Splitting </a:t>
            </a:r>
            <a:r>
              <a:rPr sz="2800" dirty="0">
                <a:latin typeface="Tahoma"/>
                <a:cs typeface="Tahoma"/>
              </a:rPr>
              <a:t>memory into </a:t>
            </a:r>
            <a:r>
              <a:rPr sz="2800" spc="-5" dirty="0">
                <a:latin typeface="Tahoma"/>
                <a:cs typeface="Tahoma"/>
              </a:rPr>
              <a:t>sections to </a:t>
            </a:r>
            <a:r>
              <a:rPr sz="2800" dirty="0">
                <a:latin typeface="Tahoma"/>
                <a:cs typeface="Tahoma"/>
              </a:rPr>
              <a:t>allocate </a:t>
            </a:r>
            <a:r>
              <a:rPr sz="2800" spc="-5" dirty="0">
                <a:latin typeface="Tahoma"/>
                <a:cs typeface="Tahoma"/>
              </a:rPr>
              <a:t>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processes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(including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Operating</a:t>
            </a:r>
            <a:r>
              <a:rPr sz="2800" spc="-5" dirty="0">
                <a:latin typeface="Tahoma"/>
                <a:cs typeface="Tahoma"/>
              </a:rPr>
              <a:t> System)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Fixed-sized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partitions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May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equal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size</a:t>
            </a:r>
            <a:endParaRPr sz="24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Process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fitted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into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smallest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hole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that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will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take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it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(best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fit)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Some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wasted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Leads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variable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sized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partitions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4250" y="381000"/>
            <a:ext cx="5086350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29451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Fixed </a:t>
            </a:r>
            <a:r>
              <a:rPr dirty="0"/>
              <a:t> </a:t>
            </a:r>
            <a:r>
              <a:rPr spc="-5" dirty="0"/>
              <a:t>Partitioning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0110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Variable</a:t>
            </a:r>
            <a:r>
              <a:rPr spc="-25" dirty="0"/>
              <a:t> </a:t>
            </a:r>
            <a:r>
              <a:rPr spc="-5" dirty="0"/>
              <a:t>Sized</a:t>
            </a:r>
            <a:r>
              <a:rPr spc="-25" dirty="0"/>
              <a:t> </a:t>
            </a:r>
            <a:r>
              <a:rPr dirty="0"/>
              <a:t>Partitions</a:t>
            </a:r>
            <a:r>
              <a:rPr spc="-25" dirty="0"/>
              <a:t> </a:t>
            </a:r>
            <a:r>
              <a:rPr spc="-5" dirty="0"/>
              <a:t>(1)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793990" cy="464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50900" indent="-343535">
              <a:lnSpc>
                <a:spcPct val="100000"/>
              </a:lnSpc>
              <a:spcBef>
                <a:spcPts val="10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Allocate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exactly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required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</a:t>
            </a:r>
            <a:endParaRPr sz="2800">
              <a:latin typeface="Tahoma"/>
              <a:cs typeface="Tahoma"/>
            </a:endParaRPr>
          </a:p>
          <a:p>
            <a:pPr marL="355600" marR="101600" indent="-343535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This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leads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hole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end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memory,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small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</a:t>
            </a:r>
            <a:r>
              <a:rPr sz="2800" dirty="0">
                <a:latin typeface="Tahoma"/>
                <a:cs typeface="Tahoma"/>
              </a:rPr>
              <a:t>use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Only</a:t>
            </a:r>
            <a:r>
              <a:rPr sz="2400" spc="-5" dirty="0">
                <a:latin typeface="Tahoma"/>
                <a:cs typeface="Tahoma"/>
              </a:rPr>
              <a:t> one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small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hole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less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waste</a:t>
            </a:r>
            <a:endParaRPr sz="2400">
              <a:latin typeface="Tahoma"/>
              <a:cs typeface="Tahoma"/>
            </a:endParaRPr>
          </a:p>
          <a:p>
            <a:pPr marL="355600" marR="552450" indent="-343535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When </a:t>
            </a:r>
            <a:r>
              <a:rPr sz="2800" spc="-5" dirty="0">
                <a:latin typeface="Tahoma"/>
                <a:cs typeface="Tahoma"/>
              </a:rPr>
              <a:t>all </a:t>
            </a:r>
            <a:r>
              <a:rPr sz="2800" dirty="0">
                <a:latin typeface="Tahoma"/>
                <a:cs typeface="Tahoma"/>
              </a:rPr>
              <a:t>processes </a:t>
            </a:r>
            <a:r>
              <a:rPr sz="2800" spc="-5" dirty="0">
                <a:latin typeface="Tahoma"/>
                <a:cs typeface="Tahoma"/>
              </a:rPr>
              <a:t>are </a:t>
            </a:r>
            <a:r>
              <a:rPr sz="2800" dirty="0">
                <a:latin typeface="Tahoma"/>
                <a:cs typeface="Tahoma"/>
              </a:rPr>
              <a:t>blocked, </a:t>
            </a:r>
            <a:r>
              <a:rPr sz="2800" spc="-5" dirty="0">
                <a:latin typeface="Tahoma"/>
                <a:cs typeface="Tahoma"/>
              </a:rPr>
              <a:t>swap out </a:t>
            </a:r>
            <a:r>
              <a:rPr sz="2800" dirty="0">
                <a:latin typeface="Tahoma"/>
                <a:cs typeface="Tahoma"/>
              </a:rPr>
              <a:t>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bring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another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New </a:t>
            </a:r>
            <a:r>
              <a:rPr sz="2800" dirty="0">
                <a:latin typeface="Tahoma"/>
                <a:cs typeface="Tahoma"/>
              </a:rPr>
              <a:t>process may be </a:t>
            </a:r>
            <a:r>
              <a:rPr sz="2800" spc="-5" dirty="0">
                <a:latin typeface="Tahoma"/>
                <a:cs typeface="Tahoma"/>
              </a:rPr>
              <a:t>smaller than swapped out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Another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hole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55365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Layers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Views</a:t>
            </a:r>
            <a:r>
              <a:rPr spc="-25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a </a:t>
            </a:r>
            <a:r>
              <a:rPr spc="-1185" dirty="0"/>
              <a:t> </a:t>
            </a:r>
            <a:r>
              <a:rPr dirty="0"/>
              <a:t>Computer</a:t>
            </a:r>
            <a:r>
              <a:rPr spc="-20" dirty="0"/>
              <a:t> </a:t>
            </a:r>
            <a:r>
              <a:rPr spc="-5" dirty="0"/>
              <a:t>System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6329" y="1724406"/>
            <a:ext cx="5460637" cy="450809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0110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Variable</a:t>
            </a:r>
            <a:r>
              <a:rPr spc="-25" dirty="0"/>
              <a:t> </a:t>
            </a:r>
            <a:r>
              <a:rPr spc="-5" dirty="0"/>
              <a:t>Sized</a:t>
            </a:r>
            <a:r>
              <a:rPr spc="-25" dirty="0"/>
              <a:t> </a:t>
            </a:r>
            <a:r>
              <a:rPr dirty="0"/>
              <a:t>Partitions</a:t>
            </a:r>
            <a:r>
              <a:rPr spc="-25" dirty="0"/>
              <a:t> </a:t>
            </a:r>
            <a:r>
              <a:rPr spc="-5" dirty="0"/>
              <a:t>(2)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873365" cy="26593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Eventually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have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lots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holes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(fragmentation)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Solutions: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Coalesce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-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Join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adjacent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holes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one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large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hole</a:t>
            </a:r>
            <a:endParaRPr sz="24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Compaction - From time to time go through </a:t>
            </a:r>
            <a:r>
              <a:rPr sz="2400" spc="-10" dirty="0">
                <a:latin typeface="Tahoma"/>
                <a:cs typeface="Tahoma"/>
              </a:rPr>
              <a:t>memory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 </a:t>
            </a:r>
            <a:r>
              <a:rPr sz="2400" spc="-5" dirty="0">
                <a:latin typeface="Tahoma"/>
                <a:cs typeface="Tahoma"/>
              </a:rPr>
              <a:t>move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all </a:t>
            </a:r>
            <a:r>
              <a:rPr sz="2400" spc="-5" dirty="0">
                <a:latin typeface="Tahoma"/>
                <a:cs typeface="Tahoma"/>
              </a:rPr>
              <a:t>hole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one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free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(c.f.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de- 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fragmentation)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75412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Effect</a:t>
            </a:r>
            <a:r>
              <a:rPr spc="-35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Dynamic</a:t>
            </a:r>
            <a:r>
              <a:rPr spc="-35" dirty="0"/>
              <a:t> </a:t>
            </a:r>
            <a:r>
              <a:rPr spc="-5" dirty="0"/>
              <a:t>Partitioning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723899"/>
            <a:ext cx="6400800" cy="61280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718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Relocation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341234" cy="4658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2235" indent="-343535">
              <a:lnSpc>
                <a:spcPct val="100000"/>
              </a:lnSpc>
              <a:spcBef>
                <a:spcPts val="10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guarantee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that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process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will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load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same </a:t>
            </a:r>
            <a:r>
              <a:rPr sz="2800" dirty="0">
                <a:latin typeface="Tahoma"/>
                <a:cs typeface="Tahoma"/>
              </a:rPr>
              <a:t>place in</a:t>
            </a:r>
            <a:r>
              <a:rPr sz="2800" spc="-5" dirty="0">
                <a:latin typeface="Tahoma"/>
                <a:cs typeface="Tahoma"/>
              </a:rPr>
              <a:t> memory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Instructions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contain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addresses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Locations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Addresses for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instructions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(branching)</a:t>
            </a:r>
            <a:endParaRPr sz="2400">
              <a:latin typeface="Tahoma"/>
              <a:cs typeface="Tahoma"/>
            </a:endParaRPr>
          </a:p>
          <a:p>
            <a:pPr marL="355600" marR="582930" indent="-343535">
              <a:lnSpc>
                <a:spcPct val="100000"/>
              </a:lnSpc>
              <a:spcBef>
                <a:spcPts val="66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Logical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-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relative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beginning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program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Physical </a:t>
            </a:r>
            <a:r>
              <a:rPr sz="2800" dirty="0">
                <a:latin typeface="Tahoma"/>
                <a:cs typeface="Tahoma"/>
              </a:rPr>
              <a:t>address - actual location in memory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(this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time)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Automatic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conversion </a:t>
            </a:r>
            <a:r>
              <a:rPr sz="2800" dirty="0">
                <a:latin typeface="Tahoma"/>
                <a:cs typeface="Tahoma"/>
              </a:rPr>
              <a:t>using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base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1961" y="6410197"/>
            <a:ext cx="22352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33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7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Paging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916683"/>
            <a:ext cx="7733665" cy="471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6700" indent="-343535">
              <a:lnSpc>
                <a:spcPct val="100000"/>
              </a:lnSpc>
              <a:spcBef>
                <a:spcPts val="10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Split </a:t>
            </a:r>
            <a:r>
              <a:rPr sz="2800" dirty="0">
                <a:latin typeface="Tahoma"/>
                <a:cs typeface="Tahoma"/>
              </a:rPr>
              <a:t>memory into </a:t>
            </a:r>
            <a:r>
              <a:rPr sz="2800" spc="-5" dirty="0">
                <a:latin typeface="Tahoma"/>
                <a:cs typeface="Tahoma"/>
              </a:rPr>
              <a:t>equal sized, small chunks </a:t>
            </a:r>
            <a:r>
              <a:rPr sz="2800" dirty="0">
                <a:latin typeface="Tahoma"/>
                <a:cs typeface="Tahoma"/>
              </a:rPr>
              <a:t>-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page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frames</a:t>
            </a:r>
            <a:endParaRPr sz="2800">
              <a:latin typeface="Tahoma"/>
              <a:cs typeface="Tahoma"/>
            </a:endParaRPr>
          </a:p>
          <a:p>
            <a:pPr marL="355600" marR="618490" indent="-343535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Split </a:t>
            </a:r>
            <a:r>
              <a:rPr sz="2800" dirty="0">
                <a:latin typeface="Tahoma"/>
                <a:cs typeface="Tahoma"/>
              </a:rPr>
              <a:t>programs (processes) into </a:t>
            </a:r>
            <a:r>
              <a:rPr sz="2800" spc="-5" dirty="0">
                <a:latin typeface="Tahoma"/>
                <a:cs typeface="Tahoma"/>
              </a:rPr>
              <a:t>equal sized </a:t>
            </a:r>
            <a:r>
              <a:rPr sz="2800" spc="-86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small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chunks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-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pages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Allocate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required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 page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frames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 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Operating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System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maintains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list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free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frames</a:t>
            </a:r>
            <a:endParaRPr sz="2800">
              <a:latin typeface="Tahoma"/>
              <a:cs typeface="Tahoma"/>
            </a:endParaRPr>
          </a:p>
          <a:p>
            <a:pPr marL="355600" marR="477520" indent="-343535">
              <a:lnSpc>
                <a:spcPct val="100000"/>
              </a:lnSpc>
              <a:spcBef>
                <a:spcPts val="6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process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does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require contiguous </a:t>
            </a:r>
            <a:r>
              <a:rPr sz="2800" dirty="0">
                <a:latin typeface="Tahoma"/>
                <a:cs typeface="Tahoma"/>
              </a:rPr>
              <a:t>page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frames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Use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page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table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keep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track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7950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Logical</a:t>
            </a:r>
            <a:r>
              <a:rPr spc="-4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Physical</a:t>
            </a:r>
            <a:r>
              <a:rPr spc="-40" dirty="0"/>
              <a:t> </a:t>
            </a:r>
            <a:r>
              <a:rPr dirty="0"/>
              <a:t>Addresses</a:t>
            </a:r>
          </a:p>
          <a:p>
            <a:pPr marL="12700">
              <a:lnSpc>
                <a:spcPct val="100000"/>
              </a:lnSpc>
            </a:pPr>
            <a:r>
              <a:rPr dirty="0"/>
              <a:t>-</a:t>
            </a:r>
            <a:r>
              <a:rPr spc="-60" dirty="0"/>
              <a:t> </a:t>
            </a:r>
            <a:r>
              <a:rPr spc="-5" dirty="0"/>
              <a:t>Paging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62301" y="1721067"/>
            <a:ext cx="4991756" cy="48911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34</a:t>
            </a:fld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834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Virtual</a:t>
            </a:r>
            <a:r>
              <a:rPr spc="-90" dirty="0"/>
              <a:t> </a:t>
            </a:r>
            <a:r>
              <a:rPr spc="-5" dirty="0"/>
              <a:t>Memory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35</a:t>
            </a:fld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7379970" cy="36849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Demand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paging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require</a:t>
            </a:r>
            <a:r>
              <a:rPr sz="2400" dirty="0">
                <a:latin typeface="Tahoma"/>
                <a:cs typeface="Tahoma"/>
              </a:rPr>
              <a:t> all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pages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dirty="0">
                <a:latin typeface="Tahoma"/>
                <a:cs typeface="Tahoma"/>
              </a:rPr>
              <a:t> a </a:t>
            </a:r>
            <a:r>
              <a:rPr sz="2400" spc="-5" dirty="0">
                <a:latin typeface="Tahoma"/>
                <a:cs typeface="Tahoma"/>
              </a:rPr>
              <a:t>process</a:t>
            </a:r>
            <a:r>
              <a:rPr sz="2400" dirty="0">
                <a:latin typeface="Tahoma"/>
                <a:cs typeface="Tahoma"/>
              </a:rPr>
              <a:t> in </a:t>
            </a:r>
            <a:r>
              <a:rPr sz="2400" spc="-5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Bring </a:t>
            </a:r>
            <a:r>
              <a:rPr sz="2400" dirty="0">
                <a:latin typeface="Tahoma"/>
                <a:cs typeface="Tahoma"/>
              </a:rPr>
              <a:t>in </a:t>
            </a:r>
            <a:r>
              <a:rPr sz="2400" spc="-5" dirty="0">
                <a:latin typeface="Tahoma"/>
                <a:cs typeface="Tahoma"/>
              </a:rPr>
              <a:t>pages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required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Page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fault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Required page is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not </a:t>
            </a:r>
            <a:r>
              <a:rPr sz="2400" dirty="0">
                <a:latin typeface="Tahoma"/>
                <a:cs typeface="Tahoma"/>
              </a:rPr>
              <a:t>in </a:t>
            </a:r>
            <a:r>
              <a:rPr sz="2400" spc="-10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Operating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System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must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swap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required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page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May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need to swap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out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5" dirty="0">
                <a:latin typeface="Tahoma"/>
                <a:cs typeface="Tahoma"/>
              </a:rPr>
              <a:t> page to make</a:t>
            </a:r>
            <a:r>
              <a:rPr sz="2400" spc="-10" dirty="0">
                <a:latin typeface="Tahoma"/>
                <a:cs typeface="Tahoma"/>
              </a:rPr>
              <a:t> space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Select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page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throw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out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based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recent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history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51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Thrashing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36</a:t>
            </a:fld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693025" cy="44151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Too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many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processes in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little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Operating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System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spends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its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time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swapping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Little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real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done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Disk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light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time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Solutions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Good page </a:t>
            </a:r>
            <a:r>
              <a:rPr sz="2400" spc="-10" dirty="0">
                <a:latin typeface="Tahoma"/>
                <a:cs typeface="Tahoma"/>
              </a:rPr>
              <a:t>replacement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algorithms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Reduce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number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processes running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Fit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more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575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Bonus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37</a:t>
            </a:fld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8001000" cy="4293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We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</a:t>
            </a:r>
            <a:r>
              <a:rPr sz="2800" spc="-5" dirty="0">
                <a:latin typeface="Tahoma"/>
                <a:cs typeface="Tahoma"/>
              </a:rPr>
              <a:t> of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process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5" dirty="0">
                <a:latin typeface="Tahoma"/>
                <a:cs typeface="Tahoma"/>
              </a:rPr>
              <a:t> for it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run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We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swap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pages as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required</a:t>
            </a:r>
            <a:endParaRPr sz="2800">
              <a:latin typeface="Tahoma"/>
              <a:cs typeface="Tahoma"/>
            </a:endParaRPr>
          </a:p>
          <a:p>
            <a:pPr marL="355600" marR="287655" indent="-343535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So </a:t>
            </a:r>
            <a:r>
              <a:rPr sz="2800" dirty="0">
                <a:latin typeface="Tahoma"/>
                <a:cs typeface="Tahoma"/>
              </a:rPr>
              <a:t>- we </a:t>
            </a:r>
            <a:r>
              <a:rPr sz="2800" spc="-5" dirty="0">
                <a:latin typeface="Tahoma"/>
                <a:cs typeface="Tahoma"/>
              </a:rPr>
              <a:t>can </a:t>
            </a:r>
            <a:r>
              <a:rPr sz="2800" dirty="0">
                <a:latin typeface="Tahoma"/>
                <a:cs typeface="Tahoma"/>
              </a:rPr>
              <a:t>now </a:t>
            </a:r>
            <a:r>
              <a:rPr sz="2800" spc="-5" dirty="0">
                <a:latin typeface="Tahoma"/>
                <a:cs typeface="Tahoma"/>
              </a:rPr>
              <a:t>run processes that are bigger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than total memory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available!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Main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called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real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  <a:p>
            <a:pPr marL="355600" marR="340360" indent="-343535">
              <a:lnSpc>
                <a:spcPct val="100000"/>
              </a:lnSpc>
              <a:spcBef>
                <a:spcPts val="6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User/programmer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sees much </a:t>
            </a:r>
            <a:r>
              <a:rPr sz="2800" dirty="0">
                <a:latin typeface="Tahoma"/>
                <a:cs typeface="Tahoma"/>
              </a:rPr>
              <a:t>bigger</a:t>
            </a:r>
            <a:r>
              <a:rPr sz="2800" spc="-5" dirty="0">
                <a:latin typeface="Tahoma"/>
                <a:cs typeface="Tahoma"/>
              </a:rPr>
              <a:t> memory </a:t>
            </a:r>
            <a:r>
              <a:rPr sz="2800" dirty="0">
                <a:latin typeface="Tahoma"/>
                <a:cs typeface="Tahoma"/>
              </a:rPr>
              <a:t>-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virtual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331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Page</a:t>
            </a:r>
            <a:r>
              <a:rPr spc="-30" dirty="0"/>
              <a:t> </a:t>
            </a:r>
            <a:r>
              <a:rPr spc="-5" dirty="0"/>
              <a:t>Table</a:t>
            </a:r>
            <a:r>
              <a:rPr spc="-25" dirty="0"/>
              <a:t> </a:t>
            </a:r>
            <a:r>
              <a:rPr spc="-10" dirty="0"/>
              <a:t>Structure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3910" y="1735943"/>
            <a:ext cx="7372319" cy="477543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38</a:t>
            </a:fld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039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Segmentation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39</a:t>
            </a:fld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908925" cy="3268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34845" indent="-343535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Paging </a:t>
            </a:r>
            <a:r>
              <a:rPr sz="2800" dirty="0">
                <a:latin typeface="Tahoma"/>
                <a:cs typeface="Tahoma"/>
              </a:rPr>
              <a:t>is not (usually) </a:t>
            </a:r>
            <a:r>
              <a:rPr sz="2800" spc="-5" dirty="0">
                <a:latin typeface="Tahoma"/>
                <a:cs typeface="Tahoma"/>
              </a:rPr>
              <a:t>visible to the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programmer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Segmentation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visible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programmer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Usually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different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segments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allocated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program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data</a:t>
            </a:r>
            <a:endParaRPr sz="2800">
              <a:latin typeface="Tahoma"/>
              <a:cs typeface="Tahoma"/>
            </a:endParaRPr>
          </a:p>
          <a:p>
            <a:pPr marL="355600" marR="1437640" indent="-343535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May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</a:t>
            </a:r>
            <a:r>
              <a:rPr sz="2800" spc="-5" dirty="0">
                <a:latin typeface="Tahoma"/>
                <a:cs typeface="Tahoma"/>
              </a:rPr>
              <a:t> of </a:t>
            </a:r>
            <a:r>
              <a:rPr sz="2800" dirty="0">
                <a:latin typeface="Tahoma"/>
                <a:cs typeface="Tahoma"/>
              </a:rPr>
              <a:t>program</a:t>
            </a:r>
            <a:r>
              <a:rPr sz="2800" spc="-5" dirty="0">
                <a:latin typeface="Tahoma"/>
                <a:cs typeface="Tahoma"/>
              </a:rPr>
              <a:t> and </a:t>
            </a:r>
            <a:r>
              <a:rPr sz="2800" dirty="0">
                <a:latin typeface="Tahoma"/>
                <a:cs typeface="Tahoma"/>
              </a:rPr>
              <a:t>data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segments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805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8265" algn="l"/>
                <a:tab pos="4634230" algn="l"/>
              </a:tabLst>
            </a:pPr>
            <a:r>
              <a:rPr spc="-5" dirty="0"/>
              <a:t>Operatin</a:t>
            </a:r>
            <a:r>
              <a:rPr dirty="0"/>
              <a:t>g	</a:t>
            </a:r>
            <a:r>
              <a:rPr spc="-5" dirty="0"/>
              <a:t>Syste</a:t>
            </a:r>
            <a:r>
              <a:rPr dirty="0"/>
              <a:t>m	</a:t>
            </a:r>
            <a:r>
              <a:rPr spc="-5" dirty="0"/>
              <a:t>Services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916805" cy="3609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Program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creation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Program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execution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Access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I/O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devices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Controlled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access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files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System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access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Error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detection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response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Accounting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2364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Advantages</a:t>
            </a:r>
            <a:r>
              <a:rPr spc="-55" dirty="0"/>
              <a:t> </a:t>
            </a:r>
            <a:r>
              <a:rPr spc="-5" dirty="0"/>
              <a:t>of</a:t>
            </a:r>
            <a:r>
              <a:rPr spc="-50" dirty="0"/>
              <a:t> </a:t>
            </a:r>
            <a:r>
              <a:rPr spc="-5" dirty="0"/>
              <a:t>Segmentation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40</a:t>
            </a:fld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921625" cy="34391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Simplifies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handling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growing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structures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Allows </a:t>
            </a:r>
            <a:r>
              <a:rPr sz="2800" dirty="0">
                <a:latin typeface="Tahoma"/>
                <a:cs typeface="Tahoma"/>
              </a:rPr>
              <a:t>programs to be altered and recompiled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independently,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without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re-linking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re-loading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Lends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itself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sharing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among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Lends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itself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protection</a:t>
            </a:r>
            <a:endParaRPr sz="2800">
              <a:latin typeface="Tahoma"/>
              <a:cs typeface="Tahoma"/>
            </a:endParaRPr>
          </a:p>
          <a:p>
            <a:pPr marL="355600" marR="870585" indent="-343535">
              <a:lnSpc>
                <a:spcPct val="100000"/>
              </a:lnSpc>
              <a:spcBef>
                <a:spcPts val="6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Some </a:t>
            </a:r>
            <a:r>
              <a:rPr sz="2800" spc="-5" dirty="0">
                <a:latin typeface="Tahoma"/>
                <a:cs typeface="Tahoma"/>
              </a:rPr>
              <a:t>systems combine segmentation with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paging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445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Required</a:t>
            </a:r>
            <a:r>
              <a:rPr spc="-100" dirty="0"/>
              <a:t> </a:t>
            </a:r>
            <a:r>
              <a:rPr spc="-5" dirty="0"/>
              <a:t>Reading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6561" y="6427016"/>
            <a:ext cx="27432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spc="-5" dirty="0">
                <a:solidFill>
                  <a:srgbClr val="5E574E"/>
                </a:solidFill>
                <a:latin typeface="Arial MT"/>
                <a:cs typeface="Arial MT"/>
              </a:rPr>
              <a:t>41</a:t>
            </a:fld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691120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Stallings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chapter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7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Stallings,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W.</a:t>
            </a:r>
            <a:r>
              <a:rPr sz="2800" dirty="0">
                <a:latin typeface="Tahoma"/>
                <a:cs typeface="Tahoma"/>
              </a:rPr>
              <a:t> Operating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Systems,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Internals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Design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Principles,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Prentice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Hall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1998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Loads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Web sites on </a:t>
            </a:r>
            <a:r>
              <a:rPr sz="2800" dirty="0">
                <a:latin typeface="Tahoma"/>
                <a:cs typeface="Tahoma"/>
              </a:rPr>
              <a:t>Operating</a:t>
            </a:r>
            <a:r>
              <a:rPr sz="2800" spc="-5" dirty="0">
                <a:latin typeface="Tahoma"/>
                <a:cs typeface="Tahoma"/>
              </a:rPr>
              <a:t> Systems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881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O/S</a:t>
            </a:r>
            <a:r>
              <a:rPr spc="-30" dirty="0"/>
              <a:t> </a:t>
            </a:r>
            <a:r>
              <a:rPr spc="-5" dirty="0"/>
              <a:t>as</a:t>
            </a:r>
            <a:r>
              <a:rPr spc="-25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spc="-5" dirty="0"/>
              <a:t>Resource</a:t>
            </a:r>
            <a:r>
              <a:rPr spc="-25" dirty="0"/>
              <a:t> </a:t>
            </a:r>
            <a:r>
              <a:rPr spc="-5" dirty="0"/>
              <a:t>Manager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5925" y="1724025"/>
            <a:ext cx="5686800" cy="45339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7792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Types</a:t>
            </a:r>
            <a:r>
              <a:rPr spc="-35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Operating</a:t>
            </a:r>
            <a:r>
              <a:rPr spc="-35" dirty="0"/>
              <a:t> </a:t>
            </a:r>
            <a:r>
              <a:rPr spc="-5" dirty="0"/>
              <a:t>System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5880735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Interactive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Batch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Single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program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(Uni-programming)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Multi-programming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(Multi-tasking)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80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Early</a:t>
            </a:r>
            <a:r>
              <a:rPr spc="-45" dirty="0"/>
              <a:t> </a:t>
            </a:r>
            <a:r>
              <a:rPr spc="-5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758305" cy="29521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Late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1940s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mid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1950s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Operating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System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Programs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interact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directly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hardware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Two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problems: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Scheduling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Setup</a:t>
            </a:r>
            <a:r>
              <a:rPr sz="2400" spc="-7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time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636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Simple</a:t>
            </a:r>
            <a:r>
              <a:rPr spc="-35" dirty="0"/>
              <a:t> </a:t>
            </a:r>
            <a:r>
              <a:rPr spc="-5" dirty="0"/>
              <a:t>Batch</a:t>
            </a:r>
            <a:r>
              <a:rPr spc="-30" dirty="0"/>
              <a:t> </a:t>
            </a:r>
            <a:r>
              <a:rPr spc="-10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772400" cy="39516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Resident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Monitor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program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Users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submit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jobs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operator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Operator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batches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jobs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Monitor </a:t>
            </a:r>
            <a:r>
              <a:rPr sz="2800" spc="-5" dirty="0">
                <a:latin typeface="Tahoma"/>
                <a:cs typeface="Tahoma"/>
              </a:rPr>
              <a:t>controls sequence of events to </a:t>
            </a:r>
            <a:r>
              <a:rPr sz="2800" dirty="0">
                <a:latin typeface="Tahoma"/>
                <a:cs typeface="Tahoma"/>
              </a:rPr>
              <a:t>process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batch</a:t>
            </a:r>
            <a:endParaRPr sz="2800">
              <a:latin typeface="Tahoma"/>
              <a:cs typeface="Tahoma"/>
            </a:endParaRPr>
          </a:p>
          <a:p>
            <a:pPr marL="355600" marR="586105" indent="-343535">
              <a:lnSpc>
                <a:spcPct val="100000"/>
              </a:lnSpc>
              <a:spcBef>
                <a:spcPts val="6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When </a:t>
            </a:r>
            <a:r>
              <a:rPr sz="2800" spc="-5" dirty="0">
                <a:latin typeface="Tahoma"/>
                <a:cs typeface="Tahoma"/>
              </a:rPr>
              <a:t>one job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finished, control returns 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Monitor</a:t>
            </a:r>
            <a:r>
              <a:rPr sz="2800" spc="-5" dirty="0">
                <a:latin typeface="Tahoma"/>
                <a:cs typeface="Tahoma"/>
              </a:rPr>
              <a:t> which reads</a:t>
            </a:r>
            <a:r>
              <a:rPr sz="2800" dirty="0">
                <a:latin typeface="Tahoma"/>
                <a:cs typeface="Tahoma"/>
              </a:rPr>
              <a:t> next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job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Monitor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handles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scheduling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511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Job</a:t>
            </a:r>
            <a:r>
              <a:rPr spc="-50" dirty="0"/>
              <a:t> </a:t>
            </a:r>
            <a:r>
              <a:rPr spc="-5" dirty="0"/>
              <a:t>Control</a:t>
            </a:r>
            <a:r>
              <a:rPr spc="-45" dirty="0"/>
              <a:t> </a:t>
            </a:r>
            <a:r>
              <a:rPr spc="-5" dirty="0"/>
              <a:t>Language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10" dirty="0"/>
              <a:t>Instructions</a:t>
            </a:r>
            <a:r>
              <a:rPr spc="-30" dirty="0"/>
              <a:t> </a:t>
            </a:r>
            <a:r>
              <a:rPr spc="-5" dirty="0"/>
              <a:t>to</a:t>
            </a:r>
            <a:r>
              <a:rPr spc="-25" dirty="0"/>
              <a:t> </a:t>
            </a:r>
            <a:r>
              <a:rPr dirty="0"/>
              <a:t>Monitor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25" dirty="0"/>
              <a:t>Usually</a:t>
            </a:r>
            <a:r>
              <a:rPr spc="-25" dirty="0"/>
              <a:t> </a:t>
            </a:r>
            <a:r>
              <a:rPr dirty="0"/>
              <a:t>denoted</a:t>
            </a:r>
            <a:r>
              <a:rPr spc="-15" dirty="0"/>
              <a:t> </a:t>
            </a:r>
            <a:r>
              <a:rPr dirty="0"/>
              <a:t>by</a:t>
            </a:r>
            <a:r>
              <a:rPr spc="-15" dirty="0"/>
              <a:t> </a:t>
            </a:r>
            <a:r>
              <a:rPr dirty="0"/>
              <a:t>$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35" dirty="0"/>
              <a:t>e.g.</a:t>
            </a: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/>
              <a:t>$JOB</a:t>
            </a:r>
            <a:endParaRPr sz="2400">
              <a:latin typeface="Wingdings"/>
              <a:cs typeface="Wingdings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/>
              <a:t>$FTN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4246117"/>
            <a:ext cx="1272540" cy="22199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...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$LOAD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$RUN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...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$END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4923" y="4319270"/>
            <a:ext cx="34817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Some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Fortran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instructions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5014" y="5636005"/>
            <a:ext cx="1461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Some</a:t>
            </a:r>
            <a:r>
              <a:rPr sz="2400" spc="-7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1306</Words>
  <Application>Microsoft Office PowerPoint</Application>
  <PresentationFormat>On-screen Show (4:3)</PresentationFormat>
  <Paragraphs>253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 Black</vt:lpstr>
      <vt:lpstr>Arial MT</vt:lpstr>
      <vt:lpstr>Calibri</vt:lpstr>
      <vt:lpstr>Courier New</vt:lpstr>
      <vt:lpstr>Tahoma</vt:lpstr>
      <vt:lpstr>Wingdings</vt:lpstr>
      <vt:lpstr>Office Theme</vt:lpstr>
      <vt:lpstr>PowerPoint Presentation</vt:lpstr>
      <vt:lpstr>Objectives and Functions</vt:lpstr>
      <vt:lpstr>Layers and Views of a  Computer System</vt:lpstr>
      <vt:lpstr>Operating System Services</vt:lpstr>
      <vt:lpstr>O/S as a Resource Manager</vt:lpstr>
      <vt:lpstr>Types of Operating System</vt:lpstr>
      <vt:lpstr>Early Systems</vt:lpstr>
      <vt:lpstr>Simple Batch Systems</vt:lpstr>
      <vt:lpstr>Job Control Language</vt:lpstr>
      <vt:lpstr>Desirable Hardware Features</vt:lpstr>
      <vt:lpstr>Multi-programmed Batch  Systems</vt:lpstr>
      <vt:lpstr>Single Program</vt:lpstr>
      <vt:lpstr>Multi-Programming with  Two Programs</vt:lpstr>
      <vt:lpstr>Multi-Programming with  Three Programs</vt:lpstr>
      <vt:lpstr>Time Sharing Systems</vt:lpstr>
      <vt:lpstr>Scheduling</vt:lpstr>
      <vt:lpstr>Long Term Scheduling</vt:lpstr>
      <vt:lpstr>Medium Term Scheduling</vt:lpstr>
      <vt:lpstr>Short Term Scheduler</vt:lpstr>
      <vt:lpstr>Process States</vt:lpstr>
      <vt:lpstr>Process Control Block</vt:lpstr>
      <vt:lpstr>Key Elements of O/S</vt:lpstr>
      <vt:lpstr>Process Scheduling</vt:lpstr>
      <vt:lpstr>Memory Management</vt:lpstr>
      <vt:lpstr>Swapping</vt:lpstr>
      <vt:lpstr>What is Swapping?</vt:lpstr>
      <vt:lpstr>Partitioning</vt:lpstr>
      <vt:lpstr>Fixed  Partitioning</vt:lpstr>
      <vt:lpstr>Variable Sized Partitions (1)</vt:lpstr>
      <vt:lpstr>Variable Sized Partitions (2)</vt:lpstr>
      <vt:lpstr>Effect of Dynamic Partitioning</vt:lpstr>
      <vt:lpstr>Relocation</vt:lpstr>
      <vt:lpstr>Paging</vt:lpstr>
      <vt:lpstr>Logical and Physical Addresses - Paging</vt:lpstr>
      <vt:lpstr>Virtual Memory</vt:lpstr>
      <vt:lpstr>Thrashing</vt:lpstr>
      <vt:lpstr>Bonus</vt:lpstr>
      <vt:lpstr>Page Table Structure</vt:lpstr>
      <vt:lpstr>Segmentation</vt:lpstr>
      <vt:lpstr>Advantages of Segmentation</vt:lpstr>
      <vt:lpstr>Required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Stallings  Computer Organization  and Architecture</dc:title>
  <dc:creator>Adrian &amp; Wendy</dc:creator>
  <cp:lastModifiedBy>Yustika Ramadhani</cp:lastModifiedBy>
  <cp:revision>1</cp:revision>
  <dcterms:created xsi:type="dcterms:W3CDTF">2022-04-13T07:15:26Z</dcterms:created>
  <dcterms:modified xsi:type="dcterms:W3CDTF">2022-04-19T00:10:15Z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2009-10-26T00:00:00Z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2022-04-13T00:00:00Z</vt:filetime>
  </property>
</Properties>
</file>