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886" y="186944"/>
            <a:ext cx="817422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7883" y="1738883"/>
            <a:ext cx="6138545" cy="429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2930" y="6484166"/>
            <a:ext cx="175259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362200" y="2933658"/>
            <a:ext cx="4093210" cy="529632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 Black"/>
                <a:cs typeface="Arial Black"/>
              </a:rPr>
              <a:t>Computer</a:t>
            </a:r>
            <a:r>
              <a:rPr sz="2800" spc="-70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Arithmetic</a:t>
            </a:r>
            <a:endParaRPr sz="2800" dirty="0">
              <a:latin typeface="Arial Black"/>
              <a:cs typeface="Arial Blac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A805EB-DFFE-4F10-9CAE-F8B267CBD649}"/>
              </a:ext>
            </a:extLst>
          </p:cNvPr>
          <p:cNvCxnSpPr/>
          <p:nvPr/>
        </p:nvCxnSpPr>
        <p:spPr>
          <a:xfrm>
            <a:off x="457200" y="4419600"/>
            <a:ext cx="81534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144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Negation</a:t>
            </a:r>
            <a:r>
              <a:rPr spc="-35" dirty="0"/>
              <a:t> </a:t>
            </a:r>
            <a:r>
              <a:rPr spc="-5" dirty="0"/>
              <a:t>Special</a:t>
            </a:r>
            <a:r>
              <a:rPr spc="-30" dirty="0"/>
              <a:t> </a:t>
            </a:r>
            <a:r>
              <a:rPr spc="-5" dirty="0"/>
              <a:t>Case</a:t>
            </a:r>
            <a:r>
              <a:rPr spc="-35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1929210"/>
          <a:ext cx="4263390" cy="2479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3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800" spc="35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35" dirty="0">
                          <a:latin typeface="Tahoma"/>
                          <a:cs typeface="Tahoma"/>
                        </a:rPr>
                        <a:t>-128</a:t>
                      </a:r>
                      <a:r>
                        <a:rPr sz="2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=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10000000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2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20" dirty="0">
                          <a:latin typeface="Tahoma"/>
                          <a:cs typeface="Tahoma"/>
                        </a:rPr>
                        <a:t>bitwise</a:t>
                      </a:r>
                      <a:r>
                        <a:rPr sz="2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not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01111111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Add</a:t>
                      </a:r>
                      <a:r>
                        <a:rPr sz="2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2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latin typeface="Tahoma"/>
                          <a:cs typeface="Tahoma"/>
                        </a:rPr>
                        <a:t>to</a:t>
                      </a:r>
                      <a:r>
                        <a:rPr sz="2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LSB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+1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25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25" dirty="0">
                          <a:latin typeface="Tahoma"/>
                          <a:cs typeface="Tahoma"/>
                        </a:rPr>
                        <a:t>Result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10000000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So: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40" y="4392004"/>
            <a:ext cx="558736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989580" algn="l"/>
              </a:tabLst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-(-128)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-128	</a:t>
            </a:r>
            <a:r>
              <a:rPr sz="2800" dirty="0">
                <a:latin typeface="Tahoma"/>
                <a:cs typeface="Tahoma"/>
              </a:rPr>
              <a:t>X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Monitor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MSB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(sign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It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should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change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during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negation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621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Range</a:t>
            </a:r>
            <a:r>
              <a:rPr spc="-55" dirty="0"/>
              <a:t>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spc="-5" dirty="0"/>
              <a:t>Numbers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830745"/>
            <a:ext cx="6523990" cy="28067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8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compliment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+127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5" dirty="0">
                <a:latin typeface="Tahoma"/>
                <a:cs typeface="Tahoma"/>
              </a:rPr>
              <a:t> 01111111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2</a:t>
            </a:r>
            <a:r>
              <a:rPr sz="2400" spc="-15" baseline="24305" dirty="0">
                <a:latin typeface="Tahoma"/>
                <a:cs typeface="Tahoma"/>
              </a:rPr>
              <a:t>7</a:t>
            </a:r>
            <a:r>
              <a:rPr sz="2400" spc="367" baseline="2430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-1</a:t>
            </a:r>
            <a:endParaRPr sz="2400">
              <a:latin typeface="Tahoma"/>
              <a:cs typeface="Tahoma"/>
            </a:endParaRPr>
          </a:p>
          <a:p>
            <a:pPr marL="4946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-128</a:t>
            </a:r>
            <a:r>
              <a:rPr sz="2400" dirty="0">
                <a:latin typeface="Tahoma"/>
                <a:cs typeface="Tahoma"/>
              </a:rPr>
              <a:t> = </a:t>
            </a:r>
            <a:r>
              <a:rPr sz="2400" spc="-5" dirty="0">
                <a:latin typeface="Tahoma"/>
                <a:cs typeface="Tahoma"/>
              </a:rPr>
              <a:t>10000000</a:t>
            </a:r>
            <a:r>
              <a:rPr sz="2400" dirty="0">
                <a:latin typeface="Tahoma"/>
                <a:cs typeface="Tahoma"/>
              </a:rPr>
              <a:t> =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-2</a:t>
            </a:r>
            <a:r>
              <a:rPr sz="2400" spc="-7" baseline="24305" dirty="0">
                <a:latin typeface="Tahoma"/>
                <a:cs typeface="Tahoma"/>
              </a:rPr>
              <a:t>7</a:t>
            </a:r>
            <a:endParaRPr sz="2400" baseline="24305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6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16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compliment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+32767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5" dirty="0">
                <a:latin typeface="Tahoma"/>
                <a:cs typeface="Tahoma"/>
              </a:rPr>
              <a:t> 011111111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11111111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2</a:t>
            </a:r>
            <a:r>
              <a:rPr sz="2400" spc="-15" baseline="24305" dirty="0">
                <a:latin typeface="Tahoma"/>
                <a:cs typeface="Tahoma"/>
              </a:rPr>
              <a:t>15</a:t>
            </a:r>
            <a:r>
              <a:rPr sz="2400" spc="359" baseline="2430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-32768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100000000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00000000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5" dirty="0">
                <a:latin typeface="Tahoma"/>
                <a:cs typeface="Tahoma"/>
              </a:rPr>
              <a:t> -2</a:t>
            </a:r>
            <a:r>
              <a:rPr sz="2400" spc="-7" baseline="24305" dirty="0">
                <a:latin typeface="Tahoma"/>
                <a:cs typeface="Tahoma"/>
              </a:rPr>
              <a:t>15</a:t>
            </a:r>
            <a:endParaRPr sz="2400" baseline="24305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339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Conversion</a:t>
            </a:r>
            <a:r>
              <a:rPr spc="-50" dirty="0"/>
              <a:t> </a:t>
            </a:r>
            <a:r>
              <a:rPr spc="-5" dirty="0"/>
              <a:t>Between</a:t>
            </a:r>
            <a:r>
              <a:rPr spc="-45" dirty="0"/>
              <a:t> </a:t>
            </a:r>
            <a:r>
              <a:rPr spc="-5" dirty="0"/>
              <a:t>Lengths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921500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Positive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 pack</a:t>
            </a:r>
            <a:r>
              <a:rPr sz="2800" spc="-5" dirty="0">
                <a:latin typeface="Tahoma"/>
                <a:cs typeface="Tahoma"/>
              </a:rPr>
              <a:t> with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leading</a:t>
            </a:r>
            <a:r>
              <a:rPr sz="2800" spc="-5" dirty="0">
                <a:latin typeface="Tahoma"/>
                <a:cs typeface="Tahoma"/>
              </a:rPr>
              <a:t> zeros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152140" algn="l"/>
              </a:tabLst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+18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	</a:t>
            </a:r>
            <a:r>
              <a:rPr sz="2800" spc="-5" dirty="0">
                <a:latin typeface="Tahoma"/>
                <a:cs typeface="Tahoma"/>
              </a:rPr>
              <a:t>00010010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+18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00000000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00010010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Negative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pack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with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leading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021330" algn="l"/>
              </a:tabLst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-18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	</a:t>
            </a:r>
            <a:r>
              <a:rPr sz="2800" spc="-5" dirty="0">
                <a:latin typeface="Tahoma"/>
                <a:cs typeface="Tahoma"/>
              </a:rPr>
              <a:t>10010010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-18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11111111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10010010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i.e.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pack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MSB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(sign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bit)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46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Addition</a:t>
            </a:r>
            <a:r>
              <a:rPr spc="-55" dirty="0"/>
              <a:t> </a:t>
            </a:r>
            <a:r>
              <a:rPr spc="-5" dirty="0"/>
              <a:t>and</a:t>
            </a:r>
            <a:r>
              <a:rPr spc="-50" dirty="0"/>
              <a:t> </a:t>
            </a:r>
            <a:r>
              <a:rPr spc="-5" dirty="0"/>
              <a:t>Subtraction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616190" cy="43173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Normal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binary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addition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Monitor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sign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for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overflow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9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Take </a:t>
            </a:r>
            <a:r>
              <a:rPr sz="2800" spc="-5" dirty="0">
                <a:latin typeface="Tahoma"/>
                <a:cs typeface="Tahoma"/>
              </a:rPr>
              <a:t>twos compliment of substahend and add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minuend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i.e.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5" dirty="0">
                <a:latin typeface="Tahoma"/>
                <a:cs typeface="Tahoma"/>
              </a:rPr>
              <a:t> - </a:t>
            </a:r>
            <a:r>
              <a:rPr sz="2400" dirty="0">
                <a:latin typeface="Tahoma"/>
                <a:cs typeface="Tahoma"/>
              </a:rPr>
              <a:t>b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</a:t>
            </a:r>
            <a:r>
              <a:rPr sz="2400" spc="-10" dirty="0">
                <a:latin typeface="Tahoma"/>
                <a:cs typeface="Tahoma"/>
              </a:rPr>
              <a:t> (-b)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00">
              <a:latin typeface="Tahoma"/>
              <a:cs typeface="Tahoma"/>
            </a:endParaRPr>
          </a:p>
          <a:p>
            <a:pPr marL="355600" marR="560070" indent="-343535">
              <a:lnSpc>
                <a:spcPct val="100000"/>
              </a:lnSpc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So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addition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complement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circuits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Hardware for Addition and </a:t>
            </a:r>
            <a:r>
              <a:rPr spc="-1190" dirty="0"/>
              <a:t> </a:t>
            </a:r>
            <a:r>
              <a:rPr spc="-5" dirty="0"/>
              <a:t>Subtraction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4029" y="1688769"/>
            <a:ext cx="4940617" cy="484865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453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Multiplication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39381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Complex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Work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out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partial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product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each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digit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Take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place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value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(column)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Add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partial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products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765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Multiplication</a:t>
            </a:r>
            <a:r>
              <a:rPr spc="-85" dirty="0"/>
              <a:t> </a:t>
            </a: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1929210"/>
          <a:ext cx="7252970" cy="2991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9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endParaRPr sz="2800">
                        <a:latin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1011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Multiplicand</a:t>
                      </a:r>
                      <a:r>
                        <a:rPr sz="2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(11</a:t>
                      </a:r>
                      <a:r>
                        <a:rPr sz="2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dec)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endParaRPr sz="2800">
                        <a:latin typeface="Wingdings"/>
                        <a:cs typeface="Wingding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1101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2142490" algn="l"/>
                        </a:tabLst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Multiplier	(13</a:t>
                      </a:r>
                      <a:r>
                        <a:rPr sz="28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dec)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endParaRPr sz="2800">
                        <a:latin typeface="Wingdings"/>
                        <a:cs typeface="Wingding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1011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Partial</a:t>
                      </a:r>
                      <a:r>
                        <a:rPr sz="28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products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endParaRPr sz="2800">
                        <a:latin typeface="Wingdings"/>
                        <a:cs typeface="Wingding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0000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Note:</a:t>
                      </a:r>
                      <a:r>
                        <a:rPr sz="2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if</a:t>
                      </a:r>
                      <a:r>
                        <a:rPr sz="2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multiplier</a:t>
                      </a:r>
                      <a:r>
                        <a:rPr sz="2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bit</a:t>
                      </a:r>
                      <a:r>
                        <a:rPr sz="2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is</a:t>
                      </a:r>
                      <a:r>
                        <a:rPr sz="2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2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latin typeface="Tahoma"/>
                          <a:cs typeface="Tahoma"/>
                        </a:rPr>
                        <a:t>copy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5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endParaRPr sz="2800">
                        <a:latin typeface="Wingdings"/>
                        <a:cs typeface="Wingdings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1011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multiplicand</a:t>
                      </a:r>
                      <a:r>
                        <a:rPr sz="2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(place</a:t>
                      </a:r>
                      <a:r>
                        <a:rPr sz="28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value)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8128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endParaRPr sz="2800">
                        <a:latin typeface="Wingdings"/>
                        <a:cs typeface="Wingding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1011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otherwise</a:t>
                      </a:r>
                      <a:r>
                        <a:rPr sz="2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zero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40" y="4904078"/>
            <a:ext cx="546671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282825" algn="l"/>
              </a:tabLst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u="heavy" spc="3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10001111	</a:t>
            </a:r>
            <a:r>
              <a:rPr sz="2800" spc="-5" dirty="0">
                <a:latin typeface="Tahoma"/>
                <a:cs typeface="Tahoma"/>
              </a:rPr>
              <a:t>Product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(143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dec)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465455" algn="l"/>
              </a:tabLst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Tahoma"/>
                <a:cs typeface="Tahoma"/>
              </a:rPr>
              <a:t>Note: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need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double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length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result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1600" y="3041904"/>
            <a:ext cx="1524000" cy="13335"/>
          </a:xfrm>
          <a:custGeom>
            <a:avLst/>
            <a:gdLst/>
            <a:ahLst/>
            <a:cxnLst/>
            <a:rect l="l" t="t" r="r" b="b"/>
            <a:pathLst>
              <a:path w="1524000" h="13335">
                <a:moveTo>
                  <a:pt x="1523999" y="12953"/>
                </a:moveTo>
                <a:lnTo>
                  <a:pt x="1523999" y="0"/>
                </a:lnTo>
                <a:lnTo>
                  <a:pt x="0" y="0"/>
                </a:lnTo>
                <a:lnTo>
                  <a:pt x="0" y="12953"/>
                </a:lnTo>
                <a:lnTo>
                  <a:pt x="1523999" y="12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6013703"/>
            <a:ext cx="1905000" cy="13335"/>
          </a:xfrm>
          <a:custGeom>
            <a:avLst/>
            <a:gdLst/>
            <a:ahLst/>
            <a:cxnLst/>
            <a:rect l="l" t="t" r="r" b="b"/>
            <a:pathLst>
              <a:path w="1905000" h="13335">
                <a:moveTo>
                  <a:pt x="1905000" y="12953"/>
                </a:moveTo>
                <a:lnTo>
                  <a:pt x="1905000" y="0"/>
                </a:lnTo>
                <a:lnTo>
                  <a:pt x="0" y="0"/>
                </a:lnTo>
                <a:lnTo>
                  <a:pt x="0" y="12953"/>
                </a:lnTo>
                <a:lnTo>
                  <a:pt x="1905000" y="12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695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Unsigned</a:t>
            </a:r>
            <a:r>
              <a:rPr spc="-60" dirty="0"/>
              <a:t> </a:t>
            </a:r>
            <a:r>
              <a:rPr dirty="0"/>
              <a:t>Binary</a:t>
            </a:r>
            <a:r>
              <a:rPr spc="-55" dirty="0"/>
              <a:t> </a:t>
            </a:r>
            <a:r>
              <a:rPr dirty="0"/>
              <a:t>Multiplication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752600"/>
            <a:ext cx="7848600" cy="48166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48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Execution</a:t>
            </a:r>
            <a:r>
              <a:rPr spc="-50" dirty="0"/>
              <a:t>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spc="-5" dirty="0"/>
              <a:t>Example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5299" y="1966039"/>
            <a:ext cx="6501267" cy="415854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Flowchart for Unsigned </a:t>
            </a:r>
            <a:r>
              <a:rPr dirty="0"/>
              <a:t>Binary </a:t>
            </a:r>
            <a:r>
              <a:rPr spc="-1190" dirty="0"/>
              <a:t> </a:t>
            </a:r>
            <a:r>
              <a:rPr spc="-5" dirty="0"/>
              <a:t>Multiplication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4717" y="1686739"/>
            <a:ext cx="4214516" cy="484948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942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Arithmetic</a:t>
            </a:r>
            <a:r>
              <a:rPr spc="-35" dirty="0"/>
              <a:t> </a:t>
            </a:r>
            <a:r>
              <a:rPr spc="-5" dirty="0"/>
              <a:t>&amp;</a:t>
            </a:r>
            <a:r>
              <a:rPr spc="-35" dirty="0"/>
              <a:t> </a:t>
            </a:r>
            <a:r>
              <a:rPr spc="-5" dirty="0"/>
              <a:t>Logic</a:t>
            </a:r>
            <a:r>
              <a:rPr spc="-35" dirty="0"/>
              <a:t> </a:t>
            </a:r>
            <a:r>
              <a:rPr spc="-5" dirty="0"/>
              <a:t>Unit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144384" cy="35248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Does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calculations</a:t>
            </a:r>
            <a:endParaRPr sz="2800">
              <a:latin typeface="Tahoma"/>
              <a:cs typeface="Tahoma"/>
            </a:endParaRPr>
          </a:p>
          <a:p>
            <a:pPr marL="355600" marR="81280" indent="-343535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Everything </a:t>
            </a:r>
            <a:r>
              <a:rPr sz="2800" spc="-5" dirty="0">
                <a:latin typeface="Tahoma"/>
                <a:cs typeface="Tahoma"/>
              </a:rPr>
              <a:t>else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the computer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there 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service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this </a:t>
            </a:r>
            <a:r>
              <a:rPr sz="2800" dirty="0">
                <a:latin typeface="Tahoma"/>
                <a:cs typeface="Tahoma"/>
              </a:rPr>
              <a:t>unit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Handles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integers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May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handle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floating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(real)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May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separate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FPU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(maths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co-processor)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May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chip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separate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FPU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(486DX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+)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542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Multiplying</a:t>
            </a:r>
            <a:r>
              <a:rPr spc="-50" dirty="0"/>
              <a:t> </a:t>
            </a:r>
            <a:r>
              <a:rPr spc="-5" dirty="0"/>
              <a:t>Negative</a:t>
            </a:r>
            <a:r>
              <a:rPr spc="-50" dirty="0"/>
              <a:t> </a:t>
            </a:r>
            <a:r>
              <a:rPr spc="-5" dirty="0"/>
              <a:t>Numbers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5939155" cy="33178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This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work!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Solution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Convert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positive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if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required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Multiply as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above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If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signs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were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different,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negate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answer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Solution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Booth’s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algorithm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495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Booth’s</a:t>
            </a:r>
            <a:r>
              <a:rPr spc="-105" dirty="0"/>
              <a:t> </a:t>
            </a:r>
            <a:r>
              <a:rPr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0962" y="1687318"/>
            <a:ext cx="3816902" cy="512091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44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25" dirty="0"/>
              <a:t> </a:t>
            </a:r>
            <a:r>
              <a:rPr dirty="0"/>
              <a:t>Booth’s</a:t>
            </a:r>
            <a:r>
              <a:rPr spc="-20" dirty="0"/>
              <a:t> </a:t>
            </a:r>
            <a:r>
              <a:rPr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311" y="1787412"/>
            <a:ext cx="7642475" cy="41709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007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560006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More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complex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than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multiplication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Negative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really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bad!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Based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division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3594" y="3807967"/>
            <a:ext cx="1141095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860" algn="r">
              <a:lnSpc>
                <a:spcPts val="2640"/>
              </a:lnSpc>
              <a:spcBef>
                <a:spcPts val="100"/>
              </a:spcBef>
            </a:pPr>
            <a:r>
              <a:rPr sz="2400" spc="-10" dirty="0">
                <a:latin typeface="Courier New"/>
                <a:cs typeface="Courier New"/>
              </a:rPr>
              <a:t>001111</a:t>
            </a:r>
            <a:endParaRPr sz="2400">
              <a:latin typeface="Courier New"/>
              <a:cs typeface="Courier New"/>
            </a:endParaRPr>
          </a:p>
          <a:p>
            <a:pPr marR="5080" algn="r">
              <a:lnSpc>
                <a:spcPts val="2640"/>
              </a:lnSpc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35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1011</a:t>
            </a:r>
            <a:endParaRPr sz="24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2400" spc="-10" dirty="0">
                <a:latin typeface="Courier New"/>
                <a:cs typeface="Courier New"/>
              </a:rPr>
              <a:t>100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  <a:r>
              <a:rPr spc="-40" dirty="0"/>
              <a:t> </a:t>
            </a:r>
            <a:r>
              <a:rPr spc="-5" dirty="0"/>
              <a:t>of</a:t>
            </a:r>
            <a:r>
              <a:rPr spc="-40" dirty="0"/>
              <a:t> </a:t>
            </a:r>
            <a:r>
              <a:rPr dirty="0"/>
              <a:t>Unsigned</a:t>
            </a:r>
            <a:r>
              <a:rPr spc="-40" dirty="0"/>
              <a:t> </a:t>
            </a:r>
            <a:r>
              <a:rPr dirty="0"/>
              <a:t>Binary </a:t>
            </a:r>
            <a:r>
              <a:rPr spc="-1190" dirty="0"/>
              <a:t> </a:t>
            </a:r>
            <a:r>
              <a:rPr spc="-5" dirty="0"/>
              <a:t>Integers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1816" y="2290064"/>
            <a:ext cx="2379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" baseline="1157" dirty="0">
                <a:latin typeface="Courier New"/>
                <a:cs typeface="Courier New"/>
              </a:rPr>
              <a:t>1011</a:t>
            </a:r>
            <a:r>
              <a:rPr sz="3600" spc="-359" baseline="1157" dirty="0">
                <a:latin typeface="Courier New"/>
                <a:cs typeface="Courier New"/>
              </a:rPr>
              <a:t> </a:t>
            </a:r>
            <a:r>
              <a:rPr sz="2400" spc="-10" dirty="0">
                <a:latin typeface="Courier New"/>
                <a:cs typeface="Courier New"/>
              </a:rPr>
              <a:t>10010011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2746" y="1826767"/>
            <a:ext cx="1488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00001101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99282" y="2209800"/>
            <a:ext cx="13335" cy="609600"/>
          </a:xfrm>
          <a:custGeom>
            <a:avLst/>
            <a:gdLst/>
            <a:ahLst/>
            <a:cxnLst/>
            <a:rect l="l" t="t" r="r" b="b"/>
            <a:pathLst>
              <a:path w="13335" h="609600">
                <a:moveTo>
                  <a:pt x="12953" y="609600"/>
                </a:moveTo>
                <a:lnTo>
                  <a:pt x="12953" y="0"/>
                </a:lnTo>
                <a:lnTo>
                  <a:pt x="0" y="0"/>
                </a:lnTo>
                <a:lnTo>
                  <a:pt x="0" y="609600"/>
                </a:lnTo>
                <a:lnTo>
                  <a:pt x="12953" y="609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82594" y="2664967"/>
            <a:ext cx="113792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" indent="62230">
              <a:lnSpc>
                <a:spcPts val="3000"/>
              </a:lnSpc>
              <a:spcBef>
                <a:spcPts val="100"/>
              </a:spcBef>
            </a:pPr>
            <a:r>
              <a:rPr sz="2400" u="heavy" spc="-55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1011 </a:t>
            </a:r>
            <a:r>
              <a:rPr sz="2400" spc="-5" dirty="0">
                <a:latin typeface="Courier New"/>
                <a:cs typeface="Courier New"/>
              </a:rPr>
              <a:t> </a:t>
            </a:r>
            <a:r>
              <a:rPr sz="2400" spc="-10" dirty="0">
                <a:latin typeface="Courier New"/>
                <a:cs typeface="Courier New"/>
              </a:rPr>
              <a:t>001110</a:t>
            </a:r>
            <a:endParaRPr sz="2400">
              <a:latin typeface="Courier New"/>
              <a:cs typeface="Courier New"/>
            </a:endParaRPr>
          </a:p>
          <a:p>
            <a:pPr marL="393700">
              <a:lnSpc>
                <a:spcPts val="2280"/>
              </a:lnSpc>
            </a:pPr>
            <a:r>
              <a:rPr sz="2400" spc="-10" dirty="0">
                <a:latin typeface="Courier New"/>
                <a:cs typeface="Courier New"/>
              </a:rPr>
              <a:t>1011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62678" y="2667000"/>
            <a:ext cx="76200" cy="1066800"/>
          </a:xfrm>
          <a:custGeom>
            <a:avLst/>
            <a:gdLst/>
            <a:ahLst/>
            <a:cxnLst/>
            <a:rect l="l" t="t" r="r" b="b"/>
            <a:pathLst>
              <a:path w="76200" h="1066800">
                <a:moveTo>
                  <a:pt x="76200" y="990600"/>
                </a:moveTo>
                <a:lnTo>
                  <a:pt x="0" y="990600"/>
                </a:lnTo>
                <a:lnTo>
                  <a:pt x="32004" y="1054608"/>
                </a:lnTo>
                <a:lnTo>
                  <a:pt x="32004" y="1003553"/>
                </a:lnTo>
                <a:lnTo>
                  <a:pt x="44958" y="1003553"/>
                </a:lnTo>
                <a:lnTo>
                  <a:pt x="44958" y="1053083"/>
                </a:lnTo>
                <a:lnTo>
                  <a:pt x="76200" y="990600"/>
                </a:lnTo>
                <a:close/>
              </a:path>
              <a:path w="76200" h="1066800">
                <a:moveTo>
                  <a:pt x="44958" y="990600"/>
                </a:moveTo>
                <a:lnTo>
                  <a:pt x="44958" y="0"/>
                </a:lnTo>
                <a:lnTo>
                  <a:pt x="32004" y="0"/>
                </a:lnTo>
                <a:lnTo>
                  <a:pt x="32004" y="990600"/>
                </a:lnTo>
                <a:lnTo>
                  <a:pt x="44958" y="990600"/>
                </a:lnTo>
                <a:close/>
              </a:path>
              <a:path w="76200" h="1066800">
                <a:moveTo>
                  <a:pt x="44958" y="1053083"/>
                </a:moveTo>
                <a:lnTo>
                  <a:pt x="44958" y="1003553"/>
                </a:lnTo>
                <a:lnTo>
                  <a:pt x="32004" y="1003553"/>
                </a:lnTo>
                <a:lnTo>
                  <a:pt x="32004" y="1054608"/>
                </a:lnTo>
                <a:lnTo>
                  <a:pt x="38100" y="1066800"/>
                </a:lnTo>
                <a:lnTo>
                  <a:pt x="44958" y="1053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5078" y="2667000"/>
            <a:ext cx="76200" cy="1066800"/>
          </a:xfrm>
          <a:custGeom>
            <a:avLst/>
            <a:gdLst/>
            <a:ahLst/>
            <a:cxnLst/>
            <a:rect l="l" t="t" r="r" b="b"/>
            <a:pathLst>
              <a:path w="76200" h="1066800">
                <a:moveTo>
                  <a:pt x="76200" y="990600"/>
                </a:moveTo>
                <a:lnTo>
                  <a:pt x="0" y="990600"/>
                </a:lnTo>
                <a:lnTo>
                  <a:pt x="32004" y="1054608"/>
                </a:lnTo>
                <a:lnTo>
                  <a:pt x="32004" y="1003553"/>
                </a:lnTo>
                <a:lnTo>
                  <a:pt x="44958" y="1003553"/>
                </a:lnTo>
                <a:lnTo>
                  <a:pt x="44958" y="1053083"/>
                </a:lnTo>
                <a:lnTo>
                  <a:pt x="76200" y="990600"/>
                </a:lnTo>
                <a:close/>
              </a:path>
              <a:path w="76200" h="1066800">
                <a:moveTo>
                  <a:pt x="44958" y="990600"/>
                </a:moveTo>
                <a:lnTo>
                  <a:pt x="44958" y="0"/>
                </a:lnTo>
                <a:lnTo>
                  <a:pt x="32004" y="0"/>
                </a:lnTo>
                <a:lnTo>
                  <a:pt x="32004" y="990600"/>
                </a:lnTo>
                <a:lnTo>
                  <a:pt x="44958" y="990600"/>
                </a:lnTo>
                <a:close/>
              </a:path>
              <a:path w="76200" h="1066800">
                <a:moveTo>
                  <a:pt x="44958" y="1053083"/>
                </a:moveTo>
                <a:lnTo>
                  <a:pt x="44958" y="1003553"/>
                </a:lnTo>
                <a:lnTo>
                  <a:pt x="32004" y="1003553"/>
                </a:lnTo>
                <a:lnTo>
                  <a:pt x="32004" y="1054608"/>
                </a:lnTo>
                <a:lnTo>
                  <a:pt x="38100" y="1066800"/>
                </a:lnTo>
                <a:lnTo>
                  <a:pt x="44958" y="1053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27545" y="1741423"/>
            <a:ext cx="116776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Quotient</a:t>
            </a:r>
            <a:endParaRPr sz="24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1920"/>
              </a:spcBef>
            </a:pPr>
            <a:r>
              <a:rPr sz="2400" spc="-5" dirty="0">
                <a:latin typeface="Times New Roman"/>
                <a:cs typeface="Times New Roman"/>
              </a:rPr>
              <a:t>Dividend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62597" y="4366361"/>
            <a:ext cx="1363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Remainder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4168" y="3223361"/>
            <a:ext cx="14814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Partial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Remainders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4168" y="2308961"/>
            <a:ext cx="940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Divisor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05400" y="1943100"/>
            <a:ext cx="1371600" cy="76200"/>
          </a:xfrm>
          <a:custGeom>
            <a:avLst/>
            <a:gdLst/>
            <a:ahLst/>
            <a:cxnLst/>
            <a:rect l="l" t="t" r="r" b="b"/>
            <a:pathLst>
              <a:path w="1371600" h="76200">
                <a:moveTo>
                  <a:pt x="76200" y="32003"/>
                </a:moveTo>
                <a:lnTo>
                  <a:pt x="76200" y="0"/>
                </a:lnTo>
                <a:lnTo>
                  <a:pt x="0" y="38099"/>
                </a:lnTo>
                <a:lnTo>
                  <a:pt x="64008" y="70103"/>
                </a:lnTo>
                <a:lnTo>
                  <a:pt x="64008" y="32003"/>
                </a:lnTo>
                <a:lnTo>
                  <a:pt x="76200" y="32003"/>
                </a:lnTo>
                <a:close/>
              </a:path>
              <a:path w="1371600" h="76200">
                <a:moveTo>
                  <a:pt x="1371600" y="44957"/>
                </a:moveTo>
                <a:lnTo>
                  <a:pt x="1371600" y="32003"/>
                </a:lnTo>
                <a:lnTo>
                  <a:pt x="64008" y="32003"/>
                </a:lnTo>
                <a:lnTo>
                  <a:pt x="64008" y="44957"/>
                </a:lnTo>
                <a:lnTo>
                  <a:pt x="1371600" y="44957"/>
                </a:lnTo>
                <a:close/>
              </a:path>
              <a:path w="1371600" h="76200">
                <a:moveTo>
                  <a:pt x="76200" y="76199"/>
                </a:moveTo>
                <a:lnTo>
                  <a:pt x="76200" y="44957"/>
                </a:lnTo>
                <a:lnTo>
                  <a:pt x="64008" y="44957"/>
                </a:lnTo>
                <a:lnTo>
                  <a:pt x="64008" y="70103"/>
                </a:lnTo>
                <a:lnTo>
                  <a:pt x="76200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05400" y="2476500"/>
            <a:ext cx="1371600" cy="76200"/>
          </a:xfrm>
          <a:custGeom>
            <a:avLst/>
            <a:gdLst/>
            <a:ahLst/>
            <a:cxnLst/>
            <a:rect l="l" t="t" r="r" b="b"/>
            <a:pathLst>
              <a:path w="1371600" h="76200">
                <a:moveTo>
                  <a:pt x="76200" y="32003"/>
                </a:moveTo>
                <a:lnTo>
                  <a:pt x="76200" y="0"/>
                </a:lnTo>
                <a:lnTo>
                  <a:pt x="0" y="38099"/>
                </a:lnTo>
                <a:lnTo>
                  <a:pt x="64008" y="70103"/>
                </a:lnTo>
                <a:lnTo>
                  <a:pt x="64008" y="32003"/>
                </a:lnTo>
                <a:lnTo>
                  <a:pt x="76200" y="32003"/>
                </a:lnTo>
                <a:close/>
              </a:path>
              <a:path w="1371600" h="76200">
                <a:moveTo>
                  <a:pt x="1371600" y="44957"/>
                </a:moveTo>
                <a:lnTo>
                  <a:pt x="1371600" y="32003"/>
                </a:lnTo>
                <a:lnTo>
                  <a:pt x="64008" y="32003"/>
                </a:lnTo>
                <a:lnTo>
                  <a:pt x="64008" y="44957"/>
                </a:lnTo>
                <a:lnTo>
                  <a:pt x="1371600" y="44957"/>
                </a:lnTo>
                <a:close/>
              </a:path>
              <a:path w="1371600" h="76200">
                <a:moveTo>
                  <a:pt x="76200" y="76199"/>
                </a:moveTo>
                <a:lnTo>
                  <a:pt x="76200" y="44957"/>
                </a:lnTo>
                <a:lnTo>
                  <a:pt x="64008" y="44957"/>
                </a:lnTo>
                <a:lnTo>
                  <a:pt x="64008" y="70103"/>
                </a:lnTo>
                <a:lnTo>
                  <a:pt x="76200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05400" y="4533900"/>
            <a:ext cx="1371600" cy="76200"/>
          </a:xfrm>
          <a:custGeom>
            <a:avLst/>
            <a:gdLst/>
            <a:ahLst/>
            <a:cxnLst/>
            <a:rect l="l" t="t" r="r" b="b"/>
            <a:pathLst>
              <a:path w="1371600" h="76200">
                <a:moveTo>
                  <a:pt x="76200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3"/>
                </a:lnTo>
                <a:lnTo>
                  <a:pt x="64008" y="32003"/>
                </a:lnTo>
                <a:lnTo>
                  <a:pt x="76200" y="32003"/>
                </a:lnTo>
                <a:close/>
              </a:path>
              <a:path w="1371600" h="76200">
                <a:moveTo>
                  <a:pt x="1371600" y="44957"/>
                </a:moveTo>
                <a:lnTo>
                  <a:pt x="1371600" y="32003"/>
                </a:lnTo>
                <a:lnTo>
                  <a:pt x="64008" y="32003"/>
                </a:lnTo>
                <a:lnTo>
                  <a:pt x="64008" y="44957"/>
                </a:lnTo>
                <a:lnTo>
                  <a:pt x="1371600" y="44957"/>
                </a:lnTo>
                <a:close/>
              </a:path>
              <a:path w="1371600" h="76200">
                <a:moveTo>
                  <a:pt x="76200" y="76200"/>
                </a:moveTo>
                <a:lnTo>
                  <a:pt x="76200" y="44957"/>
                </a:lnTo>
                <a:lnTo>
                  <a:pt x="64008" y="44957"/>
                </a:lnTo>
                <a:lnTo>
                  <a:pt x="64008" y="70103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65463" y="3338334"/>
            <a:ext cx="1068705" cy="563880"/>
          </a:xfrm>
          <a:custGeom>
            <a:avLst/>
            <a:gdLst/>
            <a:ahLst/>
            <a:cxnLst/>
            <a:rect l="l" t="t" r="r" b="b"/>
            <a:pathLst>
              <a:path w="1068704" h="563879">
                <a:moveTo>
                  <a:pt x="1068324" y="547878"/>
                </a:moveTo>
                <a:lnTo>
                  <a:pt x="1005840" y="490728"/>
                </a:lnTo>
                <a:lnTo>
                  <a:pt x="997204" y="521449"/>
                </a:lnTo>
                <a:lnTo>
                  <a:pt x="24599" y="242938"/>
                </a:lnTo>
                <a:lnTo>
                  <a:pt x="692569" y="42545"/>
                </a:lnTo>
                <a:lnTo>
                  <a:pt x="701814" y="73152"/>
                </a:lnTo>
                <a:lnTo>
                  <a:pt x="704862" y="70243"/>
                </a:lnTo>
                <a:lnTo>
                  <a:pt x="763536" y="14478"/>
                </a:lnTo>
                <a:lnTo>
                  <a:pt x="679716" y="0"/>
                </a:lnTo>
                <a:lnTo>
                  <a:pt x="688873" y="30314"/>
                </a:lnTo>
                <a:lnTo>
                  <a:pt x="12" y="236982"/>
                </a:lnTo>
                <a:lnTo>
                  <a:pt x="1905" y="243065"/>
                </a:lnTo>
                <a:lnTo>
                  <a:pt x="0" y="249174"/>
                </a:lnTo>
                <a:lnTo>
                  <a:pt x="993749" y="533742"/>
                </a:lnTo>
                <a:lnTo>
                  <a:pt x="985266" y="563880"/>
                </a:lnTo>
                <a:lnTo>
                  <a:pt x="1009650" y="559181"/>
                </a:lnTo>
                <a:lnTo>
                  <a:pt x="1068324" y="547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86200" y="3803903"/>
            <a:ext cx="685800" cy="13335"/>
          </a:xfrm>
          <a:custGeom>
            <a:avLst/>
            <a:gdLst/>
            <a:ahLst/>
            <a:cxnLst/>
            <a:rect l="l" t="t" r="r" b="b"/>
            <a:pathLst>
              <a:path w="685800" h="13335">
                <a:moveTo>
                  <a:pt x="685800" y="12953"/>
                </a:moveTo>
                <a:lnTo>
                  <a:pt x="685800" y="0"/>
                </a:lnTo>
                <a:lnTo>
                  <a:pt x="0" y="0"/>
                </a:lnTo>
                <a:lnTo>
                  <a:pt x="0" y="12953"/>
                </a:lnTo>
                <a:lnTo>
                  <a:pt x="685800" y="12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33600" y="24765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17754" y="44957"/>
                </a:moveTo>
                <a:lnTo>
                  <a:pt x="317754" y="32003"/>
                </a:lnTo>
                <a:lnTo>
                  <a:pt x="0" y="32003"/>
                </a:lnTo>
                <a:lnTo>
                  <a:pt x="0" y="44957"/>
                </a:lnTo>
                <a:lnTo>
                  <a:pt x="317754" y="44957"/>
                </a:lnTo>
                <a:close/>
              </a:path>
              <a:path w="381000" h="76200">
                <a:moveTo>
                  <a:pt x="381000" y="38099"/>
                </a:moveTo>
                <a:lnTo>
                  <a:pt x="304799" y="0"/>
                </a:lnTo>
                <a:lnTo>
                  <a:pt x="304800" y="32003"/>
                </a:lnTo>
                <a:lnTo>
                  <a:pt x="317754" y="32003"/>
                </a:lnTo>
                <a:lnTo>
                  <a:pt x="317754" y="69723"/>
                </a:lnTo>
                <a:lnTo>
                  <a:pt x="381000" y="38099"/>
                </a:lnTo>
                <a:close/>
              </a:path>
              <a:path w="381000" h="76200">
                <a:moveTo>
                  <a:pt x="317754" y="69723"/>
                </a:moveTo>
                <a:lnTo>
                  <a:pt x="317754" y="44957"/>
                </a:lnTo>
                <a:lnTo>
                  <a:pt x="304800" y="44957"/>
                </a:lnTo>
                <a:lnTo>
                  <a:pt x="304800" y="76200"/>
                </a:lnTo>
                <a:lnTo>
                  <a:pt x="317754" y="697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562100"/>
            <a:ext cx="8153400" cy="2463165"/>
            <a:chOff x="457200" y="1562100"/>
            <a:chExt cx="8153400" cy="2463165"/>
          </a:xfrm>
        </p:grpSpPr>
        <p:sp>
          <p:nvSpPr>
            <p:cNvPr id="3" name="object 3"/>
            <p:cNvSpPr/>
            <p:nvPr/>
          </p:nvSpPr>
          <p:spPr>
            <a:xfrm>
              <a:off x="3727704" y="1670694"/>
              <a:ext cx="470534" cy="240665"/>
            </a:xfrm>
            <a:custGeom>
              <a:avLst/>
              <a:gdLst/>
              <a:ahLst/>
              <a:cxnLst/>
              <a:rect l="l" t="t" r="r" b="b"/>
              <a:pathLst>
                <a:path w="470535" h="240664">
                  <a:moveTo>
                    <a:pt x="470154" y="120005"/>
                  </a:moveTo>
                  <a:lnTo>
                    <a:pt x="469392" y="113909"/>
                  </a:lnTo>
                  <a:lnTo>
                    <a:pt x="468630" y="107051"/>
                  </a:lnTo>
                  <a:lnTo>
                    <a:pt x="455209" y="78557"/>
                  </a:lnTo>
                  <a:lnTo>
                    <a:pt x="402065" y="34785"/>
                  </a:lnTo>
                  <a:lnTo>
                    <a:pt x="365450" y="19499"/>
                  </a:lnTo>
                  <a:lnTo>
                    <a:pt x="324212" y="8608"/>
                  </a:lnTo>
                  <a:lnTo>
                    <a:pt x="279906" y="2110"/>
                  </a:lnTo>
                  <a:lnTo>
                    <a:pt x="234086" y="0"/>
                  </a:lnTo>
                  <a:lnTo>
                    <a:pt x="188306" y="2274"/>
                  </a:lnTo>
                  <a:lnTo>
                    <a:pt x="144122" y="8931"/>
                  </a:lnTo>
                  <a:lnTo>
                    <a:pt x="103086" y="19965"/>
                  </a:lnTo>
                  <a:lnTo>
                    <a:pt x="66754" y="35374"/>
                  </a:lnTo>
                  <a:lnTo>
                    <a:pt x="14418" y="79302"/>
                  </a:lnTo>
                  <a:lnTo>
                    <a:pt x="0" y="120767"/>
                  </a:lnTo>
                  <a:lnTo>
                    <a:pt x="762" y="127625"/>
                  </a:lnTo>
                  <a:lnTo>
                    <a:pt x="1524" y="133721"/>
                  </a:lnTo>
                  <a:lnTo>
                    <a:pt x="3048" y="139817"/>
                  </a:lnTo>
                  <a:lnTo>
                    <a:pt x="12954" y="157390"/>
                  </a:lnTo>
                  <a:lnTo>
                    <a:pt x="12954" y="114671"/>
                  </a:lnTo>
                  <a:lnTo>
                    <a:pt x="13716" y="109337"/>
                  </a:lnTo>
                  <a:lnTo>
                    <a:pt x="53244" y="58442"/>
                  </a:lnTo>
                  <a:lnTo>
                    <a:pt x="125947" y="26423"/>
                  </a:lnTo>
                  <a:lnTo>
                    <a:pt x="170001" y="17486"/>
                  </a:lnTo>
                  <a:lnTo>
                    <a:pt x="216664" y="13262"/>
                  </a:lnTo>
                  <a:lnTo>
                    <a:pt x="264042" y="13746"/>
                  </a:lnTo>
                  <a:lnTo>
                    <a:pt x="310239" y="18939"/>
                  </a:lnTo>
                  <a:lnTo>
                    <a:pt x="353360" y="28836"/>
                  </a:lnTo>
                  <a:lnTo>
                    <a:pt x="391512" y="43437"/>
                  </a:lnTo>
                  <a:lnTo>
                    <a:pt x="445326" y="86738"/>
                  </a:lnTo>
                  <a:lnTo>
                    <a:pt x="457200" y="115433"/>
                  </a:lnTo>
                  <a:lnTo>
                    <a:pt x="457200" y="156983"/>
                  </a:lnTo>
                  <a:lnTo>
                    <a:pt x="461675" y="150753"/>
                  </a:lnTo>
                  <a:lnTo>
                    <a:pt x="470154" y="120005"/>
                  </a:lnTo>
                  <a:close/>
                </a:path>
                <a:path w="470535" h="240664">
                  <a:moveTo>
                    <a:pt x="457200" y="156983"/>
                  </a:moveTo>
                  <a:lnTo>
                    <a:pt x="457200" y="126101"/>
                  </a:lnTo>
                  <a:lnTo>
                    <a:pt x="444890" y="154527"/>
                  </a:lnTo>
                  <a:lnTo>
                    <a:pt x="422249" y="178281"/>
                  </a:lnTo>
                  <a:lnTo>
                    <a:pt x="353298" y="211829"/>
                  </a:lnTo>
                  <a:lnTo>
                    <a:pt x="310653" y="221650"/>
                  </a:lnTo>
                  <a:lnTo>
                    <a:pt x="265004" y="226856"/>
                  </a:lnTo>
                  <a:lnTo>
                    <a:pt x="218182" y="227461"/>
                  </a:lnTo>
                  <a:lnTo>
                    <a:pt x="172021" y="223477"/>
                  </a:lnTo>
                  <a:lnTo>
                    <a:pt x="128353" y="214921"/>
                  </a:lnTo>
                  <a:lnTo>
                    <a:pt x="89008" y="201805"/>
                  </a:lnTo>
                  <a:lnTo>
                    <a:pt x="30619" y="161953"/>
                  </a:lnTo>
                  <a:lnTo>
                    <a:pt x="12954" y="125339"/>
                  </a:lnTo>
                  <a:lnTo>
                    <a:pt x="12954" y="157390"/>
                  </a:lnTo>
                  <a:lnTo>
                    <a:pt x="43769" y="191130"/>
                  </a:lnTo>
                  <a:lnTo>
                    <a:pt x="114963" y="224398"/>
                  </a:lnTo>
                  <a:lnTo>
                    <a:pt x="157899" y="234265"/>
                  </a:lnTo>
                  <a:lnTo>
                    <a:pt x="203548" y="239620"/>
                  </a:lnTo>
                  <a:lnTo>
                    <a:pt x="250274" y="240463"/>
                  </a:lnTo>
                  <a:lnTo>
                    <a:pt x="296441" y="236794"/>
                  </a:lnTo>
                  <a:lnTo>
                    <a:pt x="340416" y="228612"/>
                  </a:lnTo>
                  <a:lnTo>
                    <a:pt x="380562" y="215917"/>
                  </a:lnTo>
                  <a:lnTo>
                    <a:pt x="415244" y="198709"/>
                  </a:lnTo>
                  <a:lnTo>
                    <a:pt x="442827" y="176988"/>
                  </a:lnTo>
                  <a:lnTo>
                    <a:pt x="457200" y="1569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24300" y="1905000"/>
              <a:ext cx="76200" cy="2286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422904" y="2127503"/>
              <a:ext cx="1232535" cy="1440180"/>
            </a:xfrm>
            <a:custGeom>
              <a:avLst/>
              <a:gdLst/>
              <a:ahLst/>
              <a:cxnLst/>
              <a:rect l="l" t="t" r="r" b="b"/>
              <a:pathLst>
                <a:path w="1232535" h="1440179">
                  <a:moveTo>
                    <a:pt x="1232141" y="0"/>
                  </a:moveTo>
                  <a:lnTo>
                    <a:pt x="1219200" y="0"/>
                  </a:lnTo>
                  <a:lnTo>
                    <a:pt x="1219200" y="12954"/>
                  </a:lnTo>
                  <a:lnTo>
                    <a:pt x="1219200" y="836676"/>
                  </a:lnTo>
                  <a:lnTo>
                    <a:pt x="89154" y="836676"/>
                  </a:lnTo>
                  <a:lnTo>
                    <a:pt x="89154" y="12954"/>
                  </a:lnTo>
                  <a:lnTo>
                    <a:pt x="1219200" y="12954"/>
                  </a:lnTo>
                  <a:lnTo>
                    <a:pt x="1219200" y="0"/>
                  </a:lnTo>
                  <a:lnTo>
                    <a:pt x="76200" y="0"/>
                  </a:lnTo>
                  <a:lnTo>
                    <a:pt x="76200" y="849630"/>
                  </a:lnTo>
                  <a:lnTo>
                    <a:pt x="82296" y="849630"/>
                  </a:lnTo>
                  <a:lnTo>
                    <a:pt x="89154" y="849630"/>
                  </a:lnTo>
                  <a:lnTo>
                    <a:pt x="533400" y="849630"/>
                  </a:lnTo>
                  <a:lnTo>
                    <a:pt x="533400" y="1072896"/>
                  </a:lnTo>
                  <a:lnTo>
                    <a:pt x="501396" y="1072896"/>
                  </a:lnTo>
                  <a:lnTo>
                    <a:pt x="533400" y="1136916"/>
                  </a:lnTo>
                  <a:lnTo>
                    <a:pt x="536448" y="1143012"/>
                  </a:lnTo>
                  <a:lnTo>
                    <a:pt x="0" y="1143012"/>
                  </a:lnTo>
                  <a:lnTo>
                    <a:pt x="0" y="1440180"/>
                  </a:lnTo>
                  <a:lnTo>
                    <a:pt x="1232141" y="1440180"/>
                  </a:lnTo>
                  <a:lnTo>
                    <a:pt x="1232141" y="1143012"/>
                  </a:lnTo>
                  <a:lnTo>
                    <a:pt x="1219200" y="1143012"/>
                  </a:lnTo>
                  <a:lnTo>
                    <a:pt x="1219200" y="1155954"/>
                  </a:lnTo>
                  <a:lnTo>
                    <a:pt x="1219200" y="1427226"/>
                  </a:lnTo>
                  <a:lnTo>
                    <a:pt x="12954" y="1427226"/>
                  </a:lnTo>
                  <a:lnTo>
                    <a:pt x="12954" y="1155954"/>
                  </a:lnTo>
                  <a:lnTo>
                    <a:pt x="1219200" y="1155954"/>
                  </a:lnTo>
                  <a:lnTo>
                    <a:pt x="1219200" y="1143012"/>
                  </a:lnTo>
                  <a:lnTo>
                    <a:pt x="542531" y="1143012"/>
                  </a:lnTo>
                  <a:lnTo>
                    <a:pt x="546354" y="1135380"/>
                  </a:lnTo>
                  <a:lnTo>
                    <a:pt x="577596" y="1072896"/>
                  </a:lnTo>
                  <a:lnTo>
                    <a:pt x="546354" y="1072896"/>
                  </a:lnTo>
                  <a:lnTo>
                    <a:pt x="546354" y="849630"/>
                  </a:lnTo>
                  <a:lnTo>
                    <a:pt x="1219200" y="849630"/>
                  </a:lnTo>
                  <a:lnTo>
                    <a:pt x="1225296" y="849630"/>
                  </a:lnTo>
                  <a:lnTo>
                    <a:pt x="1232141" y="849630"/>
                  </a:lnTo>
                  <a:lnTo>
                    <a:pt x="12321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4300" y="3581400"/>
              <a:ext cx="76200" cy="1524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499104" y="3727704"/>
              <a:ext cx="1003935" cy="297180"/>
            </a:xfrm>
            <a:custGeom>
              <a:avLst/>
              <a:gdLst/>
              <a:ahLst/>
              <a:cxnLst/>
              <a:rect l="l" t="t" r="r" b="b"/>
              <a:pathLst>
                <a:path w="1003935" h="297179">
                  <a:moveTo>
                    <a:pt x="1003553" y="297179"/>
                  </a:moveTo>
                  <a:lnTo>
                    <a:pt x="1003553" y="0"/>
                  </a:lnTo>
                  <a:lnTo>
                    <a:pt x="0" y="0"/>
                  </a:lnTo>
                  <a:lnTo>
                    <a:pt x="0" y="297179"/>
                  </a:lnTo>
                  <a:lnTo>
                    <a:pt x="6096" y="297179"/>
                  </a:lnTo>
                  <a:lnTo>
                    <a:pt x="6096" y="12953"/>
                  </a:lnTo>
                  <a:lnTo>
                    <a:pt x="12954" y="6095"/>
                  </a:lnTo>
                  <a:lnTo>
                    <a:pt x="12954" y="12953"/>
                  </a:lnTo>
                  <a:lnTo>
                    <a:pt x="990600" y="12953"/>
                  </a:lnTo>
                  <a:lnTo>
                    <a:pt x="990600" y="6095"/>
                  </a:lnTo>
                  <a:lnTo>
                    <a:pt x="996696" y="12953"/>
                  </a:lnTo>
                  <a:lnTo>
                    <a:pt x="996696" y="297179"/>
                  </a:lnTo>
                  <a:lnTo>
                    <a:pt x="1003553" y="297179"/>
                  </a:lnTo>
                  <a:close/>
                </a:path>
                <a:path w="1003935" h="297179">
                  <a:moveTo>
                    <a:pt x="12954" y="12953"/>
                  </a:moveTo>
                  <a:lnTo>
                    <a:pt x="12954" y="6095"/>
                  </a:lnTo>
                  <a:lnTo>
                    <a:pt x="6096" y="12953"/>
                  </a:lnTo>
                  <a:lnTo>
                    <a:pt x="12954" y="12953"/>
                  </a:lnTo>
                  <a:close/>
                </a:path>
                <a:path w="1003935" h="297179">
                  <a:moveTo>
                    <a:pt x="12954" y="284225"/>
                  </a:moveTo>
                  <a:lnTo>
                    <a:pt x="12954" y="12953"/>
                  </a:lnTo>
                  <a:lnTo>
                    <a:pt x="6096" y="12953"/>
                  </a:lnTo>
                  <a:lnTo>
                    <a:pt x="6096" y="284225"/>
                  </a:lnTo>
                  <a:lnTo>
                    <a:pt x="12954" y="284225"/>
                  </a:lnTo>
                  <a:close/>
                </a:path>
                <a:path w="1003935" h="297179">
                  <a:moveTo>
                    <a:pt x="996696" y="284225"/>
                  </a:moveTo>
                  <a:lnTo>
                    <a:pt x="6096" y="284225"/>
                  </a:lnTo>
                  <a:lnTo>
                    <a:pt x="12954" y="290321"/>
                  </a:lnTo>
                  <a:lnTo>
                    <a:pt x="12954" y="297179"/>
                  </a:lnTo>
                  <a:lnTo>
                    <a:pt x="990600" y="297179"/>
                  </a:lnTo>
                  <a:lnTo>
                    <a:pt x="990600" y="290321"/>
                  </a:lnTo>
                  <a:lnTo>
                    <a:pt x="996696" y="284225"/>
                  </a:lnTo>
                  <a:close/>
                </a:path>
                <a:path w="1003935" h="297179">
                  <a:moveTo>
                    <a:pt x="12954" y="297179"/>
                  </a:moveTo>
                  <a:lnTo>
                    <a:pt x="12954" y="290321"/>
                  </a:lnTo>
                  <a:lnTo>
                    <a:pt x="6096" y="284225"/>
                  </a:lnTo>
                  <a:lnTo>
                    <a:pt x="6096" y="297179"/>
                  </a:lnTo>
                  <a:lnTo>
                    <a:pt x="12954" y="297179"/>
                  </a:lnTo>
                  <a:close/>
                </a:path>
                <a:path w="1003935" h="297179">
                  <a:moveTo>
                    <a:pt x="996696" y="12953"/>
                  </a:moveTo>
                  <a:lnTo>
                    <a:pt x="990600" y="6095"/>
                  </a:lnTo>
                  <a:lnTo>
                    <a:pt x="990600" y="12953"/>
                  </a:lnTo>
                  <a:lnTo>
                    <a:pt x="996696" y="12953"/>
                  </a:lnTo>
                  <a:close/>
                </a:path>
                <a:path w="1003935" h="297179">
                  <a:moveTo>
                    <a:pt x="996696" y="284225"/>
                  </a:moveTo>
                  <a:lnTo>
                    <a:pt x="996696" y="12953"/>
                  </a:lnTo>
                  <a:lnTo>
                    <a:pt x="990600" y="12953"/>
                  </a:lnTo>
                  <a:lnTo>
                    <a:pt x="990600" y="284225"/>
                  </a:lnTo>
                  <a:lnTo>
                    <a:pt x="996696" y="284225"/>
                  </a:lnTo>
                  <a:close/>
                </a:path>
                <a:path w="1003935" h="297179">
                  <a:moveTo>
                    <a:pt x="996696" y="297179"/>
                  </a:moveTo>
                  <a:lnTo>
                    <a:pt x="996696" y="284225"/>
                  </a:lnTo>
                  <a:lnTo>
                    <a:pt x="990600" y="290321"/>
                  </a:lnTo>
                  <a:lnTo>
                    <a:pt x="990600" y="297179"/>
                  </a:lnTo>
                  <a:lnTo>
                    <a:pt x="996696" y="2971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506215" y="1705610"/>
            <a:ext cx="941705" cy="2265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Times New Roman"/>
                <a:cs typeface="Times New Roman"/>
              </a:rPr>
              <a:t>start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88900" marR="635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M </a:t>
            </a:r>
            <a:r>
              <a:rPr sz="1200" dirty="0">
                <a:latin typeface="Times New Roman"/>
                <a:cs typeface="Times New Roman"/>
              </a:rPr>
              <a:t>= </a:t>
            </a:r>
            <a:r>
              <a:rPr sz="1200" spc="-5" dirty="0">
                <a:latin typeface="Times New Roman"/>
                <a:cs typeface="Times New Roman"/>
              </a:rPr>
              <a:t>Divisor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Dividend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88900" marR="5080" indent="-76200">
              <a:lnSpc>
                <a:spcPct val="250000"/>
              </a:lnSpc>
              <a:spcBef>
                <a:spcPts val="980"/>
              </a:spcBef>
            </a:pPr>
            <a:r>
              <a:rPr sz="1200" spc="-5" dirty="0">
                <a:latin typeface="Times New Roman"/>
                <a:cs typeface="Times New Roman"/>
              </a:rPr>
              <a:t>Shift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Left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A,Q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596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  <a:r>
              <a:rPr spc="-110" dirty="0"/>
              <a:t> </a:t>
            </a:r>
            <a:r>
              <a:rPr dirty="0"/>
              <a:t>Algorithm</a:t>
            </a: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4300" y="4038600"/>
            <a:ext cx="76200" cy="22860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887215" y="4476242"/>
            <a:ext cx="297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A&lt;0</a:t>
            </a:r>
            <a:endParaRPr sz="120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5600" y="4337303"/>
            <a:ext cx="3512185" cy="481330"/>
          </a:xfrm>
          <a:custGeom>
            <a:avLst/>
            <a:gdLst/>
            <a:ahLst/>
            <a:cxnLst/>
            <a:rect l="l" t="t" r="r" b="b"/>
            <a:pathLst>
              <a:path w="3512185" h="481329">
                <a:moveTo>
                  <a:pt x="609600" y="228600"/>
                </a:moveTo>
                <a:lnTo>
                  <a:pt x="76200" y="228600"/>
                </a:lnTo>
                <a:lnTo>
                  <a:pt x="76200" y="196596"/>
                </a:lnTo>
                <a:lnTo>
                  <a:pt x="0" y="234696"/>
                </a:lnTo>
                <a:lnTo>
                  <a:pt x="64008" y="266700"/>
                </a:lnTo>
                <a:lnTo>
                  <a:pt x="76200" y="272796"/>
                </a:lnTo>
                <a:lnTo>
                  <a:pt x="76200" y="241554"/>
                </a:lnTo>
                <a:lnTo>
                  <a:pt x="609600" y="241554"/>
                </a:lnTo>
                <a:lnTo>
                  <a:pt x="609600" y="228600"/>
                </a:lnTo>
                <a:close/>
              </a:path>
              <a:path w="3512185" h="481329">
                <a:moveTo>
                  <a:pt x="3512058" y="0"/>
                </a:moveTo>
                <a:lnTo>
                  <a:pt x="3499104" y="0"/>
                </a:lnTo>
                <a:lnTo>
                  <a:pt x="3499104" y="12954"/>
                </a:lnTo>
                <a:lnTo>
                  <a:pt x="3499104" y="468630"/>
                </a:lnTo>
                <a:lnTo>
                  <a:pt x="2445258" y="468630"/>
                </a:lnTo>
                <a:lnTo>
                  <a:pt x="2445258" y="12954"/>
                </a:lnTo>
                <a:lnTo>
                  <a:pt x="3499104" y="12954"/>
                </a:lnTo>
                <a:lnTo>
                  <a:pt x="3499104" y="0"/>
                </a:lnTo>
                <a:lnTo>
                  <a:pt x="2432304" y="0"/>
                </a:lnTo>
                <a:lnTo>
                  <a:pt x="2432304" y="231648"/>
                </a:lnTo>
                <a:lnTo>
                  <a:pt x="2362200" y="196596"/>
                </a:lnTo>
                <a:lnTo>
                  <a:pt x="2362200" y="228612"/>
                </a:lnTo>
                <a:lnTo>
                  <a:pt x="1600200" y="228612"/>
                </a:lnTo>
                <a:lnTo>
                  <a:pt x="1600200" y="241554"/>
                </a:lnTo>
                <a:lnTo>
                  <a:pt x="2362200" y="241554"/>
                </a:lnTo>
                <a:lnTo>
                  <a:pt x="2362200" y="272796"/>
                </a:lnTo>
                <a:lnTo>
                  <a:pt x="2375154" y="266319"/>
                </a:lnTo>
                <a:lnTo>
                  <a:pt x="2432304" y="237744"/>
                </a:lnTo>
                <a:lnTo>
                  <a:pt x="2432304" y="480822"/>
                </a:lnTo>
                <a:lnTo>
                  <a:pt x="2438400" y="480822"/>
                </a:lnTo>
                <a:lnTo>
                  <a:pt x="2445258" y="480822"/>
                </a:lnTo>
                <a:lnTo>
                  <a:pt x="3499104" y="480822"/>
                </a:lnTo>
                <a:lnTo>
                  <a:pt x="3505200" y="480822"/>
                </a:lnTo>
                <a:lnTo>
                  <a:pt x="3512058" y="480822"/>
                </a:lnTo>
                <a:lnTo>
                  <a:pt x="35120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85815" y="4358894"/>
            <a:ext cx="729615" cy="4171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0"/>
              </a:spcBef>
            </a:pP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spc="-7" baseline="-20833" dirty="0">
                <a:latin typeface="Times New Roman"/>
                <a:cs typeface="Times New Roman"/>
              </a:rPr>
              <a:t>0</a:t>
            </a:r>
            <a:r>
              <a:rPr sz="1200" spc="232" baseline="-20833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+</a:t>
            </a:r>
            <a:r>
              <a:rPr sz="1200" spc="-5" dirty="0">
                <a:latin typeface="Times New Roman"/>
                <a:cs typeface="Times New Roman"/>
              </a:rPr>
              <a:t> 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27504" y="4413503"/>
            <a:ext cx="775335" cy="297180"/>
          </a:xfrm>
          <a:custGeom>
            <a:avLst/>
            <a:gdLst/>
            <a:ahLst/>
            <a:cxnLst/>
            <a:rect l="l" t="t" r="r" b="b"/>
            <a:pathLst>
              <a:path w="775335" h="297179">
                <a:moveTo>
                  <a:pt x="774953" y="297179"/>
                </a:moveTo>
                <a:lnTo>
                  <a:pt x="774953" y="0"/>
                </a:lnTo>
                <a:lnTo>
                  <a:pt x="0" y="0"/>
                </a:lnTo>
                <a:lnTo>
                  <a:pt x="0" y="297179"/>
                </a:lnTo>
                <a:lnTo>
                  <a:pt x="6095" y="297179"/>
                </a:lnTo>
                <a:lnTo>
                  <a:pt x="6095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761999" y="12953"/>
                </a:lnTo>
                <a:lnTo>
                  <a:pt x="761999" y="6095"/>
                </a:lnTo>
                <a:lnTo>
                  <a:pt x="768095" y="12953"/>
                </a:lnTo>
                <a:lnTo>
                  <a:pt x="768095" y="297179"/>
                </a:lnTo>
                <a:lnTo>
                  <a:pt x="774953" y="297179"/>
                </a:lnTo>
                <a:close/>
              </a:path>
              <a:path w="775335" h="297179">
                <a:moveTo>
                  <a:pt x="12953" y="12953"/>
                </a:moveTo>
                <a:lnTo>
                  <a:pt x="12953" y="6095"/>
                </a:lnTo>
                <a:lnTo>
                  <a:pt x="6095" y="12953"/>
                </a:lnTo>
                <a:lnTo>
                  <a:pt x="12953" y="12953"/>
                </a:lnTo>
                <a:close/>
              </a:path>
              <a:path w="775335" h="297179">
                <a:moveTo>
                  <a:pt x="12953" y="284225"/>
                </a:moveTo>
                <a:lnTo>
                  <a:pt x="12953" y="12953"/>
                </a:lnTo>
                <a:lnTo>
                  <a:pt x="6095" y="12953"/>
                </a:lnTo>
                <a:lnTo>
                  <a:pt x="6095" y="284225"/>
                </a:lnTo>
                <a:lnTo>
                  <a:pt x="12953" y="284225"/>
                </a:lnTo>
                <a:close/>
              </a:path>
              <a:path w="775335" h="297179">
                <a:moveTo>
                  <a:pt x="768095" y="284225"/>
                </a:moveTo>
                <a:lnTo>
                  <a:pt x="6095" y="284225"/>
                </a:lnTo>
                <a:lnTo>
                  <a:pt x="12953" y="290321"/>
                </a:lnTo>
                <a:lnTo>
                  <a:pt x="12953" y="297179"/>
                </a:lnTo>
                <a:lnTo>
                  <a:pt x="761999" y="297179"/>
                </a:lnTo>
                <a:lnTo>
                  <a:pt x="761999" y="290321"/>
                </a:lnTo>
                <a:lnTo>
                  <a:pt x="768095" y="284225"/>
                </a:lnTo>
                <a:close/>
              </a:path>
              <a:path w="775335" h="297179">
                <a:moveTo>
                  <a:pt x="12953" y="297179"/>
                </a:moveTo>
                <a:lnTo>
                  <a:pt x="12953" y="290321"/>
                </a:lnTo>
                <a:lnTo>
                  <a:pt x="6095" y="284225"/>
                </a:lnTo>
                <a:lnTo>
                  <a:pt x="6095" y="297179"/>
                </a:lnTo>
                <a:lnTo>
                  <a:pt x="12953" y="297179"/>
                </a:lnTo>
                <a:close/>
              </a:path>
              <a:path w="775335" h="297179">
                <a:moveTo>
                  <a:pt x="768095" y="12953"/>
                </a:moveTo>
                <a:lnTo>
                  <a:pt x="761999" y="6095"/>
                </a:lnTo>
                <a:lnTo>
                  <a:pt x="761999" y="12953"/>
                </a:lnTo>
                <a:lnTo>
                  <a:pt x="768095" y="12953"/>
                </a:lnTo>
                <a:close/>
              </a:path>
              <a:path w="775335" h="297179">
                <a:moveTo>
                  <a:pt x="768095" y="284225"/>
                </a:moveTo>
                <a:lnTo>
                  <a:pt x="768095" y="12953"/>
                </a:lnTo>
                <a:lnTo>
                  <a:pt x="761999" y="12953"/>
                </a:lnTo>
                <a:lnTo>
                  <a:pt x="761999" y="284225"/>
                </a:lnTo>
                <a:lnTo>
                  <a:pt x="768095" y="284225"/>
                </a:lnTo>
                <a:close/>
              </a:path>
              <a:path w="775335" h="297179">
                <a:moveTo>
                  <a:pt x="768095" y="297179"/>
                </a:moveTo>
                <a:lnTo>
                  <a:pt x="768095" y="284225"/>
                </a:lnTo>
                <a:lnTo>
                  <a:pt x="761999" y="290321"/>
                </a:lnTo>
                <a:lnTo>
                  <a:pt x="761999" y="297179"/>
                </a:lnTo>
                <a:lnTo>
                  <a:pt x="768095" y="297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20544" y="4536439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10816" y="4448047"/>
            <a:ext cx="423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32304" y="4261878"/>
            <a:ext cx="3366135" cy="1210945"/>
          </a:xfrm>
          <a:custGeom>
            <a:avLst/>
            <a:gdLst/>
            <a:ahLst/>
            <a:cxnLst/>
            <a:rect l="l" t="t" r="r" b="b"/>
            <a:pathLst>
              <a:path w="3366135" h="1210945">
                <a:moveTo>
                  <a:pt x="2068068" y="315455"/>
                </a:moveTo>
                <a:lnTo>
                  <a:pt x="2063877" y="310515"/>
                </a:lnTo>
                <a:lnTo>
                  <a:pt x="2067306" y="304800"/>
                </a:lnTo>
                <a:lnTo>
                  <a:pt x="2052383" y="296278"/>
                </a:lnTo>
                <a:lnTo>
                  <a:pt x="2052383" y="311632"/>
                </a:lnTo>
                <a:lnTo>
                  <a:pt x="1605991" y="683628"/>
                </a:lnTo>
                <a:lnTo>
                  <a:pt x="1083868" y="310680"/>
                </a:lnTo>
                <a:lnTo>
                  <a:pt x="1530108" y="13182"/>
                </a:lnTo>
                <a:lnTo>
                  <a:pt x="2052383" y="311632"/>
                </a:lnTo>
                <a:lnTo>
                  <a:pt x="2052383" y="296278"/>
                </a:lnTo>
                <a:lnTo>
                  <a:pt x="1533906" y="0"/>
                </a:lnTo>
                <a:lnTo>
                  <a:pt x="1530477" y="5715"/>
                </a:lnTo>
                <a:lnTo>
                  <a:pt x="1527048" y="749"/>
                </a:lnTo>
                <a:lnTo>
                  <a:pt x="1069848" y="305549"/>
                </a:lnTo>
                <a:lnTo>
                  <a:pt x="1073277" y="310502"/>
                </a:lnTo>
                <a:lnTo>
                  <a:pt x="1069848" y="315455"/>
                </a:lnTo>
                <a:lnTo>
                  <a:pt x="1603248" y="696455"/>
                </a:lnTo>
                <a:lnTo>
                  <a:pt x="1606677" y="691502"/>
                </a:lnTo>
                <a:lnTo>
                  <a:pt x="1610868" y="696455"/>
                </a:lnTo>
                <a:lnTo>
                  <a:pt x="2068068" y="315455"/>
                </a:lnTo>
                <a:close/>
              </a:path>
              <a:path w="3366135" h="1210945">
                <a:moveTo>
                  <a:pt x="3365741" y="538721"/>
                </a:moveTo>
                <a:lnTo>
                  <a:pt x="3352800" y="538721"/>
                </a:lnTo>
                <a:lnTo>
                  <a:pt x="3352800" y="1142225"/>
                </a:lnTo>
                <a:lnTo>
                  <a:pt x="2520696" y="1142225"/>
                </a:lnTo>
                <a:lnTo>
                  <a:pt x="2520696" y="1110221"/>
                </a:lnTo>
                <a:lnTo>
                  <a:pt x="2451341" y="1144905"/>
                </a:lnTo>
                <a:lnTo>
                  <a:pt x="2451341" y="913638"/>
                </a:lnTo>
                <a:lnTo>
                  <a:pt x="2438400" y="913638"/>
                </a:lnTo>
                <a:lnTo>
                  <a:pt x="2438400" y="926579"/>
                </a:lnTo>
                <a:lnTo>
                  <a:pt x="2438400" y="1197851"/>
                </a:lnTo>
                <a:lnTo>
                  <a:pt x="774954" y="1197851"/>
                </a:lnTo>
                <a:lnTo>
                  <a:pt x="774954" y="926579"/>
                </a:lnTo>
                <a:lnTo>
                  <a:pt x="2438400" y="926579"/>
                </a:lnTo>
                <a:lnTo>
                  <a:pt x="2438400" y="913638"/>
                </a:lnTo>
                <a:lnTo>
                  <a:pt x="762000" y="913638"/>
                </a:lnTo>
                <a:lnTo>
                  <a:pt x="762000" y="1145273"/>
                </a:lnTo>
                <a:lnTo>
                  <a:pt x="691896" y="1110221"/>
                </a:lnTo>
                <a:lnTo>
                  <a:pt x="691896" y="1142238"/>
                </a:lnTo>
                <a:lnTo>
                  <a:pt x="12954" y="1142238"/>
                </a:lnTo>
                <a:lnTo>
                  <a:pt x="12954" y="462521"/>
                </a:lnTo>
                <a:lnTo>
                  <a:pt x="0" y="462521"/>
                </a:lnTo>
                <a:lnTo>
                  <a:pt x="0" y="1148321"/>
                </a:lnTo>
                <a:lnTo>
                  <a:pt x="6096" y="1148321"/>
                </a:lnTo>
                <a:lnTo>
                  <a:pt x="6096" y="1155179"/>
                </a:lnTo>
                <a:lnTo>
                  <a:pt x="691896" y="1155179"/>
                </a:lnTo>
                <a:lnTo>
                  <a:pt x="691896" y="1186421"/>
                </a:lnTo>
                <a:lnTo>
                  <a:pt x="704850" y="1179944"/>
                </a:lnTo>
                <a:lnTo>
                  <a:pt x="762000" y="1151369"/>
                </a:lnTo>
                <a:lnTo>
                  <a:pt x="762000" y="1210805"/>
                </a:lnTo>
                <a:lnTo>
                  <a:pt x="768096" y="1210805"/>
                </a:lnTo>
                <a:lnTo>
                  <a:pt x="774954" y="1210805"/>
                </a:lnTo>
                <a:lnTo>
                  <a:pt x="2438400" y="1210805"/>
                </a:lnTo>
                <a:lnTo>
                  <a:pt x="2444496" y="1210805"/>
                </a:lnTo>
                <a:lnTo>
                  <a:pt x="2451341" y="1210805"/>
                </a:lnTo>
                <a:lnTo>
                  <a:pt x="2451341" y="1151750"/>
                </a:lnTo>
                <a:lnTo>
                  <a:pt x="2508504" y="1180325"/>
                </a:lnTo>
                <a:lnTo>
                  <a:pt x="2520696" y="1186421"/>
                </a:lnTo>
                <a:lnTo>
                  <a:pt x="2520696" y="1155179"/>
                </a:lnTo>
                <a:lnTo>
                  <a:pt x="3358896" y="1155179"/>
                </a:lnTo>
                <a:lnTo>
                  <a:pt x="3358896" y="1148321"/>
                </a:lnTo>
                <a:lnTo>
                  <a:pt x="3365741" y="1148321"/>
                </a:lnTo>
                <a:lnTo>
                  <a:pt x="3365741" y="5387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77615" y="5210047"/>
            <a:ext cx="1136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Count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00500" y="5486400"/>
            <a:ext cx="76200" cy="152400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811015" y="5959092"/>
            <a:ext cx="636270" cy="4171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dirty="0">
                <a:latin typeface="Times New Roman"/>
                <a:cs typeface="Times New Roman"/>
              </a:rPr>
              <a:t>Count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73552" y="5633465"/>
            <a:ext cx="1682750" cy="850265"/>
          </a:xfrm>
          <a:custGeom>
            <a:avLst/>
            <a:gdLst/>
            <a:ahLst/>
            <a:cxnLst/>
            <a:rect l="l" t="t" r="r" b="b"/>
            <a:pathLst>
              <a:path w="1682750" h="850264">
                <a:moveTo>
                  <a:pt x="1682496" y="457212"/>
                </a:moveTo>
                <a:lnTo>
                  <a:pt x="1665706" y="448818"/>
                </a:lnTo>
                <a:lnTo>
                  <a:pt x="1665706" y="462927"/>
                </a:lnTo>
                <a:lnTo>
                  <a:pt x="917562" y="837006"/>
                </a:lnTo>
                <a:lnTo>
                  <a:pt x="17767" y="462089"/>
                </a:lnTo>
                <a:lnTo>
                  <a:pt x="766064" y="13106"/>
                </a:lnTo>
                <a:lnTo>
                  <a:pt x="1665706" y="462927"/>
                </a:lnTo>
                <a:lnTo>
                  <a:pt x="1665706" y="448818"/>
                </a:lnTo>
                <a:lnTo>
                  <a:pt x="768096" y="12"/>
                </a:lnTo>
                <a:lnTo>
                  <a:pt x="765429" y="5727"/>
                </a:lnTo>
                <a:lnTo>
                  <a:pt x="762000" y="0"/>
                </a:lnTo>
                <a:lnTo>
                  <a:pt x="0" y="457200"/>
                </a:lnTo>
                <a:lnTo>
                  <a:pt x="3429" y="462927"/>
                </a:lnTo>
                <a:lnTo>
                  <a:pt x="762" y="468642"/>
                </a:lnTo>
                <a:lnTo>
                  <a:pt x="915162" y="849642"/>
                </a:lnTo>
                <a:lnTo>
                  <a:pt x="917829" y="843927"/>
                </a:lnTo>
                <a:lnTo>
                  <a:pt x="920496" y="849630"/>
                </a:lnTo>
                <a:lnTo>
                  <a:pt x="1682496" y="468630"/>
                </a:lnTo>
                <a:lnTo>
                  <a:pt x="1679829" y="462927"/>
                </a:lnTo>
                <a:lnTo>
                  <a:pt x="1682496" y="457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92215" y="5972046"/>
            <a:ext cx="305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Stop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41704" y="3086099"/>
            <a:ext cx="4890135" cy="3169285"/>
          </a:xfrm>
          <a:custGeom>
            <a:avLst/>
            <a:gdLst/>
            <a:ahLst/>
            <a:cxnLst/>
            <a:rect l="l" t="t" r="r" b="b"/>
            <a:pathLst>
              <a:path w="4890135" h="3169285">
                <a:moveTo>
                  <a:pt x="2520696" y="38100"/>
                </a:moveTo>
                <a:lnTo>
                  <a:pt x="2444496" y="0"/>
                </a:lnTo>
                <a:lnTo>
                  <a:pt x="2444496" y="32016"/>
                </a:lnTo>
                <a:lnTo>
                  <a:pt x="6096" y="32016"/>
                </a:lnTo>
                <a:lnTo>
                  <a:pt x="6096" y="38100"/>
                </a:lnTo>
                <a:lnTo>
                  <a:pt x="0" y="38100"/>
                </a:lnTo>
                <a:lnTo>
                  <a:pt x="0" y="3009900"/>
                </a:lnTo>
                <a:lnTo>
                  <a:pt x="6096" y="3009900"/>
                </a:lnTo>
                <a:lnTo>
                  <a:pt x="6096" y="3016758"/>
                </a:lnTo>
                <a:lnTo>
                  <a:pt x="1834896" y="3016758"/>
                </a:lnTo>
                <a:lnTo>
                  <a:pt x="1834896" y="3003804"/>
                </a:lnTo>
                <a:lnTo>
                  <a:pt x="12954" y="3003804"/>
                </a:lnTo>
                <a:lnTo>
                  <a:pt x="12954" y="44958"/>
                </a:lnTo>
                <a:lnTo>
                  <a:pt x="2444496" y="44958"/>
                </a:lnTo>
                <a:lnTo>
                  <a:pt x="2444496" y="76200"/>
                </a:lnTo>
                <a:lnTo>
                  <a:pt x="2457450" y="69723"/>
                </a:lnTo>
                <a:lnTo>
                  <a:pt x="2520696" y="38100"/>
                </a:lnTo>
                <a:close/>
              </a:path>
              <a:path w="4890135" h="3169285">
                <a:moveTo>
                  <a:pt x="4197096" y="3009900"/>
                </a:moveTo>
                <a:lnTo>
                  <a:pt x="4120896" y="2971800"/>
                </a:lnTo>
                <a:lnTo>
                  <a:pt x="4120896" y="3003804"/>
                </a:lnTo>
                <a:lnTo>
                  <a:pt x="3511296" y="3003804"/>
                </a:lnTo>
                <a:lnTo>
                  <a:pt x="3511296" y="3016758"/>
                </a:lnTo>
                <a:lnTo>
                  <a:pt x="4120896" y="3016758"/>
                </a:lnTo>
                <a:lnTo>
                  <a:pt x="4120896" y="3048000"/>
                </a:lnTo>
                <a:lnTo>
                  <a:pt x="4133850" y="3041523"/>
                </a:lnTo>
                <a:lnTo>
                  <a:pt x="4197096" y="3009900"/>
                </a:lnTo>
                <a:close/>
              </a:path>
              <a:path w="4890135" h="3169285">
                <a:moveTo>
                  <a:pt x="4889754" y="2971800"/>
                </a:moveTo>
                <a:lnTo>
                  <a:pt x="4888992" y="2961132"/>
                </a:lnTo>
                <a:lnTo>
                  <a:pt x="4887468" y="2951226"/>
                </a:lnTo>
                <a:lnTo>
                  <a:pt x="4885182" y="2941320"/>
                </a:lnTo>
                <a:lnTo>
                  <a:pt x="4876800" y="2923743"/>
                </a:lnTo>
                <a:lnTo>
                  <a:pt x="4876800" y="2963418"/>
                </a:lnTo>
                <a:lnTo>
                  <a:pt x="4876800" y="2981706"/>
                </a:lnTo>
                <a:lnTo>
                  <a:pt x="4859312" y="3030601"/>
                </a:lnTo>
                <a:lnTo>
                  <a:pt x="4831867" y="3064243"/>
                </a:lnTo>
                <a:lnTo>
                  <a:pt x="4795596" y="3092094"/>
                </a:lnTo>
                <a:lnTo>
                  <a:pt x="4753165" y="3114471"/>
                </a:lnTo>
                <a:lnTo>
                  <a:pt x="4707229" y="3131680"/>
                </a:lnTo>
                <a:lnTo>
                  <a:pt x="4660430" y="3144037"/>
                </a:lnTo>
                <a:lnTo>
                  <a:pt x="4615383" y="3151860"/>
                </a:lnTo>
                <a:lnTo>
                  <a:pt x="4575048" y="3155442"/>
                </a:lnTo>
                <a:lnTo>
                  <a:pt x="4539996" y="3156204"/>
                </a:lnTo>
                <a:lnTo>
                  <a:pt x="4497248" y="3154997"/>
                </a:lnTo>
                <a:lnTo>
                  <a:pt x="4450067" y="3149549"/>
                </a:lnTo>
                <a:lnTo>
                  <a:pt x="4400893" y="3139503"/>
                </a:lnTo>
                <a:lnTo>
                  <a:pt x="4352137" y="3124530"/>
                </a:lnTo>
                <a:lnTo>
                  <a:pt x="4306252" y="3104286"/>
                </a:lnTo>
                <a:lnTo>
                  <a:pt x="4265650" y="3078403"/>
                </a:lnTo>
                <a:lnTo>
                  <a:pt x="4232770" y="3046552"/>
                </a:lnTo>
                <a:lnTo>
                  <a:pt x="4210050" y="3008376"/>
                </a:lnTo>
                <a:lnTo>
                  <a:pt x="4203954" y="2980944"/>
                </a:lnTo>
                <a:lnTo>
                  <a:pt x="4203954" y="2962656"/>
                </a:lnTo>
                <a:lnTo>
                  <a:pt x="4228008" y="2903969"/>
                </a:lnTo>
                <a:lnTo>
                  <a:pt x="4260037" y="2870238"/>
                </a:lnTo>
                <a:lnTo>
                  <a:pt x="4301020" y="2842844"/>
                </a:lnTo>
                <a:lnTo>
                  <a:pt x="4348111" y="2821406"/>
                </a:lnTo>
                <a:lnTo>
                  <a:pt x="4398467" y="2805569"/>
                </a:lnTo>
                <a:lnTo>
                  <a:pt x="4449254" y="2794990"/>
                </a:lnTo>
                <a:lnTo>
                  <a:pt x="4497629" y="2789313"/>
                </a:lnTo>
                <a:lnTo>
                  <a:pt x="4539996" y="2788183"/>
                </a:lnTo>
                <a:lnTo>
                  <a:pt x="4558284" y="2788158"/>
                </a:lnTo>
                <a:lnTo>
                  <a:pt x="4575048" y="2788920"/>
                </a:lnTo>
                <a:lnTo>
                  <a:pt x="4615497" y="2792387"/>
                </a:lnTo>
                <a:lnTo>
                  <a:pt x="4660455" y="2800210"/>
                </a:lnTo>
                <a:lnTo>
                  <a:pt x="4707407" y="2812719"/>
                </a:lnTo>
                <a:lnTo>
                  <a:pt x="4753584" y="2830144"/>
                </a:lnTo>
                <a:lnTo>
                  <a:pt x="4796218" y="2852763"/>
                </a:lnTo>
                <a:lnTo>
                  <a:pt x="4832540" y="2880817"/>
                </a:lnTo>
                <a:lnTo>
                  <a:pt x="4859807" y="2914573"/>
                </a:lnTo>
                <a:lnTo>
                  <a:pt x="4875276" y="2954274"/>
                </a:lnTo>
                <a:lnTo>
                  <a:pt x="4876800" y="2963418"/>
                </a:lnTo>
                <a:lnTo>
                  <a:pt x="4876800" y="2923743"/>
                </a:lnTo>
                <a:lnTo>
                  <a:pt x="4834483" y="2865272"/>
                </a:lnTo>
                <a:lnTo>
                  <a:pt x="4794809" y="2836761"/>
                </a:lnTo>
                <a:lnTo>
                  <a:pt x="4749089" y="2814129"/>
                </a:lnTo>
                <a:lnTo>
                  <a:pt x="4699940" y="2796997"/>
                </a:lnTo>
                <a:lnTo>
                  <a:pt x="4650003" y="2785046"/>
                </a:lnTo>
                <a:lnTo>
                  <a:pt x="4601908" y="2777896"/>
                </a:lnTo>
                <a:lnTo>
                  <a:pt x="4558284" y="2775204"/>
                </a:lnTo>
                <a:lnTo>
                  <a:pt x="4522470" y="2775204"/>
                </a:lnTo>
                <a:lnTo>
                  <a:pt x="4478960" y="2777947"/>
                </a:lnTo>
                <a:lnTo>
                  <a:pt x="4430788" y="2785173"/>
                </a:lnTo>
                <a:lnTo>
                  <a:pt x="4380662" y="2797238"/>
                </a:lnTo>
                <a:lnTo>
                  <a:pt x="4331297" y="2814472"/>
                </a:lnTo>
                <a:lnTo>
                  <a:pt x="4285399" y="2837230"/>
                </a:lnTo>
                <a:lnTo>
                  <a:pt x="4245673" y="2865856"/>
                </a:lnTo>
                <a:lnTo>
                  <a:pt x="4214825" y="2900692"/>
                </a:lnTo>
                <a:lnTo>
                  <a:pt x="4195572" y="2942082"/>
                </a:lnTo>
                <a:lnTo>
                  <a:pt x="4191000" y="2972562"/>
                </a:lnTo>
                <a:lnTo>
                  <a:pt x="4191762" y="2982468"/>
                </a:lnTo>
                <a:lnTo>
                  <a:pt x="4203954" y="3022422"/>
                </a:lnTo>
                <a:lnTo>
                  <a:pt x="4250080" y="3082315"/>
                </a:lnTo>
                <a:lnTo>
                  <a:pt x="4287596" y="3108642"/>
                </a:lnTo>
                <a:lnTo>
                  <a:pt x="4330446" y="3129813"/>
                </a:lnTo>
                <a:lnTo>
                  <a:pt x="4376737" y="3146107"/>
                </a:lnTo>
                <a:lnTo>
                  <a:pt x="4424553" y="3157817"/>
                </a:lnTo>
                <a:lnTo>
                  <a:pt x="4472025" y="3165233"/>
                </a:lnTo>
                <a:lnTo>
                  <a:pt x="4517225" y="3168675"/>
                </a:lnTo>
                <a:lnTo>
                  <a:pt x="4558284" y="3168396"/>
                </a:lnTo>
                <a:lnTo>
                  <a:pt x="4635195" y="3161919"/>
                </a:lnTo>
                <a:lnTo>
                  <a:pt x="4681232" y="3152368"/>
                </a:lnTo>
                <a:lnTo>
                  <a:pt x="4728654" y="3137928"/>
                </a:lnTo>
                <a:lnTo>
                  <a:pt x="4774666" y="3118320"/>
                </a:lnTo>
                <a:lnTo>
                  <a:pt x="4816487" y="3093250"/>
                </a:lnTo>
                <a:lnTo>
                  <a:pt x="4851336" y="3062452"/>
                </a:lnTo>
                <a:lnTo>
                  <a:pt x="4876431" y="3025622"/>
                </a:lnTo>
                <a:lnTo>
                  <a:pt x="4888992" y="2982468"/>
                </a:lnTo>
                <a:lnTo>
                  <a:pt x="4889754" y="2971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649215" y="42956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5" name="object 25"/>
          <p:cNvSpPr txBox="1"/>
          <p:nvPr/>
        </p:nvSpPr>
        <p:spPr>
          <a:xfrm>
            <a:off x="3201416" y="42956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44216" y="58196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30215" y="58196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184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Example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57883" y="1738883"/>
          <a:ext cx="6138545" cy="4295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Q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=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0011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0000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0111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Initial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value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Shift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Subtract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Restore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Shift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Subtract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Restore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1000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Shift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Subtract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1001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Set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Q</a:t>
                      </a:r>
                      <a:r>
                        <a:rPr sz="1200" spc="-7" baseline="-20833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200" spc="150" baseline="-20833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=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Shift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1110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Subtract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0010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Restore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293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Real</a:t>
            </a:r>
            <a:r>
              <a:rPr spc="-95" dirty="0"/>
              <a:t> </a:t>
            </a:r>
            <a:r>
              <a:rPr spc="-5" dirty="0"/>
              <a:t>Numbers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831635"/>
            <a:ext cx="6141085" cy="39033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Numbers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fractions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Could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done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pure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binary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1001.1010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 </a:t>
            </a:r>
            <a:r>
              <a:rPr sz="2400" spc="-5" dirty="0">
                <a:latin typeface="Tahoma"/>
                <a:cs typeface="Tahoma"/>
              </a:rPr>
              <a:t>2</a:t>
            </a:r>
            <a:r>
              <a:rPr sz="2400" spc="-7" baseline="24305" dirty="0">
                <a:latin typeface="Tahoma"/>
                <a:cs typeface="Tahoma"/>
              </a:rPr>
              <a:t>4</a:t>
            </a:r>
            <a:r>
              <a:rPr sz="2400" spc="359" baseline="2430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 </a:t>
            </a:r>
            <a:r>
              <a:rPr sz="2400" spc="-5" dirty="0">
                <a:latin typeface="Tahoma"/>
                <a:cs typeface="Tahoma"/>
              </a:rPr>
              <a:t>2</a:t>
            </a:r>
            <a:r>
              <a:rPr sz="2400" spc="-7" baseline="24305" dirty="0">
                <a:latin typeface="Tahoma"/>
                <a:cs typeface="Tahoma"/>
              </a:rPr>
              <a:t>0</a:t>
            </a:r>
            <a:r>
              <a:rPr sz="2400" spc="367" baseline="2430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+2</a:t>
            </a:r>
            <a:r>
              <a:rPr sz="2400" spc="-7" baseline="24305" dirty="0">
                <a:latin typeface="Tahoma"/>
                <a:cs typeface="Tahoma"/>
              </a:rPr>
              <a:t>-1</a:t>
            </a:r>
            <a:r>
              <a:rPr sz="2400" spc="382" baseline="2430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</a:t>
            </a:r>
            <a:r>
              <a:rPr sz="2400" spc="-5" dirty="0">
                <a:latin typeface="Tahoma"/>
                <a:cs typeface="Tahoma"/>
              </a:rPr>
              <a:t> 2</a:t>
            </a:r>
            <a:r>
              <a:rPr sz="2400" spc="-7" baseline="24305" dirty="0">
                <a:latin typeface="Tahoma"/>
                <a:cs typeface="Tahoma"/>
              </a:rPr>
              <a:t>-3</a:t>
            </a:r>
            <a:r>
              <a:rPr sz="2400" spc="7" baseline="2430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=9.625</a:t>
            </a:r>
            <a:endParaRPr sz="24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Where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binary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point?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Fixed?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Very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limited</a:t>
            </a:r>
            <a:endParaRPr sz="24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Moving?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How </a:t>
            </a:r>
            <a:r>
              <a:rPr sz="2400" dirty="0">
                <a:latin typeface="Tahoma"/>
                <a:cs typeface="Tahoma"/>
              </a:rPr>
              <a:t>do you</a:t>
            </a:r>
            <a:r>
              <a:rPr sz="2400" spc="-5" dirty="0">
                <a:latin typeface="Tahoma"/>
                <a:cs typeface="Tahoma"/>
              </a:rPr>
              <a:t> show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where it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is?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03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Floating</a:t>
            </a:r>
            <a:r>
              <a:rPr spc="-90" dirty="0"/>
              <a:t> </a:t>
            </a:r>
            <a:r>
              <a:rPr spc="-5" dirty="0"/>
              <a:t>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2993694"/>
            <a:ext cx="8004175" cy="2500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+/-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.significand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x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r>
              <a:rPr sz="2775" baseline="25525" dirty="0">
                <a:latin typeface="Tahoma"/>
                <a:cs typeface="Tahoma"/>
              </a:rPr>
              <a:t>exponent</a:t>
            </a:r>
            <a:endParaRPr sz="2775" baseline="25525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Misnomer</a:t>
            </a:r>
            <a:endParaRPr sz="2800">
              <a:latin typeface="Tahoma"/>
              <a:cs typeface="Tahoma"/>
            </a:endParaRPr>
          </a:p>
          <a:p>
            <a:pPr marL="381000" marR="30480" indent="-343535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Point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actually</a:t>
            </a:r>
            <a:r>
              <a:rPr sz="2800" spc="-5" dirty="0">
                <a:latin typeface="Tahoma"/>
                <a:cs typeface="Tahoma"/>
              </a:rPr>
              <a:t> fixed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between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body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mantissa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Exponent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indicates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place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value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(point position)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3504" y="1670303"/>
            <a:ext cx="1842135" cy="1384935"/>
          </a:xfrm>
          <a:custGeom>
            <a:avLst/>
            <a:gdLst/>
            <a:ahLst/>
            <a:cxnLst/>
            <a:rect l="l" t="t" r="r" b="b"/>
            <a:pathLst>
              <a:path w="1842135" h="1384935">
                <a:moveTo>
                  <a:pt x="1841754" y="0"/>
                </a:moveTo>
                <a:lnTo>
                  <a:pt x="1828800" y="0"/>
                </a:lnTo>
                <a:lnTo>
                  <a:pt x="1828800" y="12954"/>
                </a:lnTo>
                <a:lnTo>
                  <a:pt x="1828800" y="1371600"/>
                </a:lnTo>
                <a:lnTo>
                  <a:pt x="470154" y="1371600"/>
                </a:lnTo>
                <a:lnTo>
                  <a:pt x="470154" y="12954"/>
                </a:lnTo>
                <a:lnTo>
                  <a:pt x="1828800" y="12954"/>
                </a:lnTo>
                <a:lnTo>
                  <a:pt x="1828800" y="0"/>
                </a:lnTo>
                <a:lnTo>
                  <a:pt x="470154" y="0"/>
                </a:lnTo>
                <a:lnTo>
                  <a:pt x="457200" y="0"/>
                </a:lnTo>
                <a:lnTo>
                  <a:pt x="457200" y="12954"/>
                </a:lnTo>
                <a:lnTo>
                  <a:pt x="457200" y="1370076"/>
                </a:lnTo>
                <a:lnTo>
                  <a:pt x="12954" y="1370076"/>
                </a:lnTo>
                <a:lnTo>
                  <a:pt x="12954" y="12954"/>
                </a:lnTo>
                <a:lnTo>
                  <a:pt x="457200" y="12954"/>
                </a:lnTo>
                <a:lnTo>
                  <a:pt x="457200" y="0"/>
                </a:lnTo>
                <a:lnTo>
                  <a:pt x="0" y="0"/>
                </a:lnTo>
                <a:lnTo>
                  <a:pt x="0" y="1383030"/>
                </a:lnTo>
                <a:lnTo>
                  <a:pt x="6096" y="1383030"/>
                </a:lnTo>
                <a:lnTo>
                  <a:pt x="12954" y="1383030"/>
                </a:lnTo>
                <a:lnTo>
                  <a:pt x="457200" y="1383030"/>
                </a:lnTo>
                <a:lnTo>
                  <a:pt x="457200" y="1384554"/>
                </a:lnTo>
                <a:lnTo>
                  <a:pt x="463296" y="1384554"/>
                </a:lnTo>
                <a:lnTo>
                  <a:pt x="470154" y="1384554"/>
                </a:lnTo>
                <a:lnTo>
                  <a:pt x="1828800" y="1384554"/>
                </a:lnTo>
                <a:lnTo>
                  <a:pt x="1834896" y="1384554"/>
                </a:lnTo>
                <a:lnTo>
                  <a:pt x="1841754" y="1384554"/>
                </a:lnTo>
                <a:lnTo>
                  <a:pt x="18417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5140" y="1909095"/>
            <a:ext cx="363220" cy="9810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spc="-5" dirty="0">
                <a:latin typeface="Times New Roman"/>
                <a:cs typeface="Times New Roman"/>
              </a:rPr>
              <a:t>Sign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6113" y="2079752"/>
            <a:ext cx="11944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Biased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Exponent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32304" y="1670304"/>
            <a:ext cx="6490335" cy="1384935"/>
          </a:xfrm>
          <a:custGeom>
            <a:avLst/>
            <a:gdLst/>
            <a:ahLst/>
            <a:cxnLst/>
            <a:rect l="l" t="t" r="r" b="b"/>
            <a:pathLst>
              <a:path w="6490334" h="1384935">
                <a:moveTo>
                  <a:pt x="6489954" y="1384553"/>
                </a:moveTo>
                <a:lnTo>
                  <a:pt x="6489954" y="0"/>
                </a:lnTo>
                <a:lnTo>
                  <a:pt x="0" y="0"/>
                </a:lnTo>
                <a:lnTo>
                  <a:pt x="0" y="1384554"/>
                </a:lnTo>
                <a:lnTo>
                  <a:pt x="6096" y="1384554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6477000" y="12953"/>
                </a:lnTo>
                <a:lnTo>
                  <a:pt x="6477000" y="6095"/>
                </a:lnTo>
                <a:lnTo>
                  <a:pt x="6483096" y="12953"/>
                </a:lnTo>
                <a:lnTo>
                  <a:pt x="6483096" y="1384553"/>
                </a:lnTo>
                <a:lnTo>
                  <a:pt x="6489954" y="1384553"/>
                </a:lnTo>
                <a:close/>
              </a:path>
              <a:path w="6490334" h="138493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6490334" h="1384935">
                <a:moveTo>
                  <a:pt x="12953" y="1371600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1371600"/>
                </a:lnTo>
                <a:lnTo>
                  <a:pt x="12953" y="1371600"/>
                </a:lnTo>
                <a:close/>
              </a:path>
              <a:path w="6490334" h="1384935">
                <a:moveTo>
                  <a:pt x="6483096" y="1371599"/>
                </a:moveTo>
                <a:lnTo>
                  <a:pt x="6096" y="1371600"/>
                </a:lnTo>
                <a:lnTo>
                  <a:pt x="12953" y="1377696"/>
                </a:lnTo>
                <a:lnTo>
                  <a:pt x="12953" y="1384554"/>
                </a:lnTo>
                <a:lnTo>
                  <a:pt x="6477000" y="1384553"/>
                </a:lnTo>
                <a:lnTo>
                  <a:pt x="6477000" y="1377695"/>
                </a:lnTo>
                <a:lnTo>
                  <a:pt x="6483096" y="1371599"/>
                </a:lnTo>
                <a:close/>
              </a:path>
              <a:path w="6490334" h="1384935">
                <a:moveTo>
                  <a:pt x="12953" y="1384554"/>
                </a:moveTo>
                <a:lnTo>
                  <a:pt x="12953" y="1377696"/>
                </a:lnTo>
                <a:lnTo>
                  <a:pt x="6096" y="1371600"/>
                </a:lnTo>
                <a:lnTo>
                  <a:pt x="6096" y="1384554"/>
                </a:lnTo>
                <a:lnTo>
                  <a:pt x="12953" y="1384554"/>
                </a:lnTo>
                <a:close/>
              </a:path>
              <a:path w="6490334" h="1384935">
                <a:moveTo>
                  <a:pt x="6483096" y="12953"/>
                </a:moveTo>
                <a:lnTo>
                  <a:pt x="6477000" y="6095"/>
                </a:lnTo>
                <a:lnTo>
                  <a:pt x="6477000" y="12953"/>
                </a:lnTo>
                <a:lnTo>
                  <a:pt x="6483096" y="12953"/>
                </a:lnTo>
                <a:close/>
              </a:path>
              <a:path w="6490334" h="1384935">
                <a:moveTo>
                  <a:pt x="6483096" y="1371599"/>
                </a:moveTo>
                <a:lnTo>
                  <a:pt x="6483096" y="12953"/>
                </a:lnTo>
                <a:lnTo>
                  <a:pt x="6477000" y="12953"/>
                </a:lnTo>
                <a:lnTo>
                  <a:pt x="6477000" y="1371599"/>
                </a:lnTo>
                <a:lnTo>
                  <a:pt x="6483096" y="1371599"/>
                </a:lnTo>
                <a:close/>
              </a:path>
              <a:path w="6490334" h="1384935">
                <a:moveTo>
                  <a:pt x="6483096" y="1384553"/>
                </a:moveTo>
                <a:lnTo>
                  <a:pt x="6483096" y="1371599"/>
                </a:lnTo>
                <a:lnTo>
                  <a:pt x="6477000" y="1377695"/>
                </a:lnTo>
                <a:lnTo>
                  <a:pt x="6477000" y="1384553"/>
                </a:lnTo>
                <a:lnTo>
                  <a:pt x="6483096" y="1384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74540" y="2155952"/>
            <a:ext cx="2935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Significand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Mantissa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094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Floating</a:t>
            </a:r>
            <a:r>
              <a:rPr spc="-50" dirty="0"/>
              <a:t> </a:t>
            </a:r>
            <a:r>
              <a:rPr spc="-5" dirty="0"/>
              <a:t>Point</a:t>
            </a:r>
            <a:r>
              <a:rPr spc="-45" dirty="0"/>
              <a:t> </a:t>
            </a:r>
            <a:r>
              <a:rPr spc="-5" dirty="0"/>
              <a:t>Examples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196" y="1864165"/>
            <a:ext cx="8784804" cy="40267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993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ALU</a:t>
            </a:r>
            <a:r>
              <a:rPr spc="-35" dirty="0"/>
              <a:t> </a:t>
            </a:r>
            <a:r>
              <a:rPr spc="-5" dirty="0"/>
              <a:t>Inputs</a:t>
            </a:r>
            <a:r>
              <a:rPr spc="-35" dirty="0"/>
              <a:t> </a:t>
            </a:r>
            <a:r>
              <a:rPr spc="-5" dirty="0"/>
              <a:t>and</a:t>
            </a:r>
            <a:r>
              <a:rPr spc="-35" dirty="0"/>
              <a:t> </a:t>
            </a:r>
            <a:r>
              <a:rPr spc="-5" dirty="0"/>
              <a:t>Outputs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949" y="2542765"/>
            <a:ext cx="7873088" cy="287065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86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</a:t>
            </a:r>
            <a:r>
              <a:rPr spc="-25" dirty="0"/>
              <a:t> </a:t>
            </a:r>
            <a:r>
              <a:rPr spc="-5" dirty="0"/>
              <a:t>for</a:t>
            </a:r>
            <a:r>
              <a:rPr spc="-25" dirty="0"/>
              <a:t> </a:t>
            </a:r>
            <a:r>
              <a:rPr spc="-5" dirty="0"/>
              <a:t>Floating</a:t>
            </a:r>
            <a:r>
              <a:rPr spc="-25" dirty="0"/>
              <a:t> </a:t>
            </a:r>
            <a:r>
              <a:rPr spc="-10" dirty="0"/>
              <a:t>Point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676390" cy="32448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Mantissa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stored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compliment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Exponent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5" dirty="0">
                <a:latin typeface="Tahoma"/>
                <a:cs typeface="Tahoma"/>
              </a:rPr>
              <a:t> excess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 </a:t>
            </a:r>
            <a:r>
              <a:rPr sz="2800" dirty="0">
                <a:latin typeface="Tahoma"/>
                <a:cs typeface="Tahoma"/>
              </a:rPr>
              <a:t>biased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notation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e.g.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Excess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(bias)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128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means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8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exponent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field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Pure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value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range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0-255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Subtract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128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get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correct value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Range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-128 to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+127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05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Normalization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831635"/>
            <a:ext cx="7684770" cy="38658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FP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usually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normalized</a:t>
            </a:r>
            <a:endParaRPr sz="2800">
              <a:latin typeface="Tahoma"/>
              <a:cs typeface="Tahoma"/>
            </a:endParaRPr>
          </a:p>
          <a:p>
            <a:pPr marL="381000" marR="486409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i.e.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exponent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adjusted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that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leading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(MSB)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mantissa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Since</a:t>
            </a:r>
            <a:r>
              <a:rPr sz="2800" spc="-5" dirty="0">
                <a:latin typeface="Tahoma"/>
                <a:cs typeface="Tahoma"/>
              </a:rPr>
              <a:t> it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always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 there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 store</a:t>
            </a:r>
            <a:r>
              <a:rPr sz="2800" spc="-5" dirty="0">
                <a:latin typeface="Tahoma"/>
                <a:cs typeface="Tahoma"/>
              </a:rPr>
              <a:t> it</a:t>
            </a:r>
            <a:endParaRPr sz="2800">
              <a:latin typeface="Tahoma"/>
              <a:cs typeface="Tahoma"/>
            </a:endParaRPr>
          </a:p>
          <a:p>
            <a:pPr marL="381000" marR="574675" indent="-343535" algn="just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(c.f. </a:t>
            </a:r>
            <a:r>
              <a:rPr sz="2800" spc="-5" dirty="0">
                <a:latin typeface="Tahoma"/>
                <a:cs typeface="Tahoma"/>
              </a:rPr>
              <a:t>Scientific </a:t>
            </a:r>
            <a:r>
              <a:rPr sz="2800" dirty="0">
                <a:latin typeface="Tahoma"/>
                <a:cs typeface="Tahoma"/>
              </a:rPr>
              <a:t>notation </a:t>
            </a: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numbers are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normalized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give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single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digit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before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decimal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</a:t>
            </a:r>
            <a:endParaRPr sz="2800">
              <a:latin typeface="Tahoma"/>
              <a:cs typeface="Tahoma"/>
            </a:endParaRPr>
          </a:p>
          <a:p>
            <a:pPr marL="38100" algn="just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e.g.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3.123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x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10</a:t>
            </a:r>
            <a:r>
              <a:rPr sz="2775" baseline="25525" dirty="0">
                <a:latin typeface="Tahoma"/>
                <a:cs typeface="Tahoma"/>
              </a:rPr>
              <a:t>3</a:t>
            </a:r>
            <a:r>
              <a:rPr sz="2800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665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FP</a:t>
            </a:r>
            <a:r>
              <a:rPr spc="-100" dirty="0"/>
              <a:t> </a:t>
            </a:r>
            <a:r>
              <a:rPr spc="-5" dirty="0"/>
              <a:t>Ranges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830745"/>
            <a:ext cx="6001385" cy="32454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For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32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8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exponent</a:t>
            </a:r>
            <a:endParaRPr sz="2400">
              <a:latin typeface="Tahoma"/>
              <a:cs typeface="Tahoma"/>
            </a:endParaRPr>
          </a:p>
          <a:p>
            <a:pPr marL="494665">
              <a:lnSpc>
                <a:spcPct val="100000"/>
              </a:lnSpc>
              <a:spcBef>
                <a:spcPts val="56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+/-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2</a:t>
            </a:r>
            <a:r>
              <a:rPr sz="2400" spc="-7" baseline="24305" dirty="0">
                <a:latin typeface="Tahoma"/>
                <a:cs typeface="Tahoma"/>
              </a:rPr>
              <a:t>256</a:t>
            </a:r>
            <a:r>
              <a:rPr sz="2400" spc="-15" baseline="24305" dirty="0">
                <a:latin typeface="Tahoma"/>
                <a:cs typeface="Tahoma"/>
              </a:rPr>
              <a:t> </a:t>
            </a:r>
            <a:r>
              <a:rPr sz="2400" dirty="0">
                <a:latin typeface="Symbol"/>
                <a:cs typeface="Symbol"/>
              </a:rPr>
              <a:t>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1.5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x 10</a:t>
            </a:r>
            <a:r>
              <a:rPr sz="2400" spc="-7" baseline="24305" dirty="0">
                <a:latin typeface="Tahoma"/>
                <a:cs typeface="Tahoma"/>
              </a:rPr>
              <a:t>77</a:t>
            </a:r>
            <a:endParaRPr sz="2400" baseline="24305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8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Accuracy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effect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changing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lsb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mantissa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6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23</a:t>
            </a:r>
            <a:r>
              <a:rPr sz="2400" spc="-5" dirty="0">
                <a:latin typeface="Tahoma"/>
                <a:cs typeface="Tahoma"/>
              </a:rPr>
              <a:t> bit mantissa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2</a:t>
            </a:r>
            <a:r>
              <a:rPr sz="2400" spc="-7" baseline="24305" dirty="0">
                <a:latin typeface="Tahoma"/>
                <a:cs typeface="Tahoma"/>
              </a:rPr>
              <a:t>-23</a:t>
            </a:r>
            <a:r>
              <a:rPr sz="2400" spc="15" baseline="24305" dirty="0">
                <a:latin typeface="Tahoma"/>
                <a:cs typeface="Tahoma"/>
              </a:rPr>
              <a:t> </a:t>
            </a:r>
            <a:r>
              <a:rPr sz="2400" dirty="0">
                <a:latin typeface="Symbol"/>
                <a:cs typeface="Symbol"/>
              </a:rPr>
              <a:t>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1.2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x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10</a:t>
            </a:r>
            <a:r>
              <a:rPr sz="2400" spc="-7" baseline="24305" dirty="0">
                <a:latin typeface="Tahoma"/>
                <a:cs typeface="Tahoma"/>
              </a:rPr>
              <a:t>-7</a:t>
            </a:r>
            <a:endParaRPr sz="2400" baseline="24305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9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About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6 </a:t>
            </a:r>
            <a:r>
              <a:rPr sz="2400" spc="-5" dirty="0">
                <a:latin typeface="Tahoma"/>
                <a:cs typeface="Tahoma"/>
              </a:rPr>
              <a:t>decimal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places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332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Expressible</a:t>
            </a:r>
            <a:r>
              <a:rPr spc="-65" dirty="0"/>
              <a:t> </a:t>
            </a:r>
            <a:r>
              <a:rPr spc="-10" dirty="0"/>
              <a:t>Numbers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4284" y="2016676"/>
            <a:ext cx="7586133" cy="369550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259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IEEE</a:t>
            </a:r>
            <a:r>
              <a:rPr spc="-95" dirty="0"/>
              <a:t> </a:t>
            </a:r>
            <a:r>
              <a:rPr spc="-5" dirty="0"/>
              <a:t>754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994650" cy="2500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Standard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floating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</a:t>
            </a:r>
            <a:r>
              <a:rPr sz="2800" spc="-5" dirty="0">
                <a:latin typeface="Tahoma"/>
                <a:cs typeface="Tahoma"/>
              </a:rPr>
              <a:t> storage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32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64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standards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8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11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exponent respectively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Extended </a:t>
            </a:r>
            <a:r>
              <a:rPr sz="2800" spc="-5" dirty="0">
                <a:latin typeface="Tahoma"/>
                <a:cs typeface="Tahoma"/>
              </a:rPr>
              <a:t>formats </a:t>
            </a:r>
            <a:r>
              <a:rPr sz="2800" dirty="0">
                <a:latin typeface="Tahoma"/>
                <a:cs typeface="Tahoma"/>
              </a:rPr>
              <a:t>(both mantissa and </a:t>
            </a:r>
            <a:r>
              <a:rPr sz="2800" spc="-5" dirty="0">
                <a:latin typeface="Tahoma"/>
                <a:cs typeface="Tahoma"/>
              </a:rPr>
              <a:t>exponent)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intermediate </a:t>
            </a:r>
            <a:r>
              <a:rPr sz="2800" spc="-5" dirty="0">
                <a:latin typeface="Tahoma"/>
                <a:cs typeface="Tahoma"/>
              </a:rPr>
              <a:t>results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18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FP</a:t>
            </a:r>
            <a:r>
              <a:rPr spc="-40" dirty="0"/>
              <a:t> </a:t>
            </a:r>
            <a:r>
              <a:rPr dirty="0"/>
              <a:t>Arithmetic</a:t>
            </a:r>
            <a:r>
              <a:rPr spc="-35" dirty="0"/>
              <a:t> </a:t>
            </a:r>
            <a:r>
              <a:rPr spc="-5" dirty="0"/>
              <a:t>+/-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609080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Check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zeros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Align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significands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(adjusting exponents)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Add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subtract significands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Normalize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result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40155"/>
            <a:ext cx="421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FP</a:t>
            </a:r>
            <a:r>
              <a:rPr spc="-55" dirty="0"/>
              <a:t> </a:t>
            </a:r>
            <a:r>
              <a:rPr spc="-5" dirty="0"/>
              <a:t>Arithmetic</a:t>
            </a:r>
            <a:r>
              <a:rPr spc="-30" dirty="0"/>
              <a:t> </a:t>
            </a:r>
            <a:r>
              <a:rPr dirty="0">
                <a:latin typeface="Arial MT"/>
                <a:cs typeface="Arial MT"/>
              </a:rPr>
              <a:t>x/</a:t>
            </a:r>
            <a:r>
              <a:rPr dirty="0">
                <a:latin typeface="Symbol"/>
                <a:cs typeface="Symbol"/>
              </a:rPr>
              <a:t>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159625" cy="35248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Check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zero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Add/subtract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exponents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Multiply/divide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significands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(watch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Normalize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Round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All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intermediate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results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should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double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length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storage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345376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Floating </a:t>
            </a:r>
            <a:r>
              <a:rPr dirty="0"/>
              <a:t> </a:t>
            </a:r>
            <a:r>
              <a:rPr spc="-5" dirty="0"/>
              <a:t>Point </a:t>
            </a:r>
            <a:r>
              <a:rPr dirty="0"/>
              <a:t> </a:t>
            </a:r>
            <a:r>
              <a:rPr spc="-5" dirty="0"/>
              <a:t>Multiplication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1305" y="252984"/>
            <a:ext cx="5171694" cy="576681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37</a:t>
            </a:fld>
            <a:endParaRPr spc="-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0"/>
            <a:ext cx="20574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Floating  Point </a:t>
            </a:r>
            <a:r>
              <a:rPr dirty="0"/>
              <a:t> Division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43705" y="533399"/>
            <a:ext cx="5171694" cy="591997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38</a:t>
            </a:fld>
            <a:endParaRPr spc="-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445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Required</a:t>
            </a:r>
            <a:r>
              <a:rPr spc="-100" dirty="0"/>
              <a:t> </a:t>
            </a:r>
            <a:r>
              <a:rPr spc="-5" dirty="0"/>
              <a:t>Reading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72630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Stallings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Chapter 8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2004060" algn="l"/>
              </a:tabLst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IEEE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754	</a:t>
            </a:r>
            <a:r>
              <a:rPr sz="2800" spc="-5" dirty="0">
                <a:latin typeface="Tahoma"/>
                <a:cs typeface="Tahoma"/>
              </a:rPr>
              <a:t>on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IEEE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Web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site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81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Integer</a:t>
            </a:r>
            <a:r>
              <a:rPr spc="-25" dirty="0"/>
              <a:t> </a:t>
            </a:r>
            <a:r>
              <a:rPr spc="-10" dirty="0"/>
              <a:t>Representation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690359" cy="35369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Only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have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0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&amp;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represent everything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Positive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numbers</a:t>
            </a:r>
            <a:r>
              <a:rPr sz="2800" spc="-5" dirty="0">
                <a:latin typeface="Tahoma"/>
                <a:cs typeface="Tahoma"/>
              </a:rPr>
              <a:t> stored</a:t>
            </a:r>
            <a:r>
              <a:rPr sz="2800" dirty="0">
                <a:latin typeface="Tahoma"/>
                <a:cs typeface="Tahoma"/>
              </a:rPr>
              <a:t> in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binary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e.g.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41=00101001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minus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period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" dirty="0">
                <a:latin typeface="Tahoma"/>
                <a:cs typeface="Tahoma"/>
              </a:rPr>
              <a:t>Sign-Magnitude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Two’s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compliment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85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Sign-Magnitude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863080" cy="43421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Left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most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0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means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positive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1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means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negative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+18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00010010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65455" algn="l"/>
              </a:tabLst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ahoma"/>
                <a:cs typeface="Tahoma"/>
              </a:rPr>
              <a:t>-18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10010010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Problems</a:t>
            </a:r>
            <a:endParaRPr sz="28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Need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consider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both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sign</a:t>
            </a:r>
            <a:r>
              <a:rPr sz="2400" dirty="0">
                <a:latin typeface="Tahoma"/>
                <a:cs typeface="Tahoma"/>
              </a:rPr>
              <a:t> and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magnitude</a:t>
            </a:r>
            <a:r>
              <a:rPr sz="2400" dirty="0">
                <a:latin typeface="Tahoma"/>
                <a:cs typeface="Tahoma"/>
              </a:rPr>
              <a:t> in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arithmetic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Two </a:t>
            </a:r>
            <a:r>
              <a:rPr sz="2400" spc="-10" dirty="0">
                <a:latin typeface="Tahoma"/>
                <a:cs typeface="Tahoma"/>
              </a:rPr>
              <a:t>representations</a:t>
            </a:r>
            <a:r>
              <a:rPr sz="2400" spc="-5" dirty="0">
                <a:latin typeface="Tahoma"/>
                <a:cs typeface="Tahoma"/>
              </a:rPr>
              <a:t> of zero </a:t>
            </a:r>
            <a:r>
              <a:rPr sz="2400" dirty="0">
                <a:latin typeface="Tahoma"/>
                <a:cs typeface="Tahoma"/>
              </a:rPr>
              <a:t>(+0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-0)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646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Two’s</a:t>
            </a:r>
            <a:r>
              <a:rPr spc="-55" dirty="0"/>
              <a:t> </a:t>
            </a:r>
            <a:r>
              <a:rPr spc="-10" dirty="0"/>
              <a:t>Compliment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2853690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+3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00000011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+2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00000010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+1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00000001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+0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00000000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65455" algn="l"/>
              </a:tabLst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ahoma"/>
                <a:cs typeface="Tahoma"/>
              </a:rPr>
              <a:t>-1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11111111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465455" algn="l"/>
              </a:tabLst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ahoma"/>
                <a:cs typeface="Tahoma"/>
              </a:rPr>
              <a:t>-2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11111110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65455" algn="l"/>
              </a:tabLst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ahoma"/>
                <a:cs typeface="Tahoma"/>
              </a:rPr>
              <a:t>-3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11111101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108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Benefits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5927725" cy="28790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One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representation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zero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Arithmetic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works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easily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(see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later)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Negating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fairly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easy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3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00000011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4582160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Boolean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complement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gives	11111100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4584065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Add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o</a:t>
            </a:r>
            <a:r>
              <a:rPr sz="2400" spc="-10" dirty="0">
                <a:latin typeface="Tahoma"/>
                <a:cs typeface="Tahoma"/>
              </a:rPr>
              <a:t> LS</a:t>
            </a:r>
            <a:r>
              <a:rPr sz="2400" spc="-5" dirty="0">
                <a:latin typeface="Tahoma"/>
                <a:cs typeface="Tahoma"/>
              </a:rPr>
              <a:t>B</a:t>
            </a:r>
            <a:r>
              <a:rPr sz="2400" dirty="0">
                <a:latin typeface="Tahoma"/>
                <a:cs typeface="Tahoma"/>
              </a:rPr>
              <a:t>	</a:t>
            </a:r>
            <a:r>
              <a:rPr sz="2400" spc="-5" dirty="0">
                <a:latin typeface="Tahoma"/>
                <a:cs typeface="Tahoma"/>
              </a:rPr>
              <a:t>11111101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Geometric</a:t>
            </a:r>
            <a:r>
              <a:rPr spc="-35" dirty="0"/>
              <a:t> </a:t>
            </a:r>
            <a:r>
              <a:rPr dirty="0"/>
              <a:t>Depiction</a:t>
            </a:r>
            <a:r>
              <a:rPr spc="-35" dirty="0"/>
              <a:t> </a:t>
            </a:r>
            <a:r>
              <a:rPr spc="-5" dirty="0"/>
              <a:t>of</a:t>
            </a:r>
            <a:r>
              <a:rPr spc="-35" dirty="0"/>
              <a:t> </a:t>
            </a:r>
            <a:r>
              <a:rPr spc="-5" dirty="0"/>
              <a:t>Twos </a:t>
            </a:r>
            <a:r>
              <a:rPr spc="-1185" dirty="0"/>
              <a:t> </a:t>
            </a:r>
            <a:r>
              <a:rPr spc="-5" dirty="0"/>
              <a:t>Complement</a:t>
            </a:r>
            <a:r>
              <a:rPr spc="-20" dirty="0"/>
              <a:t> </a:t>
            </a:r>
            <a:r>
              <a:rPr spc="-5" dirty="0"/>
              <a:t>Integers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703832"/>
            <a:ext cx="7924800" cy="500176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144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Negation</a:t>
            </a:r>
            <a:r>
              <a:rPr spc="-35" dirty="0"/>
              <a:t> </a:t>
            </a:r>
            <a:r>
              <a:rPr spc="-5" dirty="0"/>
              <a:t>Special</a:t>
            </a:r>
            <a:r>
              <a:rPr spc="-30" dirty="0"/>
              <a:t> </a:t>
            </a:r>
            <a:r>
              <a:rPr spc="-5" dirty="0"/>
              <a:t>Case</a:t>
            </a:r>
            <a:r>
              <a:rPr spc="-35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1929210"/>
          <a:ext cx="4459605" cy="1967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4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tabLst>
                          <a:tab pos="484505" algn="l"/>
                        </a:tabLst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28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=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00000000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2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20" dirty="0">
                          <a:latin typeface="Tahoma"/>
                          <a:cs typeface="Tahoma"/>
                        </a:rPr>
                        <a:t>Bitwise</a:t>
                      </a:r>
                      <a:r>
                        <a:rPr sz="28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not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11111111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spc="5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50" dirty="0">
                          <a:latin typeface="Tahoma"/>
                          <a:cs typeface="Tahoma"/>
                        </a:rPr>
                        <a:t>Add</a:t>
                      </a:r>
                      <a:r>
                        <a:rPr sz="2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28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latin typeface="Tahoma"/>
                          <a:cs typeface="Tahoma"/>
                        </a:rPr>
                        <a:t>to</a:t>
                      </a:r>
                      <a:r>
                        <a:rPr sz="2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dirty="0">
                          <a:latin typeface="Tahoma"/>
                          <a:cs typeface="Tahoma"/>
                        </a:rPr>
                        <a:t>LSB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+1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82">
                <a:tc>
                  <a:txBody>
                    <a:bodyPr/>
                    <a:lstStyle/>
                    <a:p>
                      <a:pPr marL="31750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spc="25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25" dirty="0">
                          <a:latin typeface="Tahoma"/>
                          <a:cs typeface="Tahoma"/>
                        </a:rPr>
                        <a:t>Result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3290"/>
                        </a:lnSpc>
                        <a:spcBef>
                          <a:spcPts val="320"/>
                        </a:spcBef>
                      </a:pPr>
                      <a:r>
                        <a:rPr sz="28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28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latin typeface="Tahoma"/>
                          <a:cs typeface="Tahoma"/>
                        </a:rPr>
                        <a:t>00000000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40" y="3883133"/>
            <a:ext cx="4108450" cy="104330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Overflow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ignored,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so: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-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0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0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Symbol"/>
                <a:cs typeface="Symbol"/>
              </a:rPr>
              <a:t></a:t>
            </a:r>
            <a:endParaRPr sz="2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1147</Words>
  <Application>Microsoft Office PowerPoint</Application>
  <PresentationFormat>On-screen Show (4:3)</PresentationFormat>
  <Paragraphs>308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 Black</vt:lpstr>
      <vt:lpstr>Arial MT</vt:lpstr>
      <vt:lpstr>Calibri</vt:lpstr>
      <vt:lpstr>Courier New</vt:lpstr>
      <vt:lpstr>Symbol</vt:lpstr>
      <vt:lpstr>Tahoma</vt:lpstr>
      <vt:lpstr>Times New Roman</vt:lpstr>
      <vt:lpstr>Wingdings</vt:lpstr>
      <vt:lpstr>Office Theme</vt:lpstr>
      <vt:lpstr>PowerPoint Presentation</vt:lpstr>
      <vt:lpstr>Arithmetic &amp; Logic Unit</vt:lpstr>
      <vt:lpstr>ALU Inputs and Outputs</vt:lpstr>
      <vt:lpstr>Integer Representation</vt:lpstr>
      <vt:lpstr>Sign-Magnitude</vt:lpstr>
      <vt:lpstr>Two’s Compliment</vt:lpstr>
      <vt:lpstr>Benefits</vt:lpstr>
      <vt:lpstr>Geometric Depiction of Twos  Complement Integers</vt:lpstr>
      <vt:lpstr>Negation Special Case 1</vt:lpstr>
      <vt:lpstr>Negation Special Case 2</vt:lpstr>
      <vt:lpstr>Range of Numbers</vt:lpstr>
      <vt:lpstr>Conversion Between Lengths</vt:lpstr>
      <vt:lpstr>Addition and Subtraction</vt:lpstr>
      <vt:lpstr>Hardware for Addition and  Subtraction</vt:lpstr>
      <vt:lpstr>Multiplication</vt:lpstr>
      <vt:lpstr>Multiplication Example</vt:lpstr>
      <vt:lpstr>Unsigned Binary Multiplication</vt:lpstr>
      <vt:lpstr>Execution of Example</vt:lpstr>
      <vt:lpstr>Flowchart for Unsigned Binary  Multiplication</vt:lpstr>
      <vt:lpstr>Multiplying Negative Numbers</vt:lpstr>
      <vt:lpstr>Booth’s Algorithm</vt:lpstr>
      <vt:lpstr>Example of Booth’s Algorithm</vt:lpstr>
      <vt:lpstr>Division</vt:lpstr>
      <vt:lpstr>Division of Unsigned Binary  Integers</vt:lpstr>
      <vt:lpstr>Division Algorithm</vt:lpstr>
      <vt:lpstr>Example</vt:lpstr>
      <vt:lpstr>Real Numbers</vt:lpstr>
      <vt:lpstr>Floating Point</vt:lpstr>
      <vt:lpstr>Floating Point Examples</vt:lpstr>
      <vt:lpstr>Signs for Floating Point</vt:lpstr>
      <vt:lpstr>Normalization</vt:lpstr>
      <vt:lpstr>FP Ranges</vt:lpstr>
      <vt:lpstr>Expressible Numbers</vt:lpstr>
      <vt:lpstr>IEEE 754</vt:lpstr>
      <vt:lpstr>FP Arithmetic +/-</vt:lpstr>
      <vt:lpstr>FP Arithmetic x/</vt:lpstr>
      <vt:lpstr>Floating  Point  Multiplication</vt:lpstr>
      <vt:lpstr>Floating  Point  Division</vt:lpstr>
      <vt:lpstr>Required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Processing Unit</dc:title>
  <dc:creator>Adrian &amp; Wendy</dc:creator>
  <cp:lastModifiedBy>Yustika Ramadhani</cp:lastModifiedBy>
  <cp:revision>1</cp:revision>
  <dcterms:created xsi:type="dcterms:W3CDTF">2022-04-13T07:16:13Z</dcterms:created>
  <dcterms:modified xsi:type="dcterms:W3CDTF">2022-04-19T00:11:12Z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