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8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84123" y="188467"/>
            <a:ext cx="8175752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1562100"/>
            <a:ext cx="8153400" cy="76200"/>
          </a:xfrm>
          <a:custGeom>
            <a:avLst/>
            <a:gdLst/>
            <a:ahLst/>
            <a:cxnLst/>
            <a:rect l="l" t="t" r="r" b="b"/>
            <a:pathLst>
              <a:path w="8153400" h="76200">
                <a:moveTo>
                  <a:pt x="8153400" y="76200"/>
                </a:moveTo>
                <a:lnTo>
                  <a:pt x="8153400" y="0"/>
                </a:lnTo>
                <a:lnTo>
                  <a:pt x="0" y="0"/>
                </a:lnTo>
                <a:lnTo>
                  <a:pt x="0" y="76200"/>
                </a:lnTo>
                <a:lnTo>
                  <a:pt x="8153400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4123" y="737108"/>
            <a:ext cx="8175752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6127" y="1927686"/>
            <a:ext cx="6883400" cy="247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02930" y="6484166"/>
            <a:ext cx="175259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476500"/>
            <a:ext cx="8153400" cy="76200"/>
          </a:xfrm>
          <a:custGeom>
            <a:avLst/>
            <a:gdLst/>
            <a:ahLst/>
            <a:cxnLst/>
            <a:rect l="l" t="t" r="r" b="b"/>
            <a:pathLst>
              <a:path w="8153400" h="76200">
                <a:moveTo>
                  <a:pt x="8153400" y="76200"/>
                </a:moveTo>
                <a:lnTo>
                  <a:pt x="8153400" y="0"/>
                </a:lnTo>
                <a:lnTo>
                  <a:pt x="0" y="0"/>
                </a:lnTo>
                <a:lnTo>
                  <a:pt x="0" y="76200"/>
                </a:lnTo>
                <a:lnTo>
                  <a:pt x="8153400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764539" y="2954061"/>
            <a:ext cx="7693661" cy="4952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800" spc="-5" dirty="0">
                <a:latin typeface="Arial Black"/>
                <a:cs typeface="Arial Black"/>
              </a:rPr>
              <a:t>Set</a:t>
            </a:r>
            <a:r>
              <a:rPr sz="2800" spc="-95" dirty="0">
                <a:latin typeface="Arial Black"/>
                <a:cs typeface="Arial Black"/>
              </a:rPr>
              <a:t> </a:t>
            </a:r>
            <a:r>
              <a:rPr sz="2800" spc="-5" dirty="0">
                <a:latin typeface="Arial Black"/>
                <a:cs typeface="Arial Black"/>
              </a:rPr>
              <a:t>Instruksi: </a:t>
            </a:r>
            <a:r>
              <a:rPr sz="2800" spc="-919" dirty="0">
                <a:latin typeface="Arial Black"/>
                <a:cs typeface="Arial Black"/>
              </a:rPr>
              <a:t> </a:t>
            </a:r>
            <a:r>
              <a:rPr sz="2800" spc="-5" dirty="0">
                <a:latin typeface="Arial Black"/>
                <a:cs typeface="Arial Black"/>
              </a:rPr>
              <a:t>Karakteristik </a:t>
            </a:r>
            <a:r>
              <a:rPr sz="2800" spc="-919" dirty="0">
                <a:latin typeface="Arial Black"/>
                <a:cs typeface="Arial Black"/>
              </a:rPr>
              <a:t> </a:t>
            </a:r>
            <a:r>
              <a:rPr sz="2800" spc="-5" dirty="0">
                <a:latin typeface="Arial Black"/>
                <a:cs typeface="Arial Black"/>
              </a:rPr>
              <a:t>dan</a:t>
            </a:r>
            <a:r>
              <a:rPr sz="2800" spc="-35" dirty="0">
                <a:latin typeface="Arial Black"/>
                <a:cs typeface="Arial Black"/>
              </a:rPr>
              <a:t> </a:t>
            </a:r>
            <a:r>
              <a:rPr sz="2800" spc="-5" dirty="0">
                <a:latin typeface="Arial Black"/>
                <a:cs typeface="Arial Black"/>
              </a:rPr>
              <a:t>Fungsi</a:t>
            </a:r>
            <a:endParaRPr sz="2800" dirty="0">
              <a:latin typeface="Arial Black"/>
              <a:cs typeface="Arial Black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3B6DA0-F26F-4B2F-957E-EF82D1F7E42D}"/>
              </a:ext>
            </a:extLst>
          </p:cNvPr>
          <p:cNvCxnSpPr/>
          <p:nvPr/>
        </p:nvCxnSpPr>
        <p:spPr>
          <a:xfrm>
            <a:off x="304800" y="4572000"/>
            <a:ext cx="83820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45199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Jumlah</a:t>
            </a:r>
            <a:r>
              <a:rPr spc="-50" dirty="0"/>
              <a:t> </a:t>
            </a:r>
            <a:r>
              <a:rPr spc="-5" dirty="0"/>
              <a:t>addres</a:t>
            </a:r>
            <a:r>
              <a:rPr spc="-45" dirty="0"/>
              <a:t> </a:t>
            </a:r>
            <a:r>
              <a:rPr spc="-10" dirty="0"/>
              <a:t>(d)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829251"/>
            <a:ext cx="3727450" cy="411734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2800" spc="1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0" dirty="0">
                <a:latin typeface="Tahoma"/>
                <a:cs typeface="Tahoma"/>
              </a:rPr>
              <a:t>0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(zero)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addres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29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semua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addres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implicit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28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menggunakan</a:t>
            </a:r>
            <a:r>
              <a:rPr sz="2400" spc="-4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stack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29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Contoh: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285"/>
              </a:spcBef>
              <a:tabLst>
                <a:tab pos="1363980" algn="l"/>
              </a:tabLst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Tahoma"/>
                <a:cs typeface="Tahoma"/>
              </a:rPr>
              <a:t>push</a:t>
            </a:r>
            <a:r>
              <a:rPr sz="2400" spc="-8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290"/>
              </a:spcBef>
              <a:tabLst>
                <a:tab pos="1363980" algn="l"/>
              </a:tabLst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Tahoma"/>
                <a:cs typeface="Tahoma"/>
              </a:rPr>
              <a:t>push</a:t>
            </a:r>
            <a:r>
              <a:rPr sz="2400" spc="-8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b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290"/>
              </a:spcBef>
              <a:tabLst>
                <a:tab pos="1363980" algn="l"/>
              </a:tabLst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Tahoma"/>
                <a:cs typeface="Tahoma"/>
              </a:rPr>
              <a:t>add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285"/>
              </a:spcBef>
              <a:tabLst>
                <a:tab pos="1363980" algn="l"/>
              </a:tabLst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Tahoma"/>
                <a:cs typeface="Tahoma"/>
              </a:rPr>
              <a:t>pop</a:t>
            </a:r>
            <a:r>
              <a:rPr sz="2400" spc="-5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29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Berarti: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28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c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=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+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b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6501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Addres</a:t>
            </a:r>
            <a:r>
              <a:rPr spc="-30" dirty="0"/>
              <a:t> </a:t>
            </a:r>
            <a:r>
              <a:rPr spc="-5" dirty="0"/>
              <a:t>banyak</a:t>
            </a:r>
            <a:r>
              <a:rPr spc="-25" dirty="0"/>
              <a:t> </a:t>
            </a:r>
            <a:r>
              <a:rPr dirty="0"/>
              <a:t>?</a:t>
            </a:r>
            <a:r>
              <a:rPr spc="-30" dirty="0"/>
              <a:t> </a:t>
            </a:r>
            <a:r>
              <a:rPr spc="-5" dirty="0"/>
              <a:t>Sedikit</a:t>
            </a:r>
            <a:r>
              <a:rPr spc="-25" dirty="0"/>
              <a:t> </a:t>
            </a:r>
            <a:r>
              <a:rPr dirty="0"/>
              <a:t>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829221"/>
            <a:ext cx="4520565" cy="3684904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Addres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banyak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Instruksi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semakin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kompleks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perlu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register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banyak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Program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lebih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pendek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Lebih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cepat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?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Addres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sedikit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Instruksi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lebih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sederhana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Eksekusi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lebih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cepat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7746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Pertimbangan</a:t>
            </a:r>
            <a:r>
              <a:rPr spc="-40" dirty="0"/>
              <a:t> </a:t>
            </a:r>
            <a:r>
              <a:rPr spc="-5" dirty="0"/>
              <a:t>Perancangan</a:t>
            </a:r>
            <a:r>
              <a:rPr spc="-35" dirty="0"/>
              <a:t> </a:t>
            </a:r>
            <a:r>
              <a:rPr spc="-10" dirty="0"/>
              <a:t>(1)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829221"/>
            <a:ext cx="5394960" cy="3757929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Operation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Berapa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banyak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operand?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Apa </a:t>
            </a:r>
            <a:r>
              <a:rPr sz="2400" spc="-5" dirty="0">
                <a:latin typeface="Tahoma"/>
                <a:cs typeface="Tahoma"/>
              </a:rPr>
              <a:t>saja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operasi</a:t>
            </a:r>
            <a:r>
              <a:rPr sz="2400" dirty="0">
                <a:latin typeface="Tahoma"/>
                <a:cs typeface="Tahoma"/>
              </a:rPr>
              <a:t> yang </a:t>
            </a:r>
            <a:r>
              <a:rPr sz="2400" spc="-5" dirty="0">
                <a:latin typeface="Tahoma"/>
                <a:cs typeface="Tahoma"/>
              </a:rPr>
              <a:t>dikerjakan?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Seberapa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komplekx?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Jenis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data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Format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instruksi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Panjang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opcode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Jumlah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addres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7746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Pertimbangan</a:t>
            </a:r>
            <a:r>
              <a:rPr spc="-40" dirty="0"/>
              <a:t> </a:t>
            </a:r>
            <a:r>
              <a:rPr spc="-5" dirty="0"/>
              <a:t>Perancangan</a:t>
            </a:r>
            <a:r>
              <a:rPr spc="-35" dirty="0"/>
              <a:t> </a:t>
            </a:r>
            <a:r>
              <a:rPr spc="-10" dirty="0"/>
              <a:t>(2)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829221"/>
            <a:ext cx="7635240" cy="331851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Register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  <a:tabLst>
                <a:tab pos="1935480" algn="l"/>
              </a:tabLst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Jumlah	</a:t>
            </a:r>
            <a:r>
              <a:rPr sz="2400" spc="-5" dirty="0">
                <a:latin typeface="Tahoma"/>
                <a:cs typeface="Tahoma"/>
              </a:rPr>
              <a:t>register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yang tersedia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dlm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CPU</a:t>
            </a:r>
            <a:endParaRPr sz="2400">
              <a:latin typeface="Tahoma"/>
              <a:cs typeface="Tahoma"/>
            </a:endParaRPr>
          </a:p>
          <a:p>
            <a:pPr marL="755015" marR="5080" indent="-28575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Operasi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apa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yg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dpt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dikerjakan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oleh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masing-masing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registers?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Addressing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modes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(…)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8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RISC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v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CISC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36315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Jenis</a:t>
            </a:r>
            <a:r>
              <a:rPr spc="-95" dirty="0"/>
              <a:t> </a:t>
            </a:r>
            <a:r>
              <a:rPr spc="-5" dirty="0"/>
              <a:t>Operand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830111"/>
            <a:ext cx="5840730" cy="375729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Addres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Number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Integer/floating</a:t>
            </a:r>
            <a:r>
              <a:rPr sz="2400" spc="-5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point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Character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ASCII</a:t>
            </a:r>
            <a:r>
              <a:rPr sz="2400" spc="-4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etc.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Logical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Data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Bits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or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flags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000" spc="4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ahoma"/>
                <a:cs typeface="Tahoma"/>
              </a:rPr>
              <a:t>(Apa</a:t>
            </a:r>
            <a:r>
              <a:rPr sz="200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ada bedanya antara</a:t>
            </a:r>
            <a:r>
              <a:rPr sz="2000" spc="2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number dg character?)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61709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00829" algn="l"/>
              </a:tabLst>
            </a:pPr>
            <a:r>
              <a:rPr spc="-5" dirty="0"/>
              <a:t>Tipe Data</a:t>
            </a:r>
            <a:r>
              <a:rPr dirty="0"/>
              <a:t> </a:t>
            </a:r>
            <a:r>
              <a:rPr spc="-5" dirty="0"/>
              <a:t>pada	</a:t>
            </a:r>
            <a:r>
              <a:rPr spc="-10" dirty="0"/>
              <a:t>Pentium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830111"/>
            <a:ext cx="7915275" cy="352488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1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0" dirty="0">
                <a:latin typeface="Tahoma"/>
                <a:cs typeface="Tahoma"/>
              </a:rPr>
              <a:t>8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bit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Byte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16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bit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word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32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bit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double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word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64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bit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quad</a:t>
            </a:r>
            <a:r>
              <a:rPr sz="2800" spc="-5" dirty="0">
                <a:latin typeface="Tahoma"/>
                <a:cs typeface="Tahoma"/>
              </a:rPr>
              <a:t> word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4631690" algn="l"/>
              </a:tabLst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Addressing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menggunakan	</a:t>
            </a:r>
            <a:r>
              <a:rPr sz="2800" dirty="0">
                <a:latin typeface="Tahoma"/>
                <a:cs typeface="Tahoma"/>
              </a:rPr>
              <a:t>8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bit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unit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70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32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bit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double word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dibaca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pada addres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yg habis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dibagi dg</a:t>
            </a:r>
            <a:r>
              <a:rPr sz="2800" dirty="0">
                <a:latin typeface="Tahoma"/>
                <a:cs typeface="Tahoma"/>
              </a:rPr>
              <a:t> 4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4622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Tipe</a:t>
            </a:r>
            <a:r>
              <a:rPr spc="-25" dirty="0"/>
              <a:t> </a:t>
            </a:r>
            <a:r>
              <a:rPr spc="-5" dirty="0"/>
              <a:t>Data</a:t>
            </a:r>
            <a:r>
              <a:rPr spc="-25" dirty="0"/>
              <a:t> </a:t>
            </a:r>
            <a:r>
              <a:rPr spc="-10" dirty="0"/>
              <a:t>Specifik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842769"/>
            <a:ext cx="6113780" cy="39757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General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–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sembarang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isi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biner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Integer - single binary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value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Ordinal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- unsigned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integer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Unpacked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BCD -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One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digit per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byte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Packed BCD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-</a:t>
            </a:r>
            <a:r>
              <a:rPr sz="2400" dirty="0">
                <a:latin typeface="Tahoma"/>
                <a:cs typeface="Tahoma"/>
              </a:rPr>
              <a:t> 2</a:t>
            </a:r>
            <a:r>
              <a:rPr sz="2400" spc="-5" dirty="0">
                <a:latin typeface="Tahoma"/>
                <a:cs typeface="Tahoma"/>
              </a:rPr>
              <a:t> BCD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digits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per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byte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Near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Pointer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- </a:t>
            </a:r>
            <a:r>
              <a:rPr sz="2400" dirty="0">
                <a:latin typeface="Tahoma"/>
                <a:cs typeface="Tahoma"/>
              </a:rPr>
              <a:t>32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bit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offset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within</a:t>
            </a:r>
            <a:r>
              <a:rPr sz="2400" spc="-10" dirty="0">
                <a:latin typeface="Tahoma"/>
                <a:cs typeface="Tahoma"/>
              </a:rPr>
              <a:t> segment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Bit</a:t>
            </a:r>
            <a:r>
              <a:rPr sz="2400" spc="-4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field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Byte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String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Floating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Point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Tipe Data Floating Point </a:t>
            </a:r>
            <a:r>
              <a:rPr spc="-10" dirty="0"/>
              <a:t>pada </a:t>
            </a:r>
            <a:r>
              <a:rPr spc="-1190" dirty="0"/>
              <a:t> </a:t>
            </a:r>
            <a:r>
              <a:rPr spc="-10" dirty="0"/>
              <a:t>Pentium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915160"/>
            <a:ext cx="295529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Stallings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hal:324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3454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Jenis</a:t>
            </a:r>
            <a:r>
              <a:rPr spc="-105" dirty="0"/>
              <a:t> </a:t>
            </a:r>
            <a:r>
              <a:rPr dirty="0"/>
              <a:t>Operasi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830111"/>
            <a:ext cx="3333750" cy="360997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Data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Transfer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Arithmetic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Logical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Conversion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I/O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System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Control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Transfer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of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Control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34518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Data</a:t>
            </a:r>
            <a:r>
              <a:rPr spc="-95" dirty="0"/>
              <a:t> </a:t>
            </a:r>
            <a:r>
              <a:rPr spc="-5" dirty="0"/>
              <a:t>Transfer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829221"/>
            <a:ext cx="7425690" cy="418465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1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" dirty="0">
                <a:latin typeface="Tahoma"/>
                <a:cs typeface="Tahoma"/>
              </a:rPr>
              <a:t>menentukan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Source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Destination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Jumlah</a:t>
            </a:r>
            <a:r>
              <a:rPr sz="2400" spc="-4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data</a:t>
            </a:r>
            <a:endParaRPr sz="2400">
              <a:latin typeface="Tahoma"/>
              <a:cs typeface="Tahoma"/>
            </a:endParaRPr>
          </a:p>
          <a:p>
            <a:pPr marL="355600" marR="248920" indent="-343535">
              <a:lnSpc>
                <a:spcPct val="100000"/>
              </a:lnSpc>
              <a:spcBef>
                <a:spcPts val="665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Beda </a:t>
            </a:r>
            <a:r>
              <a:rPr sz="2800" dirty="0">
                <a:latin typeface="Tahoma"/>
                <a:cs typeface="Tahoma"/>
              </a:rPr>
              <a:t>instruksi untuk </a:t>
            </a:r>
            <a:r>
              <a:rPr sz="2800" spc="-5" dirty="0">
                <a:latin typeface="Tahoma"/>
                <a:cs typeface="Tahoma"/>
              </a:rPr>
              <a:t>setiap </a:t>
            </a:r>
            <a:r>
              <a:rPr sz="2800" dirty="0">
                <a:latin typeface="Tahoma"/>
                <a:cs typeface="Tahoma"/>
              </a:rPr>
              <a:t>data </a:t>
            </a:r>
            <a:r>
              <a:rPr sz="2800" spc="-5" dirty="0">
                <a:latin typeface="Tahoma"/>
                <a:cs typeface="Tahoma"/>
              </a:rPr>
              <a:t>movement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yang beda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pada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IBM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370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Atau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satu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instruction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dengan addres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yg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beda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pada</a:t>
            </a:r>
            <a:r>
              <a:rPr sz="2400" spc="-5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VAX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363092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02665" algn="l"/>
                <a:tab pos="3338829" algn="l"/>
              </a:tabLst>
            </a:pPr>
            <a:r>
              <a:rPr spc="-10" dirty="0"/>
              <a:t>Se</a:t>
            </a:r>
            <a:r>
              <a:rPr spc="-5" dirty="0"/>
              <a:t>t	</a:t>
            </a:r>
            <a:r>
              <a:rPr spc="-10" dirty="0"/>
              <a:t>instruks</a:t>
            </a:r>
            <a:r>
              <a:rPr spc="-5" dirty="0"/>
              <a:t>i	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915160"/>
            <a:ext cx="7347584" cy="2415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Kumpulan </a:t>
            </a:r>
            <a:r>
              <a:rPr sz="2800" dirty="0">
                <a:latin typeface="Tahoma"/>
                <a:cs typeface="Tahoma"/>
              </a:rPr>
              <a:t>instruksi lengkap </a:t>
            </a:r>
            <a:r>
              <a:rPr sz="2800" spc="-5" dirty="0">
                <a:latin typeface="Tahoma"/>
                <a:cs typeface="Tahoma"/>
              </a:rPr>
              <a:t>yang </a:t>
            </a:r>
            <a:r>
              <a:rPr sz="2800" dirty="0">
                <a:latin typeface="Tahoma"/>
                <a:cs typeface="Tahoma"/>
              </a:rPr>
              <a:t>dimengerti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oleh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CPU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Kode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mesin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Biner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Kode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assembly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2666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Arithmetic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20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830111"/>
            <a:ext cx="5120005" cy="339090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Add,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Subtract,</a:t>
            </a:r>
            <a:r>
              <a:rPr sz="2800" dirty="0">
                <a:latin typeface="Tahoma"/>
                <a:cs typeface="Tahoma"/>
              </a:rPr>
              <a:t> Multiply,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Divide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Signed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Integer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Floating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point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?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Termasuk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operasi: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Increment</a:t>
            </a:r>
            <a:r>
              <a:rPr sz="2400" spc="-4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(a++)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Decrement</a:t>
            </a:r>
            <a:r>
              <a:rPr sz="2400" spc="-4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(a--)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Negate</a:t>
            </a:r>
            <a:r>
              <a:rPr sz="2400" spc="-4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(-a)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1854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Logical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21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830111"/>
            <a:ext cx="3221355" cy="10496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Bitwise</a:t>
            </a:r>
            <a:r>
              <a:rPr sz="2800" spc="-10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operations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AND,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OR,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NOT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4123" y="737108"/>
            <a:ext cx="2820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Arial Black"/>
                <a:cs typeface="Arial Black"/>
              </a:rPr>
              <a:t>Conversion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915160"/>
            <a:ext cx="435546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Contoh: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Biner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ke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Decimal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31483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Input/Output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830111"/>
            <a:ext cx="6808470" cy="19888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Tersedia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instruksi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khusus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Atau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digunakan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instruksi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data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movement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(memory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mapped)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Atau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dikerjakan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oleh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controller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(DMA)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413892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Systems</a:t>
            </a:r>
            <a:r>
              <a:rPr spc="-40" dirty="0"/>
              <a:t> </a:t>
            </a:r>
            <a:r>
              <a:rPr spc="-5" dirty="0"/>
              <a:t>Control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24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830111"/>
            <a:ext cx="6318885" cy="243967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1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" dirty="0">
                <a:latin typeface="Tahoma"/>
                <a:cs typeface="Tahoma"/>
              </a:rPr>
              <a:t>Privileged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instructions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CPU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harus</a:t>
            </a:r>
            <a:r>
              <a:rPr sz="2800" spc="-5" dirty="0">
                <a:latin typeface="Tahoma"/>
                <a:cs typeface="Tahoma"/>
              </a:rPr>
              <a:t> berada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pada state tertentu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Ring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0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pada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80386+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Kernel</a:t>
            </a:r>
            <a:r>
              <a:rPr sz="2400" spc="-5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mode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Digunakan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oleh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operating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systems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47478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Transfer</a:t>
            </a:r>
            <a:r>
              <a:rPr spc="-35" dirty="0"/>
              <a:t> </a:t>
            </a:r>
            <a:r>
              <a:rPr spc="-5" dirty="0"/>
              <a:t>of</a:t>
            </a:r>
            <a:r>
              <a:rPr spc="-30" dirty="0"/>
              <a:t> </a:t>
            </a:r>
            <a:r>
              <a:rPr spc="-10" dirty="0"/>
              <a:t>Control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25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829221"/>
            <a:ext cx="5564505" cy="419671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Branch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Contoh: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branch to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x if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result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is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zero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Skip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Contoh: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increment </a:t>
            </a:r>
            <a:r>
              <a:rPr sz="2400" dirty="0">
                <a:latin typeface="Tahoma"/>
                <a:cs typeface="Tahoma"/>
              </a:rPr>
              <a:t>and</a:t>
            </a:r>
            <a:r>
              <a:rPr sz="2400" spc="-5" dirty="0">
                <a:latin typeface="Tahoma"/>
                <a:cs typeface="Tahoma"/>
              </a:rPr>
              <a:t> skip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if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zero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ISZ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Register1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Branch</a:t>
            </a:r>
            <a:r>
              <a:rPr sz="2400" spc="-5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xxxx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ADD</a:t>
            </a:r>
            <a:r>
              <a:rPr sz="2400" spc="-5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Subroutine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call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1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interrupt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call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31489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Baca</a:t>
            </a:r>
            <a:r>
              <a:rPr spc="-100" dirty="0"/>
              <a:t> </a:t>
            </a:r>
            <a:r>
              <a:rPr spc="-5" dirty="0"/>
              <a:t>sendiri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26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830111"/>
            <a:ext cx="6837680" cy="10496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Jenis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operasi</a:t>
            </a:r>
            <a:r>
              <a:rPr sz="2800" dirty="0">
                <a:latin typeface="Tahoma"/>
                <a:cs typeface="Tahoma"/>
              </a:rPr>
              <a:t> pada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Pentium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PowerPC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Stallings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hal:338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188467"/>
            <a:ext cx="510476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Byte</a:t>
            </a:r>
            <a:r>
              <a:rPr spc="-60" dirty="0"/>
              <a:t> </a:t>
            </a:r>
            <a:r>
              <a:rPr spc="-5" dirty="0"/>
              <a:t>Order</a:t>
            </a:r>
          </a:p>
          <a:p>
            <a:pPr marL="12700">
              <a:lnSpc>
                <a:spcPct val="100000"/>
              </a:lnSpc>
              <a:tabLst>
                <a:tab pos="3288665" algn="l"/>
              </a:tabLst>
            </a:pPr>
            <a:r>
              <a:rPr spc="-5" dirty="0"/>
              <a:t>(bagian dari	</a:t>
            </a:r>
            <a:r>
              <a:rPr spc="-10" dirty="0"/>
              <a:t>chips?)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915160"/>
            <a:ext cx="7749540" cy="2842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42875" indent="-343535">
              <a:lnSpc>
                <a:spcPct val="100000"/>
              </a:lnSpc>
              <a:spcBef>
                <a:spcPts val="10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Bagaiamana </a:t>
            </a:r>
            <a:r>
              <a:rPr sz="2800" dirty="0">
                <a:latin typeface="Tahoma"/>
                <a:cs typeface="Tahoma"/>
              </a:rPr>
              <a:t>urutan bilangan </a:t>
            </a:r>
            <a:r>
              <a:rPr sz="2800" spc="-5" dirty="0">
                <a:latin typeface="Tahoma"/>
                <a:cs typeface="Tahoma"/>
              </a:rPr>
              <a:t>yang </a:t>
            </a:r>
            <a:r>
              <a:rPr sz="2800" dirty="0">
                <a:latin typeface="Tahoma"/>
                <a:cs typeface="Tahoma"/>
              </a:rPr>
              <a:t>lebih dari 1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byte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disimpan/dibaca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2843530" algn="l"/>
              </a:tabLst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contoh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(dalam	hex)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75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Bilangan </a:t>
            </a:r>
            <a:r>
              <a:rPr sz="2800" spc="-5" dirty="0">
                <a:latin typeface="Tahoma"/>
                <a:cs typeface="Tahoma"/>
              </a:rPr>
              <a:t>12345678 </a:t>
            </a:r>
            <a:r>
              <a:rPr sz="2800" dirty="0">
                <a:latin typeface="Tahoma"/>
                <a:cs typeface="Tahoma"/>
              </a:rPr>
              <a:t>dapat disimpan pada lokasi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4x8bit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sbb: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endParaRPr sz="28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46469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Contoh</a:t>
            </a:r>
            <a:r>
              <a:rPr spc="-60" dirty="0"/>
              <a:t> </a:t>
            </a:r>
            <a:r>
              <a:rPr dirty="0"/>
              <a:t>Byte</a:t>
            </a:r>
            <a:r>
              <a:rPr spc="-55" dirty="0"/>
              <a:t> </a:t>
            </a:r>
            <a:r>
              <a:rPr spc="-5" dirty="0"/>
              <a:t>Order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28</a:t>
            </a:fld>
            <a:endParaRPr spc="-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16127" y="1927686"/>
          <a:ext cx="6883400" cy="2479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3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158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2800" spc="25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</a:t>
                      </a:r>
                      <a:r>
                        <a:rPr sz="2800" spc="25" dirty="0">
                          <a:latin typeface="Tahoma"/>
                          <a:cs typeface="Tahoma"/>
                        </a:rPr>
                        <a:t>Address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0390">
                        <a:lnSpc>
                          <a:spcPct val="100000"/>
                        </a:lnSpc>
                      </a:pPr>
                      <a:r>
                        <a:rPr sz="2800" spc="-5" dirty="0">
                          <a:latin typeface="Tahoma"/>
                          <a:cs typeface="Tahoma"/>
                        </a:rPr>
                        <a:t>Value</a:t>
                      </a:r>
                      <a:r>
                        <a:rPr sz="2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5" dirty="0">
                          <a:latin typeface="Tahoma"/>
                          <a:cs typeface="Tahoma"/>
                        </a:rPr>
                        <a:t>(1)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9605">
                        <a:lnSpc>
                          <a:spcPct val="100000"/>
                        </a:lnSpc>
                      </a:pPr>
                      <a:r>
                        <a:rPr sz="2800" spc="-5" dirty="0">
                          <a:latin typeface="Tahoma"/>
                          <a:cs typeface="Tahoma"/>
                        </a:rPr>
                        <a:t>Value(2)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0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800" spc="50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</a:t>
                      </a:r>
                      <a:r>
                        <a:rPr sz="2800" spc="50" dirty="0">
                          <a:latin typeface="Tahoma"/>
                          <a:cs typeface="Tahoma"/>
                        </a:rPr>
                        <a:t>184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57975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800" dirty="0">
                          <a:latin typeface="Tahoma"/>
                          <a:cs typeface="Tahoma"/>
                        </a:rPr>
                        <a:t>12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6496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800" dirty="0">
                          <a:latin typeface="Tahoma"/>
                          <a:cs typeface="Tahoma"/>
                        </a:rPr>
                        <a:t>78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0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800" spc="50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</a:t>
                      </a:r>
                      <a:r>
                        <a:rPr sz="2800" spc="50" dirty="0">
                          <a:latin typeface="Tahoma"/>
                          <a:cs typeface="Tahoma"/>
                        </a:rPr>
                        <a:t>185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57975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800" dirty="0">
                          <a:latin typeface="Tahoma"/>
                          <a:cs typeface="Tahoma"/>
                        </a:rPr>
                        <a:t>34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6496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800" dirty="0">
                          <a:latin typeface="Tahoma"/>
                          <a:cs typeface="Tahoma"/>
                        </a:rPr>
                        <a:t>56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0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800" spc="50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</a:t>
                      </a:r>
                      <a:r>
                        <a:rPr sz="2800" spc="50" dirty="0">
                          <a:latin typeface="Tahoma"/>
                          <a:cs typeface="Tahoma"/>
                        </a:rPr>
                        <a:t>186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57975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800" dirty="0">
                          <a:latin typeface="Tahoma"/>
                          <a:cs typeface="Tahoma"/>
                        </a:rPr>
                        <a:t>56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6496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800" dirty="0">
                          <a:latin typeface="Tahoma"/>
                          <a:cs typeface="Tahoma"/>
                        </a:rPr>
                        <a:t>34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582">
                <a:tc>
                  <a:txBody>
                    <a:bodyPr/>
                    <a:lstStyle/>
                    <a:p>
                      <a:pPr marL="31750">
                        <a:lnSpc>
                          <a:spcPts val="3290"/>
                        </a:lnSpc>
                        <a:spcBef>
                          <a:spcPts val="320"/>
                        </a:spcBef>
                      </a:pPr>
                      <a:r>
                        <a:rPr sz="2800" spc="50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</a:t>
                      </a:r>
                      <a:r>
                        <a:rPr sz="2800" spc="50" dirty="0">
                          <a:latin typeface="Tahoma"/>
                          <a:cs typeface="Tahoma"/>
                        </a:rPr>
                        <a:t>186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579755">
                        <a:lnSpc>
                          <a:spcPts val="3290"/>
                        </a:lnSpc>
                        <a:spcBef>
                          <a:spcPts val="320"/>
                        </a:spcBef>
                      </a:pPr>
                      <a:r>
                        <a:rPr sz="2800" dirty="0">
                          <a:latin typeface="Tahoma"/>
                          <a:cs typeface="Tahoma"/>
                        </a:rPr>
                        <a:t>78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649605">
                        <a:lnSpc>
                          <a:spcPts val="3290"/>
                        </a:lnSpc>
                        <a:spcBef>
                          <a:spcPts val="320"/>
                        </a:spcBef>
                      </a:pPr>
                      <a:r>
                        <a:rPr sz="2800" dirty="0">
                          <a:latin typeface="Tahoma"/>
                          <a:cs typeface="Tahoma"/>
                        </a:rPr>
                        <a:t>12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35177" y="4987603"/>
            <a:ext cx="466407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54960" algn="l"/>
              </a:tabLst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top</a:t>
            </a:r>
            <a:r>
              <a:rPr sz="2800" dirty="0">
                <a:latin typeface="Tahoma"/>
                <a:cs typeface="Tahoma"/>
              </a:rPr>
              <a:t> down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atau	bottom</a:t>
            </a:r>
            <a:r>
              <a:rPr sz="2800" spc="-8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up?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54844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Penamaan</a:t>
            </a:r>
            <a:r>
              <a:rPr spc="-45" dirty="0"/>
              <a:t> </a:t>
            </a:r>
            <a:r>
              <a:rPr spc="-5" dirty="0"/>
              <a:t>Byte</a:t>
            </a:r>
            <a:r>
              <a:rPr spc="-40" dirty="0"/>
              <a:t> </a:t>
            </a:r>
            <a:r>
              <a:rPr spc="-10" dirty="0"/>
              <a:t>Order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29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830111"/>
            <a:ext cx="8003540" cy="301244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Problem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ordering </a:t>
            </a:r>
            <a:r>
              <a:rPr sz="2800" dirty="0">
                <a:latin typeface="Tahoma"/>
                <a:cs typeface="Tahoma"/>
              </a:rPr>
              <a:t>dinamakan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Endian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LSB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pada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posisi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paling kiri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(pada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addres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terkecil)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2334895" algn="l"/>
              </a:tabLst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Dinamakan	</a:t>
            </a:r>
            <a:r>
              <a:rPr sz="2800" dirty="0">
                <a:latin typeface="Tahoma"/>
                <a:cs typeface="Tahoma"/>
              </a:rPr>
              <a:t>big-endian</a:t>
            </a:r>
            <a:endParaRPr sz="2800">
              <a:latin typeface="Tahoma"/>
              <a:cs typeface="Tahoma"/>
            </a:endParaRPr>
          </a:p>
          <a:p>
            <a:pPr marL="355600" marR="900430" indent="-343535">
              <a:lnSpc>
                <a:spcPct val="100000"/>
              </a:lnSpc>
              <a:spcBef>
                <a:spcPts val="670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LSB </a:t>
            </a:r>
            <a:r>
              <a:rPr sz="2800" spc="-5" dirty="0">
                <a:latin typeface="Tahoma"/>
                <a:cs typeface="Tahoma"/>
              </a:rPr>
              <a:t>pada posisi paling kanan (pada addres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terbesar)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Dinamakan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little-endian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42392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Elemen</a:t>
            </a:r>
            <a:r>
              <a:rPr spc="-60" dirty="0"/>
              <a:t> </a:t>
            </a:r>
            <a:r>
              <a:rPr spc="-10" dirty="0"/>
              <a:t>Instruksi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829221"/>
            <a:ext cx="4903470" cy="3830954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R="447040" algn="ctr">
              <a:lnSpc>
                <a:spcPct val="100000"/>
              </a:lnSpc>
              <a:spcBef>
                <a:spcPts val="77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Operation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code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(Op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code)</a:t>
            </a:r>
            <a:endParaRPr sz="2800">
              <a:latin typeface="Tahoma"/>
              <a:cs typeface="Tahoma"/>
            </a:endParaRPr>
          </a:p>
          <a:p>
            <a:pPr marR="2454910" algn="ctr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Kerjakan</a:t>
            </a:r>
            <a:endParaRPr sz="2400">
              <a:latin typeface="Tahoma"/>
              <a:cs typeface="Tahoma"/>
            </a:endParaRPr>
          </a:p>
          <a:p>
            <a:pPr marR="408305" algn="ctr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Source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Operand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reference</a:t>
            </a:r>
            <a:endParaRPr sz="2800">
              <a:latin typeface="Tahoma"/>
              <a:cs typeface="Tahoma"/>
            </a:endParaRPr>
          </a:p>
          <a:p>
            <a:pPr marR="1508760" algn="ctr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Dengan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data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ini</a:t>
            </a:r>
            <a:endParaRPr sz="2400">
              <a:latin typeface="Tahoma"/>
              <a:cs typeface="Tahoma"/>
            </a:endParaRPr>
          </a:p>
          <a:p>
            <a:pPr marR="511809" algn="ctr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Result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Operand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reference</a:t>
            </a:r>
            <a:endParaRPr sz="2800">
              <a:latin typeface="Tahoma"/>
              <a:cs typeface="Tahoma"/>
            </a:endParaRPr>
          </a:p>
          <a:p>
            <a:pPr marR="601980" algn="ctr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Simpan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hasilnya</a:t>
            </a:r>
            <a:r>
              <a:rPr sz="2400" spc="-10" dirty="0">
                <a:latin typeface="Tahoma"/>
                <a:cs typeface="Tahoma"/>
              </a:rPr>
              <a:t> kesini</a:t>
            </a:r>
            <a:endParaRPr sz="2400">
              <a:latin typeface="Tahoma"/>
              <a:cs typeface="Tahoma"/>
            </a:endParaRPr>
          </a:p>
          <a:p>
            <a:pPr marR="320675" algn="ctr">
              <a:lnSpc>
                <a:spcPct val="100000"/>
              </a:lnSpc>
              <a:spcBef>
                <a:spcPts val="665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Next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Instruction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Reference</a:t>
            </a:r>
            <a:endParaRPr sz="2800">
              <a:latin typeface="Tahoma"/>
              <a:cs typeface="Tahoma"/>
            </a:endParaRPr>
          </a:p>
          <a:p>
            <a:pPr marL="457200" algn="ctr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Setelah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selesai,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kerjakan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ini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...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30213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Standard…?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30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830111"/>
            <a:ext cx="8007984" cy="359854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5193030" algn="l"/>
              </a:tabLst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Pentium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(80x86), VAX adalah	little-endian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70"/>
              </a:spcBef>
              <a:tabLst>
                <a:tab pos="2494280" algn="l"/>
                <a:tab pos="6356350" algn="l"/>
              </a:tabLst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IBM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370,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Motorola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680x0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(Mac),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dan	RISC</a:t>
            </a:r>
            <a:r>
              <a:rPr sz="2800" spc="-8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yang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lain,</a:t>
            </a:r>
            <a:r>
              <a:rPr sz="2800" spc="-5" dirty="0">
                <a:latin typeface="Tahoma"/>
                <a:cs typeface="Tahoma"/>
              </a:rPr>
              <a:t> adalah	big-endian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Internet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menggunakan big-endian</a:t>
            </a:r>
            <a:endParaRPr sz="2800">
              <a:latin typeface="Tahoma"/>
              <a:cs typeface="Tahoma"/>
            </a:endParaRPr>
          </a:p>
          <a:p>
            <a:pPr marL="755015" marR="749935" indent="-28575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Membuat program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untuk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Internet</a:t>
            </a:r>
            <a:r>
              <a:rPr sz="2400" dirty="0">
                <a:latin typeface="Tahoma"/>
                <a:cs typeface="Tahoma"/>
              </a:rPr>
              <a:t> pada</a:t>
            </a:r>
            <a:r>
              <a:rPr sz="2400" spc="-5" dirty="0">
                <a:latin typeface="Tahoma"/>
                <a:cs typeface="Tahoma"/>
              </a:rPr>
              <a:t> PC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lebih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susah.</a:t>
            </a:r>
            <a:endParaRPr sz="2400">
              <a:latin typeface="Tahoma"/>
              <a:cs typeface="Tahoma"/>
            </a:endParaRPr>
          </a:p>
          <a:p>
            <a:pPr marL="755015" marR="508634" indent="-28575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WinSock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menyediakan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htoi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(Host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to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Internet)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dan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itoh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(Internet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to Host)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untuk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keperluan </a:t>
            </a:r>
            <a:r>
              <a:rPr sz="2400" spc="-10" dirty="0">
                <a:latin typeface="Tahoma"/>
                <a:cs typeface="Tahoma"/>
              </a:rPr>
              <a:t>konversi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28428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Operands</a:t>
            </a:r>
            <a:r>
              <a:rPr spc="-100" dirty="0"/>
              <a:t> </a:t>
            </a:r>
            <a:r>
              <a:rPr dirty="0"/>
              <a:t>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830111"/>
            <a:ext cx="7137400" cy="156210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Main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memory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(or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virtual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memory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or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cache)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CPU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register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4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5" dirty="0">
                <a:latin typeface="Tahoma"/>
                <a:cs typeface="Tahoma"/>
              </a:rPr>
              <a:t>I/O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device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48240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Penyajian</a:t>
            </a:r>
            <a:r>
              <a:rPr spc="-55" dirty="0"/>
              <a:t> </a:t>
            </a:r>
            <a:r>
              <a:rPr spc="-10" dirty="0"/>
              <a:t>Instruksi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915160"/>
            <a:ext cx="7642859" cy="3208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Dlm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kode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mesin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setiap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instruksi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memiliki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pola-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tertentu</a:t>
            </a:r>
            <a:endParaRPr sz="2800">
              <a:latin typeface="Tahoma"/>
              <a:cs typeface="Tahoma"/>
            </a:endParaRPr>
          </a:p>
          <a:p>
            <a:pPr marL="355600" marR="796925" indent="-343535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Untuk </a:t>
            </a:r>
            <a:r>
              <a:rPr sz="2800" spc="-5" dirty="0">
                <a:latin typeface="Tahoma"/>
                <a:cs typeface="Tahoma"/>
              </a:rPr>
              <a:t>konsumsi </a:t>
            </a:r>
            <a:r>
              <a:rPr sz="2800" dirty="0">
                <a:latin typeface="Tahoma"/>
                <a:cs typeface="Tahoma"/>
              </a:rPr>
              <a:t>programmers disediakan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penyajian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simbolik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Contoh: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ADD,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SUB,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LOAD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Operand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juga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disajikan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secara simbolik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Contoh: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ADD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A,B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3733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Jenis</a:t>
            </a:r>
            <a:r>
              <a:rPr spc="-105" dirty="0"/>
              <a:t> </a:t>
            </a:r>
            <a:r>
              <a:rPr dirty="0"/>
              <a:t>Instruksi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830111"/>
            <a:ext cx="4929505" cy="20739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Data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processing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Data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storage </a:t>
            </a:r>
            <a:r>
              <a:rPr sz="2800" dirty="0">
                <a:latin typeface="Tahoma"/>
                <a:cs typeface="Tahoma"/>
              </a:rPr>
              <a:t>(main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memory)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Data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movement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(I/O)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Program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flow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control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45199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Jumlah</a:t>
            </a:r>
            <a:r>
              <a:rPr spc="-50" dirty="0"/>
              <a:t> </a:t>
            </a:r>
            <a:r>
              <a:rPr spc="-5" dirty="0"/>
              <a:t>addres</a:t>
            </a:r>
            <a:r>
              <a:rPr spc="-45" dirty="0"/>
              <a:t> </a:t>
            </a:r>
            <a:r>
              <a:rPr spc="-10" dirty="0"/>
              <a:t>(a)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829221"/>
            <a:ext cx="4838700" cy="273367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1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0" dirty="0">
                <a:latin typeface="Tahoma"/>
                <a:cs typeface="Tahoma"/>
              </a:rPr>
              <a:t>3</a:t>
            </a:r>
            <a:r>
              <a:rPr sz="2800" spc="-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addres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Operand </a:t>
            </a:r>
            <a:r>
              <a:rPr sz="2400" dirty="0">
                <a:latin typeface="Tahoma"/>
                <a:cs typeface="Tahoma"/>
              </a:rPr>
              <a:t>1,</a:t>
            </a:r>
            <a:r>
              <a:rPr sz="2400" spc="-5" dirty="0">
                <a:latin typeface="Tahoma"/>
                <a:cs typeface="Tahoma"/>
              </a:rPr>
              <a:t> Operand</a:t>
            </a:r>
            <a:r>
              <a:rPr sz="2400" dirty="0">
                <a:latin typeface="Tahoma"/>
                <a:cs typeface="Tahoma"/>
              </a:rPr>
              <a:t> 2,</a:t>
            </a:r>
            <a:r>
              <a:rPr sz="2400" spc="-5" dirty="0">
                <a:latin typeface="Tahoma"/>
                <a:cs typeface="Tahoma"/>
              </a:rPr>
              <a:t> Result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Contoh: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ADD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A,B,C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a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=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b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+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c;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Jarang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digunakan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Perlu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word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yang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panjang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45199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Jumlah</a:t>
            </a:r>
            <a:r>
              <a:rPr spc="-50" dirty="0"/>
              <a:t> </a:t>
            </a:r>
            <a:r>
              <a:rPr spc="-5" dirty="0"/>
              <a:t>addres</a:t>
            </a:r>
            <a:r>
              <a:rPr spc="-45" dirty="0"/>
              <a:t> </a:t>
            </a:r>
            <a:r>
              <a:rPr spc="-10" dirty="0"/>
              <a:t>(b)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829221"/>
            <a:ext cx="7143115" cy="340487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1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0" dirty="0">
                <a:latin typeface="Tahoma"/>
                <a:cs typeface="Tahoma"/>
              </a:rPr>
              <a:t>2</a:t>
            </a:r>
            <a:r>
              <a:rPr sz="2800" spc="-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addres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Salah </a:t>
            </a:r>
            <a:r>
              <a:rPr sz="2400" spc="-5" dirty="0">
                <a:latin typeface="Tahoma"/>
                <a:cs typeface="Tahoma"/>
              </a:rPr>
              <a:t>satu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sebagai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operand</a:t>
            </a:r>
            <a:r>
              <a:rPr sz="2400" dirty="0">
                <a:latin typeface="Tahoma"/>
                <a:cs typeface="Tahoma"/>
              </a:rPr>
              <a:t> dan </a:t>
            </a:r>
            <a:r>
              <a:rPr sz="2400" spc="-5" dirty="0">
                <a:latin typeface="Tahoma"/>
                <a:cs typeface="Tahoma"/>
              </a:rPr>
              <a:t>result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Contoh: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ADD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A,B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a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=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+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b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Instruksi lebih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pendek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Diperlukan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kerja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ekstra</a:t>
            </a:r>
            <a:endParaRPr sz="2400">
              <a:latin typeface="Tahoma"/>
              <a:cs typeface="Tahoma"/>
            </a:endParaRPr>
          </a:p>
          <a:p>
            <a:pPr marL="1155700" marR="5080" indent="-229235">
              <a:lnSpc>
                <a:spcPct val="100000"/>
              </a:lnSpc>
              <a:spcBef>
                <a:spcPts val="484"/>
              </a:spcBef>
            </a:pPr>
            <a:r>
              <a:rPr sz="2000" spc="-5" dirty="0">
                <a:solidFill>
                  <a:srgbClr val="FF0000"/>
                </a:solidFill>
                <a:latin typeface="Wingdings"/>
                <a:cs typeface="Wingdings"/>
              </a:rPr>
              <a:t></a:t>
            </a:r>
            <a:r>
              <a:rPr sz="2000" spc="-5" dirty="0">
                <a:latin typeface="Tahoma"/>
                <a:cs typeface="Tahoma"/>
              </a:rPr>
              <a:t>Temporary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storage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untuk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menyimpan beberapa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hasil </a:t>
            </a:r>
            <a:r>
              <a:rPr sz="2000" spc="-6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operasi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45199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Jumlah</a:t>
            </a:r>
            <a:r>
              <a:rPr spc="-50" dirty="0"/>
              <a:t> </a:t>
            </a:r>
            <a:r>
              <a:rPr spc="-5" dirty="0"/>
              <a:t>addres</a:t>
            </a:r>
            <a:r>
              <a:rPr spc="-45" dirty="0"/>
              <a:t> </a:t>
            </a:r>
            <a:r>
              <a:rPr spc="-10" dirty="0"/>
              <a:t>(c)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829221"/>
            <a:ext cx="5078730" cy="141668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1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0" dirty="0">
                <a:latin typeface="Tahoma"/>
                <a:cs typeface="Tahoma"/>
              </a:rPr>
              <a:t>1</a:t>
            </a:r>
            <a:r>
              <a:rPr sz="2800" spc="-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addres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Addres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kedua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Implicit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Biasanya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register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(accumulator)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960</Words>
  <Application>Microsoft Office PowerPoint</Application>
  <PresentationFormat>On-screen Show (4:3)</PresentationFormat>
  <Paragraphs>231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 Black</vt:lpstr>
      <vt:lpstr>Arial MT</vt:lpstr>
      <vt:lpstr>Calibri</vt:lpstr>
      <vt:lpstr>Tahoma</vt:lpstr>
      <vt:lpstr>Times New Roman</vt:lpstr>
      <vt:lpstr>Wingdings</vt:lpstr>
      <vt:lpstr>Office Theme</vt:lpstr>
      <vt:lpstr>PowerPoint Presentation</vt:lpstr>
      <vt:lpstr>Set instruksi ?</vt:lpstr>
      <vt:lpstr>Elemen Instruksi</vt:lpstr>
      <vt:lpstr>Operands ?</vt:lpstr>
      <vt:lpstr>Penyajian Instruksi</vt:lpstr>
      <vt:lpstr>Jenis Instruksi</vt:lpstr>
      <vt:lpstr>Jumlah addres (a)</vt:lpstr>
      <vt:lpstr>Jumlah addres (b)</vt:lpstr>
      <vt:lpstr>Jumlah addres (c)</vt:lpstr>
      <vt:lpstr>Jumlah addres (d)</vt:lpstr>
      <vt:lpstr>Addres banyak ? Sedikit ?</vt:lpstr>
      <vt:lpstr>Pertimbangan Perancangan (1)</vt:lpstr>
      <vt:lpstr>Pertimbangan Perancangan (2)</vt:lpstr>
      <vt:lpstr>Jenis Operand</vt:lpstr>
      <vt:lpstr>Tipe Data pada Pentium</vt:lpstr>
      <vt:lpstr>Tipe Data Specifik</vt:lpstr>
      <vt:lpstr>Tipe Data Floating Point pada  Pentium</vt:lpstr>
      <vt:lpstr>Jenis Operasi</vt:lpstr>
      <vt:lpstr>Data Transfer</vt:lpstr>
      <vt:lpstr>Arithmetic</vt:lpstr>
      <vt:lpstr>Logical</vt:lpstr>
      <vt:lpstr>PowerPoint Presentation</vt:lpstr>
      <vt:lpstr>Input/Output</vt:lpstr>
      <vt:lpstr>Systems Control</vt:lpstr>
      <vt:lpstr>Transfer of Control</vt:lpstr>
      <vt:lpstr>Baca sendiri</vt:lpstr>
      <vt:lpstr>Byte Order (bagian dari chips?)</vt:lpstr>
      <vt:lpstr>Contoh Byte Order</vt:lpstr>
      <vt:lpstr>Penamaan Byte Order</vt:lpstr>
      <vt:lpstr>Standard…?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 Sets</dc:title>
  <dc:creator>Adrian J Pullin</dc:creator>
  <cp:lastModifiedBy>Yustika Ramadhani</cp:lastModifiedBy>
  <cp:revision>1</cp:revision>
  <dcterms:created xsi:type="dcterms:W3CDTF">2022-04-13T07:16:51Z</dcterms:created>
  <dcterms:modified xsi:type="dcterms:W3CDTF">2022-04-13T07:41:49Z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2009-10-26T00:00:00Z</vt:filetime>
  </property>
  <property fmtid="{D5CDD505-2E9C-101B-9397-08002B2CF9AE}" pid="3" name="Creator">
    <vt:lpwstr>Acrobat PDFMaker 8.1 for PowerPoint</vt:lpwstr>
  </property>
  <property fmtid="{D5CDD505-2E9C-101B-9397-08002B2CF9AE}" pid="4" name="LastSaved">
    <vt:filetime>2022-04-13T00:00:00Z</vt:filetime>
  </property>
</Properties>
</file>