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8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1562100"/>
            <a:ext cx="8153400" cy="76200"/>
          </a:xfrm>
          <a:custGeom>
            <a:avLst/>
            <a:gdLst/>
            <a:ahLst/>
            <a:cxnLst/>
            <a:rect l="l" t="t" r="r" b="b"/>
            <a:pathLst>
              <a:path w="8153400" h="76200">
                <a:moveTo>
                  <a:pt x="8153400" y="76200"/>
                </a:moveTo>
                <a:lnTo>
                  <a:pt x="8153400" y="0"/>
                </a:lnTo>
                <a:lnTo>
                  <a:pt x="0" y="0"/>
                </a:lnTo>
                <a:lnTo>
                  <a:pt x="0" y="76200"/>
                </a:lnTo>
                <a:lnTo>
                  <a:pt x="8153400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4886" y="735584"/>
            <a:ext cx="8174227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831635"/>
            <a:ext cx="8072119" cy="3098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02930" y="6484166"/>
            <a:ext cx="175259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476500"/>
            <a:ext cx="8153400" cy="76200"/>
          </a:xfrm>
          <a:custGeom>
            <a:avLst/>
            <a:gdLst/>
            <a:ahLst/>
            <a:cxnLst/>
            <a:rect l="l" t="t" r="r" b="b"/>
            <a:pathLst>
              <a:path w="8153400" h="76200">
                <a:moveTo>
                  <a:pt x="8153400" y="76200"/>
                </a:moveTo>
                <a:lnTo>
                  <a:pt x="8153400" y="0"/>
                </a:lnTo>
                <a:lnTo>
                  <a:pt x="0" y="0"/>
                </a:lnTo>
                <a:lnTo>
                  <a:pt x="0" y="76200"/>
                </a:lnTo>
                <a:lnTo>
                  <a:pt x="8153400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993139" y="2954061"/>
            <a:ext cx="7385050" cy="10123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20000"/>
              </a:lnSpc>
              <a:spcBef>
                <a:spcPts val="100"/>
              </a:spcBef>
            </a:pPr>
            <a:r>
              <a:rPr sz="2800" spc="-5" dirty="0">
                <a:latin typeface="Arial Black"/>
                <a:cs typeface="Arial Black"/>
              </a:rPr>
              <a:t>Instruction Sets: </a:t>
            </a:r>
            <a:r>
              <a:rPr sz="2800" dirty="0">
                <a:latin typeface="Arial Black"/>
                <a:cs typeface="Arial Black"/>
              </a:rPr>
              <a:t> </a:t>
            </a:r>
            <a:r>
              <a:rPr sz="2800" spc="-5" dirty="0">
                <a:latin typeface="Arial Black"/>
                <a:cs typeface="Arial Black"/>
              </a:rPr>
              <a:t>Addressing</a:t>
            </a:r>
            <a:r>
              <a:rPr sz="2800" spc="-100" dirty="0">
                <a:latin typeface="Arial Black"/>
                <a:cs typeface="Arial Black"/>
              </a:rPr>
              <a:t> </a:t>
            </a:r>
            <a:r>
              <a:rPr sz="2800" spc="-5" dirty="0">
                <a:latin typeface="Arial Black"/>
                <a:cs typeface="Arial Black"/>
              </a:rPr>
              <a:t>Modes </a:t>
            </a:r>
            <a:r>
              <a:rPr sz="2800" spc="-919" dirty="0">
                <a:latin typeface="Arial Black"/>
                <a:cs typeface="Arial Black"/>
              </a:rPr>
              <a:t> </a:t>
            </a:r>
            <a:r>
              <a:rPr sz="2800" spc="-5" dirty="0">
                <a:latin typeface="Arial Black"/>
                <a:cs typeface="Arial Black"/>
              </a:rPr>
              <a:t>and</a:t>
            </a:r>
            <a:r>
              <a:rPr sz="2800" spc="-25" dirty="0">
                <a:latin typeface="Arial Black"/>
                <a:cs typeface="Arial Black"/>
              </a:rPr>
              <a:t> </a:t>
            </a:r>
            <a:r>
              <a:rPr sz="2800" spc="-5" dirty="0">
                <a:latin typeface="Arial Black"/>
                <a:cs typeface="Arial Black"/>
              </a:rPr>
              <a:t>Formats</a:t>
            </a:r>
            <a:endParaRPr sz="2800" dirty="0">
              <a:latin typeface="Arial Black"/>
              <a:cs typeface="Arial Black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90E7FE6-0E16-4C5B-B462-6F68FFB5D31F}"/>
              </a:ext>
            </a:extLst>
          </p:cNvPr>
          <p:cNvCxnSpPr/>
          <p:nvPr/>
        </p:nvCxnSpPr>
        <p:spPr>
          <a:xfrm>
            <a:off x="457200" y="5029200"/>
            <a:ext cx="8153400" cy="762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5892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Register</a:t>
            </a:r>
            <a:r>
              <a:rPr spc="-55" dirty="0"/>
              <a:t> </a:t>
            </a:r>
            <a:r>
              <a:rPr dirty="0"/>
              <a:t>Addressing</a:t>
            </a:r>
            <a:r>
              <a:rPr spc="-50" dirty="0"/>
              <a:t> </a:t>
            </a:r>
            <a:r>
              <a:rPr spc="-10" dirty="0"/>
              <a:t>(1)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915160"/>
            <a:ext cx="7425055" cy="3293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Operand </a:t>
            </a:r>
            <a:r>
              <a:rPr sz="2800" dirty="0">
                <a:latin typeface="Tahoma"/>
                <a:cs typeface="Tahoma"/>
              </a:rPr>
              <a:t>is held in </a:t>
            </a:r>
            <a:r>
              <a:rPr sz="2800" spc="-5" dirty="0">
                <a:latin typeface="Tahoma"/>
                <a:cs typeface="Tahoma"/>
              </a:rPr>
              <a:t>register </a:t>
            </a:r>
            <a:r>
              <a:rPr sz="2800" dirty="0">
                <a:latin typeface="Tahoma"/>
                <a:cs typeface="Tahoma"/>
              </a:rPr>
              <a:t>named in </a:t>
            </a:r>
            <a:r>
              <a:rPr sz="2800" spc="-5" dirty="0">
                <a:latin typeface="Tahoma"/>
                <a:cs typeface="Tahoma"/>
              </a:rPr>
              <a:t>address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filed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EA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=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R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Limited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number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registers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Very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small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address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field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needed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Shorter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instructions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Faster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instruction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fetch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5892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Register</a:t>
            </a:r>
            <a:r>
              <a:rPr spc="-55" dirty="0"/>
              <a:t> </a:t>
            </a:r>
            <a:r>
              <a:rPr dirty="0"/>
              <a:t>Addressing</a:t>
            </a:r>
            <a:r>
              <a:rPr spc="-50" dirty="0"/>
              <a:t> </a:t>
            </a:r>
            <a:r>
              <a:rPr spc="-10" dirty="0"/>
              <a:t>(2)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468161"/>
            <a:ext cx="7566025" cy="419544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No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memory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access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Very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fast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execution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Very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limited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address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space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Multiple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registers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helps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performance</a:t>
            </a:r>
            <a:endParaRPr sz="2800">
              <a:latin typeface="Tahoma"/>
              <a:cs typeface="Tahoma"/>
            </a:endParaRPr>
          </a:p>
          <a:p>
            <a:pPr marL="755015" marR="5080" indent="-28575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Requires good assembly programming or </a:t>
            </a:r>
            <a:r>
              <a:rPr sz="2400" spc="-10" dirty="0">
                <a:latin typeface="Tahoma"/>
                <a:cs typeface="Tahoma"/>
              </a:rPr>
              <a:t>compiler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writing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N.B.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C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programming</a:t>
            </a:r>
            <a:endParaRPr sz="2400">
              <a:latin typeface="Tahoma"/>
              <a:cs typeface="Tahoma"/>
            </a:endParaRPr>
          </a:p>
          <a:p>
            <a:pPr marL="927100">
              <a:lnSpc>
                <a:spcPct val="100000"/>
              </a:lnSpc>
              <a:spcBef>
                <a:spcPts val="484"/>
              </a:spcBef>
            </a:pPr>
            <a:r>
              <a:rPr sz="2000" spc="-5" dirty="0">
                <a:solidFill>
                  <a:srgbClr val="FF0000"/>
                </a:solidFill>
                <a:latin typeface="Wingdings"/>
                <a:cs typeface="Wingdings"/>
              </a:rPr>
              <a:t></a:t>
            </a:r>
            <a:r>
              <a:rPr sz="2000" spc="-5" dirty="0">
                <a:latin typeface="Tahoma"/>
                <a:cs typeface="Tahoma"/>
              </a:rPr>
              <a:t>register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int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spc="-10" dirty="0">
                <a:latin typeface="Tahoma"/>
                <a:cs typeface="Tahoma"/>
              </a:rPr>
              <a:t>a;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c.f.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Direct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addressing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73158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Register</a:t>
            </a:r>
            <a:r>
              <a:rPr spc="-55" dirty="0"/>
              <a:t> </a:t>
            </a:r>
            <a:r>
              <a:rPr dirty="0"/>
              <a:t>Addressing</a:t>
            </a:r>
            <a:r>
              <a:rPr spc="-55" dirty="0"/>
              <a:t> </a:t>
            </a:r>
            <a:r>
              <a:rPr dirty="0"/>
              <a:t>Diagram</a:t>
            </a:r>
          </a:p>
        </p:txBody>
      </p:sp>
      <p:sp>
        <p:nvSpPr>
          <p:cNvPr id="3" name="object 3"/>
          <p:cNvSpPr/>
          <p:nvPr/>
        </p:nvSpPr>
        <p:spPr>
          <a:xfrm>
            <a:off x="758952" y="2281427"/>
            <a:ext cx="4735830" cy="618490"/>
          </a:xfrm>
          <a:custGeom>
            <a:avLst/>
            <a:gdLst/>
            <a:ahLst/>
            <a:cxnLst/>
            <a:rect l="l" t="t" r="r" b="b"/>
            <a:pathLst>
              <a:path w="4735830" h="618489">
                <a:moveTo>
                  <a:pt x="4735817" y="0"/>
                </a:moveTo>
                <a:lnTo>
                  <a:pt x="4722876" y="0"/>
                </a:lnTo>
                <a:lnTo>
                  <a:pt x="4722876" y="12954"/>
                </a:lnTo>
                <a:lnTo>
                  <a:pt x="4722876" y="605028"/>
                </a:lnTo>
                <a:lnTo>
                  <a:pt x="1003554" y="605028"/>
                </a:lnTo>
                <a:lnTo>
                  <a:pt x="1003554" y="14478"/>
                </a:lnTo>
                <a:lnTo>
                  <a:pt x="990600" y="14478"/>
                </a:lnTo>
                <a:lnTo>
                  <a:pt x="990600" y="605028"/>
                </a:lnTo>
                <a:lnTo>
                  <a:pt x="12954" y="605028"/>
                </a:lnTo>
                <a:lnTo>
                  <a:pt x="12954" y="12954"/>
                </a:lnTo>
                <a:lnTo>
                  <a:pt x="4722876" y="12954"/>
                </a:lnTo>
                <a:lnTo>
                  <a:pt x="4722876" y="0"/>
                </a:lnTo>
                <a:lnTo>
                  <a:pt x="0" y="0"/>
                </a:lnTo>
                <a:lnTo>
                  <a:pt x="0" y="617982"/>
                </a:lnTo>
                <a:lnTo>
                  <a:pt x="6845" y="617982"/>
                </a:lnTo>
                <a:lnTo>
                  <a:pt x="6858" y="12954"/>
                </a:lnTo>
                <a:lnTo>
                  <a:pt x="6858" y="605028"/>
                </a:lnTo>
                <a:lnTo>
                  <a:pt x="6845" y="617982"/>
                </a:lnTo>
                <a:lnTo>
                  <a:pt x="12941" y="617982"/>
                </a:lnTo>
                <a:lnTo>
                  <a:pt x="4722876" y="617982"/>
                </a:lnTo>
                <a:lnTo>
                  <a:pt x="4729734" y="617982"/>
                </a:lnTo>
                <a:lnTo>
                  <a:pt x="4735817" y="617982"/>
                </a:lnTo>
                <a:lnTo>
                  <a:pt x="47358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6826" y="2384552"/>
            <a:ext cx="974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Opcode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38426" y="1683512"/>
            <a:ext cx="2378710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81000">
              <a:lnSpc>
                <a:spcPct val="1458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Instruction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Register</a:t>
            </a:r>
            <a:r>
              <a:rPr sz="2400" spc="-1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Address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711952" y="3195827"/>
            <a:ext cx="2600960" cy="3439160"/>
          </a:xfrm>
          <a:custGeom>
            <a:avLst/>
            <a:gdLst/>
            <a:ahLst/>
            <a:cxnLst/>
            <a:rect l="l" t="t" r="r" b="b"/>
            <a:pathLst>
              <a:path w="2600959" h="3439159">
                <a:moveTo>
                  <a:pt x="2600706" y="0"/>
                </a:moveTo>
                <a:lnTo>
                  <a:pt x="2587752" y="0"/>
                </a:lnTo>
                <a:lnTo>
                  <a:pt x="2587752" y="12954"/>
                </a:lnTo>
                <a:lnTo>
                  <a:pt x="2587752" y="682752"/>
                </a:lnTo>
                <a:lnTo>
                  <a:pt x="2587752" y="3425952"/>
                </a:lnTo>
                <a:lnTo>
                  <a:pt x="12954" y="3425952"/>
                </a:lnTo>
                <a:lnTo>
                  <a:pt x="12954" y="2756154"/>
                </a:lnTo>
                <a:lnTo>
                  <a:pt x="2587752" y="2756154"/>
                </a:lnTo>
                <a:lnTo>
                  <a:pt x="2587752" y="2740152"/>
                </a:lnTo>
                <a:lnTo>
                  <a:pt x="12954" y="2740152"/>
                </a:lnTo>
                <a:lnTo>
                  <a:pt x="12954" y="2070354"/>
                </a:lnTo>
                <a:lnTo>
                  <a:pt x="2587752" y="2070354"/>
                </a:lnTo>
                <a:lnTo>
                  <a:pt x="2587752" y="2054352"/>
                </a:lnTo>
                <a:lnTo>
                  <a:pt x="12954" y="2054352"/>
                </a:lnTo>
                <a:lnTo>
                  <a:pt x="12954" y="1384554"/>
                </a:lnTo>
                <a:lnTo>
                  <a:pt x="2587752" y="1384554"/>
                </a:lnTo>
                <a:lnTo>
                  <a:pt x="2587752" y="1368552"/>
                </a:lnTo>
                <a:lnTo>
                  <a:pt x="12954" y="1368552"/>
                </a:lnTo>
                <a:lnTo>
                  <a:pt x="12954" y="698754"/>
                </a:lnTo>
                <a:lnTo>
                  <a:pt x="2587752" y="698754"/>
                </a:lnTo>
                <a:lnTo>
                  <a:pt x="2587752" y="682752"/>
                </a:lnTo>
                <a:lnTo>
                  <a:pt x="12954" y="682752"/>
                </a:lnTo>
                <a:lnTo>
                  <a:pt x="12954" y="12954"/>
                </a:lnTo>
                <a:lnTo>
                  <a:pt x="2587752" y="12954"/>
                </a:lnTo>
                <a:lnTo>
                  <a:pt x="2587752" y="0"/>
                </a:lnTo>
                <a:lnTo>
                  <a:pt x="0" y="0"/>
                </a:lnTo>
                <a:lnTo>
                  <a:pt x="0" y="685800"/>
                </a:lnTo>
                <a:lnTo>
                  <a:pt x="0" y="695706"/>
                </a:lnTo>
                <a:lnTo>
                  <a:pt x="0" y="3438906"/>
                </a:lnTo>
                <a:lnTo>
                  <a:pt x="6858" y="3438906"/>
                </a:lnTo>
                <a:lnTo>
                  <a:pt x="12954" y="3438906"/>
                </a:lnTo>
                <a:lnTo>
                  <a:pt x="2587752" y="3438906"/>
                </a:lnTo>
                <a:lnTo>
                  <a:pt x="2593848" y="3438906"/>
                </a:lnTo>
                <a:lnTo>
                  <a:pt x="2600706" y="3438906"/>
                </a:lnTo>
                <a:lnTo>
                  <a:pt x="2600706" y="2753106"/>
                </a:lnTo>
                <a:lnTo>
                  <a:pt x="2600706" y="685800"/>
                </a:lnTo>
                <a:lnTo>
                  <a:pt x="26007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329426" y="2689352"/>
            <a:ext cx="11607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Registers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81826" y="4746752"/>
            <a:ext cx="10756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Operand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21151" y="2887980"/>
            <a:ext cx="2596515" cy="2065020"/>
          </a:xfrm>
          <a:custGeom>
            <a:avLst/>
            <a:gdLst/>
            <a:ahLst/>
            <a:cxnLst/>
            <a:rect l="l" t="t" r="r" b="b"/>
            <a:pathLst>
              <a:path w="2596515" h="2065020">
                <a:moveTo>
                  <a:pt x="12954" y="2020824"/>
                </a:moveTo>
                <a:lnTo>
                  <a:pt x="12954" y="3048"/>
                </a:lnTo>
                <a:lnTo>
                  <a:pt x="9906" y="0"/>
                </a:lnTo>
                <a:lnTo>
                  <a:pt x="3048" y="0"/>
                </a:lnTo>
                <a:lnTo>
                  <a:pt x="0" y="3048"/>
                </a:lnTo>
                <a:lnTo>
                  <a:pt x="0" y="2030730"/>
                </a:lnTo>
                <a:lnTo>
                  <a:pt x="3048" y="2033778"/>
                </a:lnTo>
                <a:lnTo>
                  <a:pt x="6858" y="2033778"/>
                </a:lnTo>
                <a:lnTo>
                  <a:pt x="6858" y="2020824"/>
                </a:lnTo>
                <a:lnTo>
                  <a:pt x="12954" y="2020824"/>
                </a:lnTo>
                <a:close/>
              </a:path>
              <a:path w="2596515" h="2065020">
                <a:moveTo>
                  <a:pt x="2538984" y="2030730"/>
                </a:moveTo>
                <a:lnTo>
                  <a:pt x="2538984" y="2023872"/>
                </a:lnTo>
                <a:lnTo>
                  <a:pt x="2535936" y="2020824"/>
                </a:lnTo>
                <a:lnTo>
                  <a:pt x="6858" y="2020824"/>
                </a:lnTo>
                <a:lnTo>
                  <a:pt x="12954" y="2026920"/>
                </a:lnTo>
                <a:lnTo>
                  <a:pt x="12954" y="2033778"/>
                </a:lnTo>
                <a:lnTo>
                  <a:pt x="2535936" y="2033778"/>
                </a:lnTo>
                <a:lnTo>
                  <a:pt x="2538984" y="2030730"/>
                </a:lnTo>
                <a:close/>
              </a:path>
              <a:path w="2596515" h="2065020">
                <a:moveTo>
                  <a:pt x="12954" y="2033778"/>
                </a:moveTo>
                <a:lnTo>
                  <a:pt x="12954" y="2026920"/>
                </a:lnTo>
                <a:lnTo>
                  <a:pt x="6858" y="2020824"/>
                </a:lnTo>
                <a:lnTo>
                  <a:pt x="6858" y="2033778"/>
                </a:lnTo>
                <a:lnTo>
                  <a:pt x="12954" y="2033778"/>
                </a:lnTo>
                <a:close/>
              </a:path>
              <a:path w="2596515" h="2065020">
                <a:moveTo>
                  <a:pt x="2596134" y="2026920"/>
                </a:moveTo>
                <a:lnTo>
                  <a:pt x="2519934" y="1988820"/>
                </a:lnTo>
                <a:lnTo>
                  <a:pt x="2519934" y="2020824"/>
                </a:lnTo>
                <a:lnTo>
                  <a:pt x="2535936" y="2020824"/>
                </a:lnTo>
                <a:lnTo>
                  <a:pt x="2538984" y="2023872"/>
                </a:lnTo>
                <a:lnTo>
                  <a:pt x="2538984" y="2055495"/>
                </a:lnTo>
                <a:lnTo>
                  <a:pt x="2596134" y="2026920"/>
                </a:lnTo>
                <a:close/>
              </a:path>
              <a:path w="2596515" h="2065020">
                <a:moveTo>
                  <a:pt x="2538984" y="2055495"/>
                </a:moveTo>
                <a:lnTo>
                  <a:pt x="2538984" y="2030730"/>
                </a:lnTo>
                <a:lnTo>
                  <a:pt x="2535936" y="2033778"/>
                </a:lnTo>
                <a:lnTo>
                  <a:pt x="2519934" y="2033778"/>
                </a:lnTo>
                <a:lnTo>
                  <a:pt x="2519934" y="2065020"/>
                </a:lnTo>
                <a:lnTo>
                  <a:pt x="2538984" y="20554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69111"/>
            <a:ext cx="6788150" cy="544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spc="-5" dirty="0"/>
              <a:t>Register</a:t>
            </a:r>
            <a:r>
              <a:rPr sz="3400" spc="-45" dirty="0"/>
              <a:t> </a:t>
            </a:r>
            <a:r>
              <a:rPr sz="3400" spc="-5" dirty="0"/>
              <a:t>Indirect</a:t>
            </a:r>
            <a:r>
              <a:rPr sz="3400" spc="-45" dirty="0"/>
              <a:t> </a:t>
            </a:r>
            <a:r>
              <a:rPr sz="3400" spc="-5" dirty="0"/>
              <a:t>Addressing</a:t>
            </a:r>
            <a:endParaRPr sz="3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09629" y="1830111"/>
            <a:ext cx="6721475" cy="343916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C.f.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indirect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addressing</a:t>
            </a:r>
            <a:endParaRPr sz="2800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670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EA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=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(R)</a:t>
            </a:r>
            <a:endParaRPr sz="2800">
              <a:latin typeface="Tahoma"/>
              <a:cs typeface="Tahoma"/>
            </a:endParaRPr>
          </a:p>
          <a:p>
            <a:pPr marL="381000" marR="30480" indent="-343535">
              <a:lnSpc>
                <a:spcPct val="100000"/>
              </a:lnSpc>
              <a:spcBef>
                <a:spcPts val="6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Operand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memory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cell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pointed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by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contents of register</a:t>
            </a:r>
            <a:r>
              <a:rPr sz="2800" dirty="0">
                <a:latin typeface="Tahoma"/>
                <a:cs typeface="Tahoma"/>
              </a:rPr>
              <a:t> R</a:t>
            </a:r>
            <a:endParaRPr sz="2800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Large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address space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(2</a:t>
            </a:r>
            <a:r>
              <a:rPr sz="2775" spc="-7" baseline="25525" dirty="0">
                <a:latin typeface="Tahoma"/>
                <a:cs typeface="Tahoma"/>
              </a:rPr>
              <a:t>n</a:t>
            </a:r>
            <a:r>
              <a:rPr sz="2800" spc="-5" dirty="0">
                <a:latin typeface="Tahoma"/>
                <a:cs typeface="Tahoma"/>
              </a:rPr>
              <a:t>)</a:t>
            </a:r>
            <a:endParaRPr sz="2800">
              <a:latin typeface="Tahoma"/>
              <a:cs typeface="Tahoma"/>
            </a:endParaRPr>
          </a:p>
          <a:p>
            <a:pPr marL="381000" marR="97790" indent="-343535">
              <a:lnSpc>
                <a:spcPct val="100000"/>
              </a:lnSpc>
              <a:spcBef>
                <a:spcPts val="675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One </a:t>
            </a:r>
            <a:r>
              <a:rPr sz="2800" spc="-5" dirty="0">
                <a:latin typeface="Tahoma"/>
                <a:cs typeface="Tahoma"/>
              </a:rPr>
              <a:t>fewer memory access than </a:t>
            </a:r>
            <a:r>
              <a:rPr sz="2800" dirty="0">
                <a:latin typeface="Tahoma"/>
                <a:cs typeface="Tahoma"/>
              </a:rPr>
              <a:t>indirect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addressing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833120"/>
            <a:ext cx="78613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Register</a:t>
            </a:r>
            <a:r>
              <a:rPr sz="3000" spc="-20" dirty="0"/>
              <a:t> </a:t>
            </a:r>
            <a:r>
              <a:rPr sz="3000" spc="-5" dirty="0"/>
              <a:t>Indirect</a:t>
            </a:r>
            <a:r>
              <a:rPr sz="3000" spc="-15" dirty="0"/>
              <a:t> </a:t>
            </a:r>
            <a:r>
              <a:rPr sz="3000" spc="-5" dirty="0"/>
              <a:t>Addressing</a:t>
            </a:r>
            <a:r>
              <a:rPr sz="3000" spc="-15" dirty="0"/>
              <a:t> </a:t>
            </a:r>
            <a:r>
              <a:rPr sz="3000" spc="-5" dirty="0"/>
              <a:t>Diagram</a:t>
            </a:r>
            <a:endParaRPr sz="3000"/>
          </a:p>
        </p:txBody>
      </p:sp>
      <p:sp>
        <p:nvSpPr>
          <p:cNvPr id="3" name="object 3"/>
          <p:cNvSpPr/>
          <p:nvPr/>
        </p:nvSpPr>
        <p:spPr>
          <a:xfrm>
            <a:off x="1443228" y="2281427"/>
            <a:ext cx="4735830" cy="618490"/>
          </a:xfrm>
          <a:custGeom>
            <a:avLst/>
            <a:gdLst/>
            <a:ahLst/>
            <a:cxnLst/>
            <a:rect l="l" t="t" r="r" b="b"/>
            <a:pathLst>
              <a:path w="4735830" h="618489">
                <a:moveTo>
                  <a:pt x="4735817" y="0"/>
                </a:moveTo>
                <a:lnTo>
                  <a:pt x="4722876" y="0"/>
                </a:lnTo>
                <a:lnTo>
                  <a:pt x="4722876" y="12954"/>
                </a:lnTo>
                <a:lnTo>
                  <a:pt x="4722876" y="605028"/>
                </a:lnTo>
                <a:lnTo>
                  <a:pt x="1003554" y="605028"/>
                </a:lnTo>
                <a:lnTo>
                  <a:pt x="1003554" y="14478"/>
                </a:lnTo>
                <a:lnTo>
                  <a:pt x="990600" y="14478"/>
                </a:lnTo>
                <a:lnTo>
                  <a:pt x="990600" y="605028"/>
                </a:lnTo>
                <a:lnTo>
                  <a:pt x="12954" y="605028"/>
                </a:lnTo>
                <a:lnTo>
                  <a:pt x="12954" y="12954"/>
                </a:lnTo>
                <a:lnTo>
                  <a:pt x="4722876" y="12954"/>
                </a:lnTo>
                <a:lnTo>
                  <a:pt x="4722876" y="0"/>
                </a:lnTo>
                <a:lnTo>
                  <a:pt x="0" y="0"/>
                </a:lnTo>
                <a:lnTo>
                  <a:pt x="0" y="617982"/>
                </a:lnTo>
                <a:lnTo>
                  <a:pt x="6845" y="617982"/>
                </a:lnTo>
                <a:lnTo>
                  <a:pt x="6858" y="12954"/>
                </a:lnTo>
                <a:lnTo>
                  <a:pt x="6858" y="605028"/>
                </a:lnTo>
                <a:lnTo>
                  <a:pt x="6845" y="617982"/>
                </a:lnTo>
                <a:lnTo>
                  <a:pt x="12954" y="617982"/>
                </a:lnTo>
                <a:lnTo>
                  <a:pt x="4722876" y="617982"/>
                </a:lnTo>
                <a:lnTo>
                  <a:pt x="4728972" y="617982"/>
                </a:lnTo>
                <a:lnTo>
                  <a:pt x="4735817" y="617982"/>
                </a:lnTo>
                <a:lnTo>
                  <a:pt x="47358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87877" y="2384552"/>
            <a:ext cx="23787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Register</a:t>
            </a:r>
            <a:r>
              <a:rPr sz="2400" spc="-1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Address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1102" y="2384552"/>
            <a:ext cx="974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Opcode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03701" y="1851152"/>
            <a:ext cx="1346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Instruction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396228" y="3118103"/>
            <a:ext cx="2600960" cy="3439160"/>
          </a:xfrm>
          <a:custGeom>
            <a:avLst/>
            <a:gdLst/>
            <a:ahLst/>
            <a:cxnLst/>
            <a:rect l="l" t="t" r="r" b="b"/>
            <a:pathLst>
              <a:path w="2600959" h="3439159">
                <a:moveTo>
                  <a:pt x="2600706" y="0"/>
                </a:moveTo>
                <a:lnTo>
                  <a:pt x="2587752" y="0"/>
                </a:lnTo>
                <a:lnTo>
                  <a:pt x="2587752" y="12954"/>
                </a:lnTo>
                <a:lnTo>
                  <a:pt x="2587752" y="682752"/>
                </a:lnTo>
                <a:lnTo>
                  <a:pt x="2587752" y="3425952"/>
                </a:lnTo>
                <a:lnTo>
                  <a:pt x="12954" y="3425952"/>
                </a:lnTo>
                <a:lnTo>
                  <a:pt x="12954" y="2756154"/>
                </a:lnTo>
                <a:lnTo>
                  <a:pt x="2587752" y="2756154"/>
                </a:lnTo>
                <a:lnTo>
                  <a:pt x="2587752" y="2740152"/>
                </a:lnTo>
                <a:lnTo>
                  <a:pt x="12954" y="2740152"/>
                </a:lnTo>
                <a:lnTo>
                  <a:pt x="12954" y="2070354"/>
                </a:lnTo>
                <a:lnTo>
                  <a:pt x="2587752" y="2070354"/>
                </a:lnTo>
                <a:lnTo>
                  <a:pt x="2587752" y="2054352"/>
                </a:lnTo>
                <a:lnTo>
                  <a:pt x="12954" y="2054352"/>
                </a:lnTo>
                <a:lnTo>
                  <a:pt x="12954" y="1384554"/>
                </a:lnTo>
                <a:lnTo>
                  <a:pt x="2587752" y="1384554"/>
                </a:lnTo>
                <a:lnTo>
                  <a:pt x="2587752" y="1368552"/>
                </a:lnTo>
                <a:lnTo>
                  <a:pt x="12954" y="1368552"/>
                </a:lnTo>
                <a:lnTo>
                  <a:pt x="12954" y="698754"/>
                </a:lnTo>
                <a:lnTo>
                  <a:pt x="2587752" y="698754"/>
                </a:lnTo>
                <a:lnTo>
                  <a:pt x="2587752" y="682752"/>
                </a:lnTo>
                <a:lnTo>
                  <a:pt x="12954" y="682752"/>
                </a:lnTo>
                <a:lnTo>
                  <a:pt x="12954" y="12954"/>
                </a:lnTo>
                <a:lnTo>
                  <a:pt x="2587752" y="12954"/>
                </a:lnTo>
                <a:lnTo>
                  <a:pt x="2587752" y="0"/>
                </a:lnTo>
                <a:lnTo>
                  <a:pt x="0" y="0"/>
                </a:lnTo>
                <a:lnTo>
                  <a:pt x="0" y="685800"/>
                </a:lnTo>
                <a:lnTo>
                  <a:pt x="0" y="695706"/>
                </a:lnTo>
                <a:lnTo>
                  <a:pt x="0" y="3438906"/>
                </a:lnTo>
                <a:lnTo>
                  <a:pt x="6858" y="3438906"/>
                </a:lnTo>
                <a:lnTo>
                  <a:pt x="12954" y="3438906"/>
                </a:lnTo>
                <a:lnTo>
                  <a:pt x="2587752" y="3438906"/>
                </a:lnTo>
                <a:lnTo>
                  <a:pt x="2593848" y="3438906"/>
                </a:lnTo>
                <a:lnTo>
                  <a:pt x="2600706" y="3438906"/>
                </a:lnTo>
                <a:lnTo>
                  <a:pt x="2600706" y="2753106"/>
                </a:lnTo>
                <a:lnTo>
                  <a:pt x="2600706" y="685800"/>
                </a:lnTo>
                <a:lnTo>
                  <a:pt x="26007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13702" y="2611628"/>
            <a:ext cx="10756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Memory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66102" y="4669028"/>
            <a:ext cx="10756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Operand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43228" y="3805427"/>
            <a:ext cx="2600960" cy="2753360"/>
          </a:xfrm>
          <a:custGeom>
            <a:avLst/>
            <a:gdLst/>
            <a:ahLst/>
            <a:cxnLst/>
            <a:rect l="l" t="t" r="r" b="b"/>
            <a:pathLst>
              <a:path w="2600960" h="2753359">
                <a:moveTo>
                  <a:pt x="2600706" y="2057400"/>
                </a:moveTo>
                <a:lnTo>
                  <a:pt x="2600693" y="1381506"/>
                </a:lnTo>
                <a:lnTo>
                  <a:pt x="2600693" y="1371600"/>
                </a:lnTo>
                <a:lnTo>
                  <a:pt x="2600693" y="695706"/>
                </a:lnTo>
                <a:lnTo>
                  <a:pt x="2600693" y="685800"/>
                </a:lnTo>
                <a:lnTo>
                  <a:pt x="2600693" y="0"/>
                </a:lnTo>
                <a:lnTo>
                  <a:pt x="2587752" y="0"/>
                </a:lnTo>
                <a:lnTo>
                  <a:pt x="2587752" y="2740152"/>
                </a:lnTo>
                <a:lnTo>
                  <a:pt x="12954" y="2740152"/>
                </a:lnTo>
                <a:lnTo>
                  <a:pt x="12954" y="2070354"/>
                </a:lnTo>
                <a:lnTo>
                  <a:pt x="2587752" y="2070354"/>
                </a:lnTo>
                <a:lnTo>
                  <a:pt x="2587752" y="2054352"/>
                </a:lnTo>
                <a:lnTo>
                  <a:pt x="12954" y="2054352"/>
                </a:lnTo>
                <a:lnTo>
                  <a:pt x="12954" y="1384554"/>
                </a:lnTo>
                <a:lnTo>
                  <a:pt x="2587752" y="1384554"/>
                </a:lnTo>
                <a:lnTo>
                  <a:pt x="2587752" y="1368552"/>
                </a:lnTo>
                <a:lnTo>
                  <a:pt x="12954" y="1368552"/>
                </a:lnTo>
                <a:lnTo>
                  <a:pt x="12954" y="698754"/>
                </a:lnTo>
                <a:lnTo>
                  <a:pt x="2587752" y="698754"/>
                </a:lnTo>
                <a:lnTo>
                  <a:pt x="2587752" y="682752"/>
                </a:lnTo>
                <a:lnTo>
                  <a:pt x="12954" y="682752"/>
                </a:lnTo>
                <a:lnTo>
                  <a:pt x="12954" y="12954"/>
                </a:lnTo>
                <a:lnTo>
                  <a:pt x="2587752" y="12954"/>
                </a:lnTo>
                <a:lnTo>
                  <a:pt x="2587752" y="0"/>
                </a:lnTo>
                <a:lnTo>
                  <a:pt x="0" y="0"/>
                </a:lnTo>
                <a:lnTo>
                  <a:pt x="0" y="685800"/>
                </a:lnTo>
                <a:lnTo>
                  <a:pt x="0" y="695706"/>
                </a:lnTo>
                <a:lnTo>
                  <a:pt x="0" y="2753106"/>
                </a:lnTo>
                <a:lnTo>
                  <a:pt x="6858" y="2753106"/>
                </a:lnTo>
                <a:lnTo>
                  <a:pt x="12954" y="2753106"/>
                </a:lnTo>
                <a:lnTo>
                  <a:pt x="2587752" y="2753106"/>
                </a:lnTo>
                <a:lnTo>
                  <a:pt x="2593848" y="2753106"/>
                </a:lnTo>
                <a:lnTo>
                  <a:pt x="2600706" y="2753106"/>
                </a:lnTo>
                <a:lnTo>
                  <a:pt x="2600706" y="2067306"/>
                </a:lnTo>
                <a:lnTo>
                  <a:pt x="2600706" y="2057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603502" y="4670552"/>
            <a:ext cx="23437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Pointer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Operand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81228" y="2903981"/>
            <a:ext cx="2754630" cy="532130"/>
          </a:xfrm>
          <a:custGeom>
            <a:avLst/>
            <a:gdLst/>
            <a:ahLst/>
            <a:cxnLst/>
            <a:rect l="l" t="t" r="r" b="b"/>
            <a:pathLst>
              <a:path w="2754629" h="532129">
                <a:moveTo>
                  <a:pt x="2754630" y="518922"/>
                </a:moveTo>
                <a:lnTo>
                  <a:pt x="2754617" y="0"/>
                </a:lnTo>
                <a:lnTo>
                  <a:pt x="2741676" y="0"/>
                </a:lnTo>
                <a:lnTo>
                  <a:pt x="2741676" y="518922"/>
                </a:lnTo>
                <a:lnTo>
                  <a:pt x="0" y="518922"/>
                </a:lnTo>
                <a:lnTo>
                  <a:pt x="0" y="531876"/>
                </a:lnTo>
                <a:lnTo>
                  <a:pt x="2754630" y="531876"/>
                </a:lnTo>
                <a:lnTo>
                  <a:pt x="2754630" y="5189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213101" y="3451352"/>
            <a:ext cx="11607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Registers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79691" y="3422903"/>
            <a:ext cx="5721350" cy="1454150"/>
          </a:xfrm>
          <a:custGeom>
            <a:avLst/>
            <a:gdLst/>
            <a:ahLst/>
            <a:cxnLst/>
            <a:rect l="l" t="t" r="r" b="b"/>
            <a:pathLst>
              <a:path w="5721350" h="1454150">
                <a:moveTo>
                  <a:pt x="768096" y="1415796"/>
                </a:moveTo>
                <a:lnTo>
                  <a:pt x="691896" y="1377696"/>
                </a:lnTo>
                <a:lnTo>
                  <a:pt x="691896" y="1409700"/>
                </a:lnTo>
                <a:lnTo>
                  <a:pt x="12954" y="1409700"/>
                </a:lnTo>
                <a:lnTo>
                  <a:pt x="12954" y="3048"/>
                </a:lnTo>
                <a:lnTo>
                  <a:pt x="9906" y="0"/>
                </a:lnTo>
                <a:lnTo>
                  <a:pt x="3048" y="0"/>
                </a:lnTo>
                <a:lnTo>
                  <a:pt x="0" y="3048"/>
                </a:lnTo>
                <a:lnTo>
                  <a:pt x="0" y="1419606"/>
                </a:lnTo>
                <a:lnTo>
                  <a:pt x="3048" y="1422654"/>
                </a:lnTo>
                <a:lnTo>
                  <a:pt x="6096" y="1422654"/>
                </a:lnTo>
                <a:lnTo>
                  <a:pt x="12954" y="1422654"/>
                </a:lnTo>
                <a:lnTo>
                  <a:pt x="691896" y="1422654"/>
                </a:lnTo>
                <a:lnTo>
                  <a:pt x="691896" y="1453896"/>
                </a:lnTo>
                <a:lnTo>
                  <a:pt x="710946" y="1444371"/>
                </a:lnTo>
                <a:lnTo>
                  <a:pt x="768096" y="1415796"/>
                </a:lnTo>
                <a:close/>
              </a:path>
              <a:path w="5721350" h="1454150">
                <a:moveTo>
                  <a:pt x="5721108" y="1377696"/>
                </a:moveTo>
                <a:lnTo>
                  <a:pt x="5644908" y="1339596"/>
                </a:lnTo>
                <a:lnTo>
                  <a:pt x="5644908" y="1371600"/>
                </a:lnTo>
                <a:lnTo>
                  <a:pt x="5657862" y="1371600"/>
                </a:lnTo>
                <a:lnTo>
                  <a:pt x="3358908" y="1371612"/>
                </a:lnTo>
                <a:lnTo>
                  <a:pt x="3358908" y="1384554"/>
                </a:lnTo>
                <a:lnTo>
                  <a:pt x="5644908" y="1384554"/>
                </a:lnTo>
                <a:lnTo>
                  <a:pt x="5644908" y="1415796"/>
                </a:lnTo>
                <a:lnTo>
                  <a:pt x="5657862" y="1409319"/>
                </a:lnTo>
                <a:lnTo>
                  <a:pt x="5721108" y="1377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6400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Displacement</a:t>
            </a:r>
            <a:r>
              <a:rPr spc="-100" dirty="0"/>
              <a:t> </a:t>
            </a:r>
            <a:r>
              <a:rPr spc="-5" dirty="0"/>
              <a:t>Addressing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30111"/>
            <a:ext cx="5714365" cy="236728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EA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=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+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(R)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Address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field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hold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two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values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A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=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base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value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R = </a:t>
            </a:r>
            <a:r>
              <a:rPr sz="2400" spc="-5" dirty="0">
                <a:latin typeface="Tahoma"/>
                <a:cs typeface="Tahoma"/>
              </a:rPr>
              <a:t>register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that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holds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displacement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or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vice</a:t>
            </a:r>
            <a:r>
              <a:rPr sz="2400" spc="-10" dirty="0">
                <a:latin typeface="Tahoma"/>
                <a:cs typeface="Tahoma"/>
              </a:rPr>
              <a:t> versa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801877"/>
            <a:ext cx="768159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/>
              <a:t>Displacement Addressing</a:t>
            </a:r>
            <a:r>
              <a:rPr sz="3200" dirty="0"/>
              <a:t> </a:t>
            </a:r>
            <a:r>
              <a:rPr sz="3200" spc="-5" dirty="0"/>
              <a:t>Diagram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1164336" y="2281427"/>
            <a:ext cx="4735195" cy="618490"/>
          </a:xfrm>
          <a:custGeom>
            <a:avLst/>
            <a:gdLst/>
            <a:ahLst/>
            <a:cxnLst/>
            <a:rect l="l" t="t" r="r" b="b"/>
            <a:pathLst>
              <a:path w="4735195" h="618489">
                <a:moveTo>
                  <a:pt x="4735068" y="0"/>
                </a:moveTo>
                <a:lnTo>
                  <a:pt x="4722114" y="0"/>
                </a:lnTo>
                <a:lnTo>
                  <a:pt x="4722114" y="12954"/>
                </a:lnTo>
                <a:lnTo>
                  <a:pt x="4722114" y="605028"/>
                </a:lnTo>
                <a:lnTo>
                  <a:pt x="1002792" y="605028"/>
                </a:lnTo>
                <a:lnTo>
                  <a:pt x="1002792" y="14478"/>
                </a:lnTo>
                <a:lnTo>
                  <a:pt x="990600" y="14478"/>
                </a:lnTo>
                <a:lnTo>
                  <a:pt x="990600" y="605028"/>
                </a:lnTo>
                <a:lnTo>
                  <a:pt x="12179" y="605028"/>
                </a:lnTo>
                <a:lnTo>
                  <a:pt x="12179" y="12954"/>
                </a:lnTo>
                <a:lnTo>
                  <a:pt x="4722114" y="12954"/>
                </a:lnTo>
                <a:lnTo>
                  <a:pt x="4722114" y="0"/>
                </a:lnTo>
                <a:lnTo>
                  <a:pt x="0" y="0"/>
                </a:lnTo>
                <a:lnTo>
                  <a:pt x="0" y="617982"/>
                </a:lnTo>
                <a:lnTo>
                  <a:pt x="6083" y="617982"/>
                </a:lnTo>
                <a:lnTo>
                  <a:pt x="6096" y="12954"/>
                </a:lnTo>
                <a:lnTo>
                  <a:pt x="6096" y="605028"/>
                </a:lnTo>
                <a:lnTo>
                  <a:pt x="6083" y="617982"/>
                </a:lnTo>
                <a:lnTo>
                  <a:pt x="12179" y="617982"/>
                </a:lnTo>
                <a:lnTo>
                  <a:pt x="4722114" y="617982"/>
                </a:lnTo>
                <a:lnTo>
                  <a:pt x="4728972" y="617982"/>
                </a:lnTo>
                <a:lnTo>
                  <a:pt x="4735068" y="617982"/>
                </a:lnTo>
                <a:lnTo>
                  <a:pt x="47350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71447" y="2384552"/>
            <a:ext cx="23094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Opcode</a:t>
            </a:r>
            <a:r>
              <a:rPr sz="2400" spc="-2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Register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24048" y="1851152"/>
            <a:ext cx="1346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Instruction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117323" y="3195827"/>
            <a:ext cx="2600325" cy="3439160"/>
          </a:xfrm>
          <a:custGeom>
            <a:avLst/>
            <a:gdLst/>
            <a:ahLst/>
            <a:cxnLst/>
            <a:rect l="l" t="t" r="r" b="b"/>
            <a:pathLst>
              <a:path w="2600325" h="3439159">
                <a:moveTo>
                  <a:pt x="2599956" y="0"/>
                </a:moveTo>
                <a:lnTo>
                  <a:pt x="2587002" y="0"/>
                </a:lnTo>
                <a:lnTo>
                  <a:pt x="2587002" y="12954"/>
                </a:lnTo>
                <a:lnTo>
                  <a:pt x="2587002" y="682752"/>
                </a:lnTo>
                <a:lnTo>
                  <a:pt x="2587002" y="3425952"/>
                </a:lnTo>
                <a:lnTo>
                  <a:pt x="12204" y="3425952"/>
                </a:lnTo>
                <a:lnTo>
                  <a:pt x="12204" y="2756154"/>
                </a:lnTo>
                <a:lnTo>
                  <a:pt x="2587002" y="2756154"/>
                </a:lnTo>
                <a:lnTo>
                  <a:pt x="2587002" y="2740152"/>
                </a:lnTo>
                <a:lnTo>
                  <a:pt x="12204" y="2740152"/>
                </a:lnTo>
                <a:lnTo>
                  <a:pt x="12204" y="2070354"/>
                </a:lnTo>
                <a:lnTo>
                  <a:pt x="2587002" y="2070354"/>
                </a:lnTo>
                <a:lnTo>
                  <a:pt x="2587002" y="2054352"/>
                </a:lnTo>
                <a:lnTo>
                  <a:pt x="12204" y="2054352"/>
                </a:lnTo>
                <a:lnTo>
                  <a:pt x="12204" y="1384554"/>
                </a:lnTo>
                <a:lnTo>
                  <a:pt x="2587002" y="1384554"/>
                </a:lnTo>
                <a:lnTo>
                  <a:pt x="2587002" y="1368552"/>
                </a:lnTo>
                <a:lnTo>
                  <a:pt x="12204" y="1368552"/>
                </a:lnTo>
                <a:lnTo>
                  <a:pt x="12204" y="698754"/>
                </a:lnTo>
                <a:lnTo>
                  <a:pt x="2587002" y="698754"/>
                </a:lnTo>
                <a:lnTo>
                  <a:pt x="2587002" y="682752"/>
                </a:lnTo>
                <a:lnTo>
                  <a:pt x="12204" y="682752"/>
                </a:lnTo>
                <a:lnTo>
                  <a:pt x="12204" y="12954"/>
                </a:lnTo>
                <a:lnTo>
                  <a:pt x="2587002" y="12954"/>
                </a:lnTo>
                <a:lnTo>
                  <a:pt x="2587002" y="0"/>
                </a:lnTo>
                <a:lnTo>
                  <a:pt x="6108" y="0"/>
                </a:lnTo>
                <a:lnTo>
                  <a:pt x="6108" y="2740152"/>
                </a:lnTo>
                <a:lnTo>
                  <a:pt x="6108" y="2743200"/>
                </a:lnTo>
                <a:lnTo>
                  <a:pt x="6096" y="2070354"/>
                </a:lnTo>
                <a:lnTo>
                  <a:pt x="6108" y="2740152"/>
                </a:lnTo>
                <a:lnTo>
                  <a:pt x="6108" y="0"/>
                </a:lnTo>
                <a:lnTo>
                  <a:pt x="0" y="0"/>
                </a:lnTo>
                <a:lnTo>
                  <a:pt x="0" y="685800"/>
                </a:lnTo>
                <a:lnTo>
                  <a:pt x="0" y="695706"/>
                </a:lnTo>
                <a:lnTo>
                  <a:pt x="0" y="1371600"/>
                </a:lnTo>
                <a:lnTo>
                  <a:pt x="0" y="1381506"/>
                </a:lnTo>
                <a:lnTo>
                  <a:pt x="0" y="2057400"/>
                </a:lnTo>
                <a:lnTo>
                  <a:pt x="0" y="2067306"/>
                </a:lnTo>
                <a:lnTo>
                  <a:pt x="12" y="2753106"/>
                </a:lnTo>
                <a:lnTo>
                  <a:pt x="12" y="3438906"/>
                </a:lnTo>
                <a:lnTo>
                  <a:pt x="6108" y="3438906"/>
                </a:lnTo>
                <a:lnTo>
                  <a:pt x="12204" y="3438906"/>
                </a:lnTo>
                <a:lnTo>
                  <a:pt x="2587002" y="3438906"/>
                </a:lnTo>
                <a:lnTo>
                  <a:pt x="2593860" y="3438906"/>
                </a:lnTo>
                <a:lnTo>
                  <a:pt x="2599956" y="3438906"/>
                </a:lnTo>
                <a:lnTo>
                  <a:pt x="2599956" y="2753106"/>
                </a:lnTo>
                <a:lnTo>
                  <a:pt x="2599956" y="685800"/>
                </a:lnTo>
                <a:lnTo>
                  <a:pt x="2599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734047" y="2689352"/>
            <a:ext cx="10756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Memory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86447" y="4746752"/>
            <a:ext cx="10756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Operand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64336" y="3805427"/>
            <a:ext cx="2600325" cy="2753360"/>
          </a:xfrm>
          <a:custGeom>
            <a:avLst/>
            <a:gdLst/>
            <a:ahLst/>
            <a:cxnLst/>
            <a:rect l="l" t="t" r="r" b="b"/>
            <a:pathLst>
              <a:path w="2600325" h="2753359">
                <a:moveTo>
                  <a:pt x="2599944" y="0"/>
                </a:moveTo>
                <a:lnTo>
                  <a:pt x="2586990" y="0"/>
                </a:lnTo>
                <a:lnTo>
                  <a:pt x="2586990" y="12954"/>
                </a:lnTo>
                <a:lnTo>
                  <a:pt x="2586990" y="682752"/>
                </a:lnTo>
                <a:lnTo>
                  <a:pt x="2586990" y="2740152"/>
                </a:lnTo>
                <a:lnTo>
                  <a:pt x="12192" y="2740152"/>
                </a:lnTo>
                <a:lnTo>
                  <a:pt x="12192" y="2070354"/>
                </a:lnTo>
                <a:lnTo>
                  <a:pt x="2586990" y="2070354"/>
                </a:lnTo>
                <a:lnTo>
                  <a:pt x="2586990" y="2054352"/>
                </a:lnTo>
                <a:lnTo>
                  <a:pt x="12192" y="2054352"/>
                </a:lnTo>
                <a:lnTo>
                  <a:pt x="12192" y="1384554"/>
                </a:lnTo>
                <a:lnTo>
                  <a:pt x="2586990" y="1384554"/>
                </a:lnTo>
                <a:lnTo>
                  <a:pt x="2586990" y="1368552"/>
                </a:lnTo>
                <a:lnTo>
                  <a:pt x="12192" y="1368552"/>
                </a:lnTo>
                <a:lnTo>
                  <a:pt x="12192" y="698754"/>
                </a:lnTo>
                <a:lnTo>
                  <a:pt x="2586990" y="698754"/>
                </a:lnTo>
                <a:lnTo>
                  <a:pt x="2586990" y="682752"/>
                </a:lnTo>
                <a:lnTo>
                  <a:pt x="12192" y="682752"/>
                </a:lnTo>
                <a:lnTo>
                  <a:pt x="12192" y="12954"/>
                </a:lnTo>
                <a:lnTo>
                  <a:pt x="2586990" y="12954"/>
                </a:lnTo>
                <a:lnTo>
                  <a:pt x="2586990" y="0"/>
                </a:lnTo>
                <a:lnTo>
                  <a:pt x="0" y="0"/>
                </a:lnTo>
                <a:lnTo>
                  <a:pt x="0" y="685800"/>
                </a:lnTo>
                <a:lnTo>
                  <a:pt x="0" y="695706"/>
                </a:lnTo>
                <a:lnTo>
                  <a:pt x="0" y="2753106"/>
                </a:lnTo>
                <a:lnTo>
                  <a:pt x="6096" y="2753106"/>
                </a:lnTo>
                <a:lnTo>
                  <a:pt x="12192" y="2753106"/>
                </a:lnTo>
                <a:lnTo>
                  <a:pt x="2586990" y="2753106"/>
                </a:lnTo>
                <a:lnTo>
                  <a:pt x="2593848" y="2753106"/>
                </a:lnTo>
                <a:lnTo>
                  <a:pt x="2599944" y="2753106"/>
                </a:lnTo>
                <a:lnTo>
                  <a:pt x="2599944" y="2067306"/>
                </a:lnTo>
                <a:lnTo>
                  <a:pt x="2599944" y="685800"/>
                </a:lnTo>
                <a:lnTo>
                  <a:pt x="25999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23847" y="4670552"/>
            <a:ext cx="23437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Pointer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Operand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2336" y="2903981"/>
            <a:ext cx="2753995" cy="532130"/>
          </a:xfrm>
          <a:custGeom>
            <a:avLst/>
            <a:gdLst/>
            <a:ahLst/>
            <a:cxnLst/>
            <a:rect l="l" t="t" r="r" b="b"/>
            <a:pathLst>
              <a:path w="2753995" h="532129">
                <a:moveTo>
                  <a:pt x="2753868" y="0"/>
                </a:moveTo>
                <a:lnTo>
                  <a:pt x="2740914" y="0"/>
                </a:lnTo>
                <a:lnTo>
                  <a:pt x="2740914" y="518922"/>
                </a:lnTo>
                <a:lnTo>
                  <a:pt x="0" y="518922"/>
                </a:lnTo>
                <a:lnTo>
                  <a:pt x="0" y="531876"/>
                </a:lnTo>
                <a:lnTo>
                  <a:pt x="2753868" y="531876"/>
                </a:lnTo>
                <a:lnTo>
                  <a:pt x="2753868" y="518934"/>
                </a:lnTo>
                <a:lnTo>
                  <a:pt x="2753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933448" y="3451352"/>
            <a:ext cx="11607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Registers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00050" y="2294381"/>
            <a:ext cx="4659630" cy="2739390"/>
          </a:xfrm>
          <a:custGeom>
            <a:avLst/>
            <a:gdLst/>
            <a:ahLst/>
            <a:cxnLst/>
            <a:rect l="l" t="t" r="r" b="b"/>
            <a:pathLst>
              <a:path w="4659630" h="2739390">
                <a:moveTo>
                  <a:pt x="768858" y="2544318"/>
                </a:moveTo>
                <a:lnTo>
                  <a:pt x="692658" y="2506218"/>
                </a:lnTo>
                <a:lnTo>
                  <a:pt x="692658" y="2538222"/>
                </a:lnTo>
                <a:lnTo>
                  <a:pt x="12954" y="2538222"/>
                </a:lnTo>
                <a:lnTo>
                  <a:pt x="12954" y="1131570"/>
                </a:lnTo>
                <a:lnTo>
                  <a:pt x="9906" y="1128522"/>
                </a:lnTo>
                <a:lnTo>
                  <a:pt x="3048" y="1128522"/>
                </a:lnTo>
                <a:lnTo>
                  <a:pt x="0" y="1131570"/>
                </a:lnTo>
                <a:lnTo>
                  <a:pt x="0" y="2548128"/>
                </a:lnTo>
                <a:lnTo>
                  <a:pt x="3048" y="2551176"/>
                </a:lnTo>
                <a:lnTo>
                  <a:pt x="6858" y="2551176"/>
                </a:lnTo>
                <a:lnTo>
                  <a:pt x="12954" y="2551176"/>
                </a:lnTo>
                <a:lnTo>
                  <a:pt x="692658" y="2551176"/>
                </a:lnTo>
                <a:lnTo>
                  <a:pt x="692658" y="2582418"/>
                </a:lnTo>
                <a:lnTo>
                  <a:pt x="711708" y="2572893"/>
                </a:lnTo>
                <a:lnTo>
                  <a:pt x="768858" y="2544318"/>
                </a:lnTo>
                <a:close/>
              </a:path>
              <a:path w="4659630" h="2739390">
                <a:moveTo>
                  <a:pt x="3137154" y="0"/>
                </a:moveTo>
                <a:lnTo>
                  <a:pt x="3124200" y="0"/>
                </a:lnTo>
                <a:lnTo>
                  <a:pt x="3124200" y="595122"/>
                </a:lnTo>
                <a:lnTo>
                  <a:pt x="3137154" y="595122"/>
                </a:lnTo>
                <a:lnTo>
                  <a:pt x="3137154" y="0"/>
                </a:lnTo>
                <a:close/>
              </a:path>
              <a:path w="4659630" h="2739390">
                <a:moveTo>
                  <a:pt x="4659617" y="2494026"/>
                </a:moveTo>
                <a:lnTo>
                  <a:pt x="4651667" y="2452954"/>
                </a:lnTo>
                <a:lnTo>
                  <a:pt x="4646663" y="2439593"/>
                </a:lnTo>
                <a:lnTo>
                  <a:pt x="4646663" y="2495550"/>
                </a:lnTo>
                <a:lnTo>
                  <a:pt x="4646663" y="2518410"/>
                </a:lnTo>
                <a:lnTo>
                  <a:pt x="4638662" y="2559177"/>
                </a:lnTo>
                <a:lnTo>
                  <a:pt x="4624502" y="2595537"/>
                </a:lnTo>
                <a:lnTo>
                  <a:pt x="4580547" y="2654947"/>
                </a:lnTo>
                <a:lnTo>
                  <a:pt x="4520501" y="2696603"/>
                </a:lnTo>
                <a:lnTo>
                  <a:pt x="4450042" y="2720403"/>
                </a:lnTo>
                <a:lnTo>
                  <a:pt x="4374870" y="2726283"/>
                </a:lnTo>
                <a:lnTo>
                  <a:pt x="4337304" y="2722486"/>
                </a:lnTo>
                <a:lnTo>
                  <a:pt x="4265727" y="2701366"/>
                </a:lnTo>
                <a:lnTo>
                  <a:pt x="4203649" y="2662136"/>
                </a:lnTo>
                <a:lnTo>
                  <a:pt x="4156773" y="2604732"/>
                </a:lnTo>
                <a:lnTo>
                  <a:pt x="4140822" y="2569197"/>
                </a:lnTo>
                <a:lnTo>
                  <a:pt x="4130789" y="2529078"/>
                </a:lnTo>
                <a:lnTo>
                  <a:pt x="4129265" y="2506218"/>
                </a:lnTo>
                <a:lnTo>
                  <a:pt x="4130789" y="2484120"/>
                </a:lnTo>
                <a:lnTo>
                  <a:pt x="4140962" y="2443937"/>
                </a:lnTo>
                <a:lnTo>
                  <a:pt x="4157053" y="2408339"/>
                </a:lnTo>
                <a:lnTo>
                  <a:pt x="4204093" y="2350846"/>
                </a:lnTo>
                <a:lnTo>
                  <a:pt x="4266247" y="2311590"/>
                </a:lnTo>
                <a:lnTo>
                  <a:pt x="4337837" y="2290483"/>
                </a:lnTo>
                <a:lnTo>
                  <a:pt x="4375391" y="2286711"/>
                </a:lnTo>
                <a:lnTo>
                  <a:pt x="4413186" y="2287460"/>
                </a:lnTo>
                <a:lnTo>
                  <a:pt x="4486630" y="2302433"/>
                </a:lnTo>
                <a:lnTo>
                  <a:pt x="4552480" y="2335339"/>
                </a:lnTo>
                <a:lnTo>
                  <a:pt x="4605071" y="2386101"/>
                </a:lnTo>
                <a:lnTo>
                  <a:pt x="4638726" y="2454643"/>
                </a:lnTo>
                <a:lnTo>
                  <a:pt x="4646663" y="2495550"/>
                </a:lnTo>
                <a:lnTo>
                  <a:pt x="4646663" y="2439593"/>
                </a:lnTo>
                <a:lnTo>
                  <a:pt x="4618914" y="2383459"/>
                </a:lnTo>
                <a:lnTo>
                  <a:pt x="4567974" y="2330881"/>
                </a:lnTo>
                <a:lnTo>
                  <a:pt x="4503902" y="2295296"/>
                </a:lnTo>
                <a:lnTo>
                  <a:pt x="4431792" y="2276767"/>
                </a:lnTo>
                <a:lnTo>
                  <a:pt x="4394289" y="2273922"/>
                </a:lnTo>
                <a:lnTo>
                  <a:pt x="4356684" y="2275357"/>
                </a:lnTo>
                <a:lnTo>
                  <a:pt x="4283672" y="2291130"/>
                </a:lnTo>
                <a:lnTo>
                  <a:pt x="4217822" y="2324163"/>
                </a:lnTo>
                <a:lnTo>
                  <a:pt x="4164215" y="2374493"/>
                </a:lnTo>
                <a:lnTo>
                  <a:pt x="4127919" y="2442210"/>
                </a:lnTo>
                <a:lnTo>
                  <a:pt x="4117835" y="2482596"/>
                </a:lnTo>
                <a:lnTo>
                  <a:pt x="4117073" y="2494788"/>
                </a:lnTo>
                <a:lnTo>
                  <a:pt x="4117073" y="2519172"/>
                </a:lnTo>
                <a:lnTo>
                  <a:pt x="4128033" y="2571051"/>
                </a:lnTo>
                <a:lnTo>
                  <a:pt x="4143794" y="2607119"/>
                </a:lnTo>
                <a:lnTo>
                  <a:pt x="4189526" y="2666187"/>
                </a:lnTo>
                <a:lnTo>
                  <a:pt x="4249979" y="2707868"/>
                </a:lnTo>
                <a:lnTo>
                  <a:pt x="4320070" y="2732227"/>
                </a:lnTo>
                <a:lnTo>
                  <a:pt x="4394746" y="2739352"/>
                </a:lnTo>
                <a:lnTo>
                  <a:pt x="4432211" y="2736456"/>
                </a:lnTo>
                <a:lnTo>
                  <a:pt x="4504271" y="2717812"/>
                </a:lnTo>
                <a:lnTo>
                  <a:pt x="4568253" y="2682087"/>
                </a:lnTo>
                <a:lnTo>
                  <a:pt x="4619091" y="2629331"/>
                </a:lnTo>
                <a:lnTo>
                  <a:pt x="4646663" y="2573223"/>
                </a:lnTo>
                <a:lnTo>
                  <a:pt x="4651718" y="2559621"/>
                </a:lnTo>
                <a:lnTo>
                  <a:pt x="4659617" y="2518410"/>
                </a:lnTo>
                <a:lnTo>
                  <a:pt x="4659617" y="24940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670046" y="2350261"/>
            <a:ext cx="13036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Address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02555" y="4594352"/>
            <a:ext cx="1974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739896" y="2903981"/>
            <a:ext cx="2382520" cy="2041525"/>
          </a:xfrm>
          <a:custGeom>
            <a:avLst/>
            <a:gdLst/>
            <a:ahLst/>
            <a:cxnLst/>
            <a:rect l="l" t="t" r="r" b="b"/>
            <a:pathLst>
              <a:path w="2382520" h="2041525">
                <a:moveTo>
                  <a:pt x="781812" y="1896630"/>
                </a:moveTo>
                <a:lnTo>
                  <a:pt x="701802" y="1866150"/>
                </a:lnTo>
                <a:lnTo>
                  <a:pt x="704964" y="1897888"/>
                </a:lnTo>
                <a:lnTo>
                  <a:pt x="6096" y="1966734"/>
                </a:lnTo>
                <a:lnTo>
                  <a:pt x="3048" y="1967496"/>
                </a:lnTo>
                <a:lnTo>
                  <a:pt x="0" y="1970544"/>
                </a:lnTo>
                <a:lnTo>
                  <a:pt x="762" y="1973592"/>
                </a:lnTo>
                <a:lnTo>
                  <a:pt x="762" y="1977402"/>
                </a:lnTo>
                <a:lnTo>
                  <a:pt x="3810" y="1979688"/>
                </a:lnTo>
                <a:lnTo>
                  <a:pt x="7620" y="1979688"/>
                </a:lnTo>
                <a:lnTo>
                  <a:pt x="706272" y="1910867"/>
                </a:lnTo>
                <a:lnTo>
                  <a:pt x="709422" y="1942350"/>
                </a:lnTo>
                <a:lnTo>
                  <a:pt x="725424" y="1932241"/>
                </a:lnTo>
                <a:lnTo>
                  <a:pt x="781812" y="1896630"/>
                </a:lnTo>
                <a:close/>
              </a:path>
              <a:path w="2382520" h="2041525">
                <a:moveTo>
                  <a:pt x="1048512" y="1585722"/>
                </a:moveTo>
                <a:lnTo>
                  <a:pt x="1016508" y="1585722"/>
                </a:lnTo>
                <a:lnTo>
                  <a:pt x="1016508" y="0"/>
                </a:lnTo>
                <a:lnTo>
                  <a:pt x="1003554" y="0"/>
                </a:lnTo>
                <a:lnTo>
                  <a:pt x="1003554" y="1585722"/>
                </a:lnTo>
                <a:lnTo>
                  <a:pt x="972312" y="1585722"/>
                </a:lnTo>
                <a:lnTo>
                  <a:pt x="1003554" y="1648206"/>
                </a:lnTo>
                <a:lnTo>
                  <a:pt x="1010412" y="1661922"/>
                </a:lnTo>
                <a:lnTo>
                  <a:pt x="1016508" y="1649742"/>
                </a:lnTo>
                <a:lnTo>
                  <a:pt x="1048512" y="1585722"/>
                </a:lnTo>
                <a:close/>
              </a:path>
              <a:path w="2382520" h="2041525">
                <a:moveTo>
                  <a:pt x="2382012" y="2010930"/>
                </a:moveTo>
                <a:lnTo>
                  <a:pt x="2310384" y="1965210"/>
                </a:lnTo>
                <a:lnTo>
                  <a:pt x="2306917" y="1996617"/>
                </a:lnTo>
                <a:lnTo>
                  <a:pt x="1315974" y="1890534"/>
                </a:lnTo>
                <a:lnTo>
                  <a:pt x="1312164" y="1890534"/>
                </a:lnTo>
                <a:lnTo>
                  <a:pt x="1309116" y="1892820"/>
                </a:lnTo>
                <a:lnTo>
                  <a:pt x="1309116" y="1896630"/>
                </a:lnTo>
                <a:lnTo>
                  <a:pt x="1308354" y="1899678"/>
                </a:lnTo>
                <a:lnTo>
                  <a:pt x="1310640" y="1902726"/>
                </a:lnTo>
                <a:lnTo>
                  <a:pt x="1314450" y="1903488"/>
                </a:lnTo>
                <a:lnTo>
                  <a:pt x="2305494" y="2009584"/>
                </a:lnTo>
                <a:lnTo>
                  <a:pt x="2302002" y="2041410"/>
                </a:lnTo>
                <a:lnTo>
                  <a:pt x="2325624" y="2032406"/>
                </a:lnTo>
                <a:lnTo>
                  <a:pt x="2382012" y="20109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5029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Relative</a:t>
            </a:r>
            <a:r>
              <a:rPr spc="-105" dirty="0"/>
              <a:t> </a:t>
            </a:r>
            <a:r>
              <a:rPr dirty="0"/>
              <a:t>Addressing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30111"/>
            <a:ext cx="6894830" cy="301244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1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0" dirty="0">
                <a:latin typeface="Tahoma"/>
                <a:cs typeface="Tahoma"/>
              </a:rPr>
              <a:t>A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version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displacement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addressing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0" dirty="0">
                <a:latin typeface="Tahoma"/>
                <a:cs typeface="Tahoma"/>
              </a:rPr>
              <a:t>R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=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Program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counter, PC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EA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=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+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(PC)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i.e. </a:t>
            </a:r>
            <a:r>
              <a:rPr sz="2800" spc="-5" dirty="0">
                <a:latin typeface="Tahoma"/>
                <a:cs typeface="Tahoma"/>
              </a:rPr>
              <a:t>get operand from </a:t>
            </a:r>
            <a:r>
              <a:rPr sz="2800" dirty="0">
                <a:latin typeface="Tahoma"/>
                <a:cs typeface="Tahoma"/>
              </a:rPr>
              <a:t>A </a:t>
            </a:r>
            <a:r>
              <a:rPr sz="2800" spc="-5" dirty="0">
                <a:latin typeface="Tahoma"/>
                <a:cs typeface="Tahoma"/>
              </a:rPr>
              <a:t>cells from current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location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pointed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to by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PC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4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5" dirty="0">
                <a:latin typeface="Tahoma"/>
                <a:cs typeface="Tahoma"/>
              </a:rPr>
              <a:t>c.f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locality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reference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&amp;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cache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usage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6477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Base-Register</a:t>
            </a:r>
            <a:r>
              <a:rPr spc="-105" dirty="0"/>
              <a:t> </a:t>
            </a:r>
            <a:r>
              <a:rPr dirty="0"/>
              <a:t>Addressing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30111"/>
            <a:ext cx="5337810" cy="20739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1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0" dirty="0">
                <a:latin typeface="Tahoma"/>
                <a:cs typeface="Tahoma"/>
              </a:rPr>
              <a:t>A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holds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displacement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0" dirty="0">
                <a:latin typeface="Tahoma"/>
                <a:cs typeface="Tahoma"/>
              </a:rPr>
              <a:t>R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holds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pointer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base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address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1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0" dirty="0">
                <a:latin typeface="Tahoma"/>
                <a:cs typeface="Tahoma"/>
              </a:rPr>
              <a:t>R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may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explicit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or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implicit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e.g.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segment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registers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80x86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4978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Indexed</a:t>
            </a:r>
            <a:r>
              <a:rPr spc="-55" dirty="0"/>
              <a:t> </a:t>
            </a:r>
            <a:r>
              <a:rPr spc="-10" dirty="0"/>
              <a:t>Addressing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30111"/>
            <a:ext cx="4418965" cy="295211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1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0" dirty="0">
                <a:latin typeface="Tahoma"/>
                <a:cs typeface="Tahoma"/>
              </a:rPr>
              <a:t>A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=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base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0" dirty="0">
                <a:latin typeface="Tahoma"/>
                <a:cs typeface="Tahoma"/>
              </a:rPr>
              <a:t>R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=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displacement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EA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=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+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R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Good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for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accessing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arrays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EA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=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+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R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R++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4597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Addressing</a:t>
            </a:r>
            <a:r>
              <a:rPr spc="-100" dirty="0"/>
              <a:t> </a:t>
            </a:r>
            <a:r>
              <a:rPr spc="-5" dirty="0"/>
              <a:t>Modes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30111"/>
            <a:ext cx="4126865" cy="36099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Immediate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Direct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Indirect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Register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Register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Indirect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Displacement</a:t>
            </a:r>
            <a:r>
              <a:rPr sz="2800" spc="-7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(Indexed)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Stack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3455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Combinations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30111"/>
            <a:ext cx="3622040" cy="36099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Postindex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EA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=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(A)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+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(R)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3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Preindex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EA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=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(A+(R))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8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(Draw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diagrams)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4419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Stack</a:t>
            </a:r>
            <a:r>
              <a:rPr spc="-50" dirty="0"/>
              <a:t> </a:t>
            </a:r>
            <a:r>
              <a:rPr spc="-10" dirty="0"/>
              <a:t>Addressing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21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30111"/>
            <a:ext cx="6266815" cy="10496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Operand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(implicitly)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top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stack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e.g.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2377" y="2927858"/>
            <a:ext cx="9455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ADD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63854" y="2927858"/>
            <a:ext cx="39712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ahoma"/>
                <a:cs typeface="Tahoma"/>
              </a:rPr>
              <a:t>Pop top two items from </a:t>
            </a:r>
            <a:r>
              <a:rPr sz="2400" spc="-10" dirty="0">
                <a:latin typeface="Tahoma"/>
                <a:cs typeface="Tahoma"/>
              </a:rPr>
              <a:t>stack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and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add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49764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Instruction</a:t>
            </a:r>
            <a:r>
              <a:rPr spc="-55" dirty="0"/>
              <a:t> </a:t>
            </a:r>
            <a:r>
              <a:rPr spc="-10" dirty="0"/>
              <a:t>Formats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700645" cy="250063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Layout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bits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instruction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Includes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opcode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Includes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(implicit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or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explicit)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operand(s)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Usually </a:t>
            </a:r>
            <a:r>
              <a:rPr sz="2800" spc="-5" dirty="0">
                <a:latin typeface="Tahoma"/>
                <a:cs typeface="Tahoma"/>
              </a:rPr>
              <a:t>more than one </a:t>
            </a:r>
            <a:r>
              <a:rPr sz="2800" dirty="0">
                <a:latin typeface="Tahoma"/>
                <a:cs typeface="Tahoma"/>
              </a:rPr>
              <a:t>instruction </a:t>
            </a:r>
            <a:r>
              <a:rPr sz="2800" spc="-5" dirty="0">
                <a:latin typeface="Tahoma"/>
                <a:cs typeface="Tahoma"/>
              </a:rPr>
              <a:t>format </a:t>
            </a:r>
            <a:r>
              <a:rPr sz="2800" dirty="0">
                <a:latin typeface="Tahoma"/>
                <a:cs typeface="Tahoma"/>
              </a:rPr>
              <a:t>in </a:t>
            </a:r>
            <a:r>
              <a:rPr sz="2800" spc="-5" dirty="0">
                <a:latin typeface="Tahoma"/>
                <a:cs typeface="Tahoma"/>
              </a:rPr>
              <a:t>an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instruction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set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46469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Instruction</a:t>
            </a:r>
            <a:r>
              <a:rPr spc="-60" dirty="0"/>
              <a:t> </a:t>
            </a:r>
            <a:r>
              <a:rPr spc="-10" dirty="0"/>
              <a:t>Length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0745"/>
            <a:ext cx="6482080" cy="3672204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Affected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by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 affects: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Memory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size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Memory</a:t>
            </a:r>
            <a:r>
              <a:rPr sz="2400" spc="-10" dirty="0">
                <a:latin typeface="Tahoma"/>
                <a:cs typeface="Tahoma"/>
              </a:rPr>
              <a:t> organization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Bus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structure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CPU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complexity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CPU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speed</a:t>
            </a:r>
            <a:endParaRPr sz="24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Trade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off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between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powerful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instruction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repertoire and saving space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4344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Allocation</a:t>
            </a:r>
            <a:r>
              <a:rPr spc="-50" dirty="0"/>
              <a:t> </a:t>
            </a:r>
            <a:r>
              <a:rPr spc="-5" dirty="0"/>
              <a:t>of</a:t>
            </a:r>
            <a:r>
              <a:rPr spc="-50" dirty="0"/>
              <a:t> </a:t>
            </a:r>
            <a:r>
              <a:rPr dirty="0"/>
              <a:t>Bits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24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4980305" cy="309816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Number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addressing modes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Number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operands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Register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versus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memory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Number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register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sets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Address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range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Address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granularity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054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Foreground</a:t>
            </a:r>
            <a:r>
              <a:rPr spc="-90" dirty="0"/>
              <a:t> </a:t>
            </a:r>
            <a:r>
              <a:rPr spc="-5" dirty="0"/>
              <a:t>Reading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4901565" cy="10496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Stallings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chapter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10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Intel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and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PowerPC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Web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sites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5638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Immediate</a:t>
            </a:r>
            <a:r>
              <a:rPr spc="-45" dirty="0"/>
              <a:t> </a:t>
            </a:r>
            <a:r>
              <a:rPr spc="-10" dirty="0"/>
              <a:t>Addressing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177" y="1849161"/>
            <a:ext cx="5903595" cy="397573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Operand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part of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instruction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Operand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=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address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field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e.g.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ADD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5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Add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5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to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contents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of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accumulator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5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is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operand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No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memory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reference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to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fetch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data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Fast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Limited</a:t>
            </a:r>
            <a:r>
              <a:rPr sz="2800" spc="-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range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78740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Immediate</a:t>
            </a:r>
            <a:r>
              <a:rPr spc="-15" dirty="0"/>
              <a:t> </a:t>
            </a:r>
            <a:r>
              <a:rPr spc="-5" dirty="0"/>
              <a:t>Addressing</a:t>
            </a:r>
            <a:r>
              <a:rPr spc="-10" dirty="0"/>
              <a:t> Diagram</a:t>
            </a:r>
          </a:p>
        </p:txBody>
      </p:sp>
      <p:sp>
        <p:nvSpPr>
          <p:cNvPr id="3" name="object 3"/>
          <p:cNvSpPr/>
          <p:nvPr/>
        </p:nvSpPr>
        <p:spPr>
          <a:xfrm>
            <a:off x="1748027" y="2281427"/>
            <a:ext cx="4735830" cy="618490"/>
          </a:xfrm>
          <a:custGeom>
            <a:avLst/>
            <a:gdLst/>
            <a:ahLst/>
            <a:cxnLst/>
            <a:rect l="l" t="t" r="r" b="b"/>
            <a:pathLst>
              <a:path w="4735830" h="618489">
                <a:moveTo>
                  <a:pt x="4735830" y="0"/>
                </a:moveTo>
                <a:lnTo>
                  <a:pt x="4722876" y="0"/>
                </a:lnTo>
                <a:lnTo>
                  <a:pt x="4722876" y="12954"/>
                </a:lnTo>
                <a:lnTo>
                  <a:pt x="4722876" y="605028"/>
                </a:lnTo>
                <a:lnTo>
                  <a:pt x="1003554" y="605028"/>
                </a:lnTo>
                <a:lnTo>
                  <a:pt x="1003554" y="14478"/>
                </a:lnTo>
                <a:lnTo>
                  <a:pt x="990600" y="14478"/>
                </a:lnTo>
                <a:lnTo>
                  <a:pt x="990600" y="605028"/>
                </a:lnTo>
                <a:lnTo>
                  <a:pt x="12954" y="605028"/>
                </a:lnTo>
                <a:lnTo>
                  <a:pt x="12954" y="12954"/>
                </a:lnTo>
                <a:lnTo>
                  <a:pt x="4722876" y="12954"/>
                </a:lnTo>
                <a:lnTo>
                  <a:pt x="4722876" y="0"/>
                </a:lnTo>
                <a:lnTo>
                  <a:pt x="0" y="0"/>
                </a:lnTo>
                <a:lnTo>
                  <a:pt x="0" y="617982"/>
                </a:lnTo>
                <a:lnTo>
                  <a:pt x="6845" y="617982"/>
                </a:lnTo>
                <a:lnTo>
                  <a:pt x="6858" y="12954"/>
                </a:lnTo>
                <a:lnTo>
                  <a:pt x="6858" y="605028"/>
                </a:lnTo>
                <a:lnTo>
                  <a:pt x="6845" y="617982"/>
                </a:lnTo>
                <a:lnTo>
                  <a:pt x="12954" y="617982"/>
                </a:lnTo>
                <a:lnTo>
                  <a:pt x="4722876" y="617982"/>
                </a:lnTo>
                <a:lnTo>
                  <a:pt x="4728972" y="617982"/>
                </a:lnTo>
                <a:lnTo>
                  <a:pt x="4735830" y="617982"/>
                </a:lnTo>
                <a:lnTo>
                  <a:pt x="4735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55901" y="2384552"/>
            <a:ext cx="974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Opcode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3203701" y="1683512"/>
            <a:ext cx="1837689" cy="1092200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sz="2400" dirty="0">
                <a:latin typeface="Times New Roman"/>
                <a:cs typeface="Times New Roman"/>
              </a:rPr>
              <a:t>Instruction</a:t>
            </a:r>
            <a:endParaRPr sz="2400">
              <a:latin typeface="Times New Roman"/>
              <a:cs typeface="Times New Roman"/>
            </a:endParaRPr>
          </a:p>
          <a:p>
            <a:pPr marL="774700">
              <a:lnSpc>
                <a:spcPct val="100000"/>
              </a:lnSpc>
              <a:spcBef>
                <a:spcPts val="1320"/>
              </a:spcBef>
            </a:pPr>
            <a:r>
              <a:rPr sz="2400" spc="-5" dirty="0">
                <a:latin typeface="Times New Roman"/>
                <a:cs typeface="Times New Roman"/>
              </a:rPr>
              <a:t>Operand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44964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Direct</a:t>
            </a:r>
            <a:r>
              <a:rPr spc="-100" dirty="0"/>
              <a:t> </a:t>
            </a:r>
            <a:r>
              <a:rPr dirty="0"/>
              <a:t>Addressing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4873" y="1468161"/>
            <a:ext cx="7719695" cy="432943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Address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field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contains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address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operand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Effective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address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(EA)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=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address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field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(A)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1177290" algn="l"/>
              </a:tabLst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e.g.	</a:t>
            </a:r>
            <a:r>
              <a:rPr sz="2800" dirty="0">
                <a:latin typeface="Tahoma"/>
                <a:cs typeface="Tahoma"/>
              </a:rPr>
              <a:t>ADD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Add</a:t>
            </a:r>
            <a:r>
              <a:rPr sz="2400" spc="-5" dirty="0">
                <a:latin typeface="Tahoma"/>
                <a:cs typeface="Tahoma"/>
              </a:rPr>
              <a:t> contents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of cell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 </a:t>
            </a:r>
            <a:r>
              <a:rPr sz="2400" spc="-5" dirty="0">
                <a:latin typeface="Tahoma"/>
                <a:cs typeface="Tahoma"/>
              </a:rPr>
              <a:t>to accumulator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Look in </a:t>
            </a:r>
            <a:r>
              <a:rPr sz="2400" spc="-5" dirty="0">
                <a:latin typeface="Tahoma"/>
                <a:cs typeface="Tahoma"/>
              </a:rPr>
              <a:t>memory at address </a:t>
            </a:r>
            <a:r>
              <a:rPr sz="2400" dirty="0">
                <a:latin typeface="Tahoma"/>
                <a:cs typeface="Tahoma"/>
              </a:rPr>
              <a:t>A </a:t>
            </a:r>
            <a:r>
              <a:rPr sz="2400" spc="-5" dirty="0">
                <a:latin typeface="Tahoma"/>
                <a:cs typeface="Tahoma"/>
              </a:rPr>
              <a:t>for </a:t>
            </a:r>
            <a:r>
              <a:rPr sz="2400" spc="-10" dirty="0">
                <a:latin typeface="Tahoma"/>
                <a:cs typeface="Tahoma"/>
              </a:rPr>
              <a:t>operand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Single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memory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reference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to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access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data</a:t>
            </a:r>
            <a:endParaRPr sz="24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0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No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additional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calculations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to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work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out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effective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address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Limited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address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space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67310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Direct</a:t>
            </a:r>
            <a:r>
              <a:rPr spc="-55" dirty="0"/>
              <a:t> </a:t>
            </a:r>
            <a:r>
              <a:rPr dirty="0"/>
              <a:t>Addressing</a:t>
            </a:r>
            <a:r>
              <a:rPr spc="-50" dirty="0"/>
              <a:t> </a:t>
            </a:r>
            <a:r>
              <a:rPr spc="-5" dirty="0"/>
              <a:t>Diagram</a:t>
            </a:r>
          </a:p>
        </p:txBody>
      </p:sp>
      <p:sp>
        <p:nvSpPr>
          <p:cNvPr id="3" name="object 3"/>
          <p:cNvSpPr/>
          <p:nvPr/>
        </p:nvSpPr>
        <p:spPr>
          <a:xfrm>
            <a:off x="832104" y="2281427"/>
            <a:ext cx="4735830" cy="618490"/>
          </a:xfrm>
          <a:custGeom>
            <a:avLst/>
            <a:gdLst/>
            <a:ahLst/>
            <a:cxnLst/>
            <a:rect l="l" t="t" r="r" b="b"/>
            <a:pathLst>
              <a:path w="4735830" h="618489">
                <a:moveTo>
                  <a:pt x="4735817" y="0"/>
                </a:moveTo>
                <a:lnTo>
                  <a:pt x="4722876" y="0"/>
                </a:lnTo>
                <a:lnTo>
                  <a:pt x="4722876" y="12954"/>
                </a:lnTo>
                <a:lnTo>
                  <a:pt x="4722876" y="605028"/>
                </a:lnTo>
                <a:lnTo>
                  <a:pt x="1003554" y="605028"/>
                </a:lnTo>
                <a:lnTo>
                  <a:pt x="1003554" y="14478"/>
                </a:lnTo>
                <a:lnTo>
                  <a:pt x="990600" y="14478"/>
                </a:lnTo>
                <a:lnTo>
                  <a:pt x="990600" y="605028"/>
                </a:lnTo>
                <a:lnTo>
                  <a:pt x="12954" y="605028"/>
                </a:lnTo>
                <a:lnTo>
                  <a:pt x="12954" y="12954"/>
                </a:lnTo>
                <a:lnTo>
                  <a:pt x="4722876" y="12954"/>
                </a:lnTo>
                <a:lnTo>
                  <a:pt x="4722876" y="0"/>
                </a:lnTo>
                <a:lnTo>
                  <a:pt x="0" y="0"/>
                </a:lnTo>
                <a:lnTo>
                  <a:pt x="0" y="617982"/>
                </a:lnTo>
                <a:lnTo>
                  <a:pt x="6096" y="617982"/>
                </a:lnTo>
                <a:lnTo>
                  <a:pt x="12941" y="617982"/>
                </a:lnTo>
                <a:lnTo>
                  <a:pt x="4722876" y="617982"/>
                </a:lnTo>
                <a:lnTo>
                  <a:pt x="4728972" y="617982"/>
                </a:lnTo>
                <a:lnTo>
                  <a:pt x="4735817" y="617982"/>
                </a:lnTo>
                <a:lnTo>
                  <a:pt x="47358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39977" y="2384552"/>
            <a:ext cx="974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Opcode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92577" y="1683512"/>
            <a:ext cx="1761489" cy="1092200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sz="2400" dirty="0">
                <a:latin typeface="Times New Roman"/>
                <a:cs typeface="Times New Roman"/>
              </a:rPr>
              <a:t>Instruction</a:t>
            </a:r>
            <a:endParaRPr sz="2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320"/>
              </a:spcBef>
            </a:pPr>
            <a:r>
              <a:rPr sz="2400" spc="-5" dirty="0">
                <a:latin typeface="Times New Roman"/>
                <a:cs typeface="Times New Roman"/>
              </a:rPr>
              <a:t>Address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785104" y="3195827"/>
            <a:ext cx="2600960" cy="3439160"/>
          </a:xfrm>
          <a:custGeom>
            <a:avLst/>
            <a:gdLst/>
            <a:ahLst/>
            <a:cxnLst/>
            <a:rect l="l" t="t" r="r" b="b"/>
            <a:pathLst>
              <a:path w="2600959" h="3439159">
                <a:moveTo>
                  <a:pt x="2600706" y="0"/>
                </a:moveTo>
                <a:lnTo>
                  <a:pt x="2587752" y="0"/>
                </a:lnTo>
                <a:lnTo>
                  <a:pt x="2587752" y="12954"/>
                </a:lnTo>
                <a:lnTo>
                  <a:pt x="2587752" y="682752"/>
                </a:lnTo>
                <a:lnTo>
                  <a:pt x="2587752" y="3425952"/>
                </a:lnTo>
                <a:lnTo>
                  <a:pt x="12954" y="3425952"/>
                </a:lnTo>
                <a:lnTo>
                  <a:pt x="12954" y="2756154"/>
                </a:lnTo>
                <a:lnTo>
                  <a:pt x="2587752" y="2756154"/>
                </a:lnTo>
                <a:lnTo>
                  <a:pt x="2587752" y="2740152"/>
                </a:lnTo>
                <a:lnTo>
                  <a:pt x="12954" y="2740152"/>
                </a:lnTo>
                <a:lnTo>
                  <a:pt x="12954" y="2070354"/>
                </a:lnTo>
                <a:lnTo>
                  <a:pt x="2587752" y="2070354"/>
                </a:lnTo>
                <a:lnTo>
                  <a:pt x="2587752" y="2054352"/>
                </a:lnTo>
                <a:lnTo>
                  <a:pt x="12954" y="2054352"/>
                </a:lnTo>
                <a:lnTo>
                  <a:pt x="12954" y="1384554"/>
                </a:lnTo>
                <a:lnTo>
                  <a:pt x="2587752" y="1384554"/>
                </a:lnTo>
                <a:lnTo>
                  <a:pt x="2587752" y="1368552"/>
                </a:lnTo>
                <a:lnTo>
                  <a:pt x="12954" y="1368552"/>
                </a:lnTo>
                <a:lnTo>
                  <a:pt x="12954" y="698754"/>
                </a:lnTo>
                <a:lnTo>
                  <a:pt x="2587752" y="698754"/>
                </a:lnTo>
                <a:lnTo>
                  <a:pt x="2587752" y="682752"/>
                </a:lnTo>
                <a:lnTo>
                  <a:pt x="12954" y="682752"/>
                </a:lnTo>
                <a:lnTo>
                  <a:pt x="12954" y="12954"/>
                </a:lnTo>
                <a:lnTo>
                  <a:pt x="2587752" y="12954"/>
                </a:lnTo>
                <a:lnTo>
                  <a:pt x="2587752" y="0"/>
                </a:lnTo>
                <a:lnTo>
                  <a:pt x="0" y="0"/>
                </a:lnTo>
                <a:lnTo>
                  <a:pt x="0" y="685800"/>
                </a:lnTo>
                <a:lnTo>
                  <a:pt x="0" y="695706"/>
                </a:lnTo>
                <a:lnTo>
                  <a:pt x="0" y="3438906"/>
                </a:lnTo>
                <a:lnTo>
                  <a:pt x="6096" y="3438906"/>
                </a:lnTo>
                <a:lnTo>
                  <a:pt x="12954" y="3438906"/>
                </a:lnTo>
                <a:lnTo>
                  <a:pt x="2587752" y="3438906"/>
                </a:lnTo>
                <a:lnTo>
                  <a:pt x="2593848" y="3438906"/>
                </a:lnTo>
                <a:lnTo>
                  <a:pt x="2600706" y="3438906"/>
                </a:lnTo>
                <a:lnTo>
                  <a:pt x="2600706" y="2753106"/>
                </a:lnTo>
                <a:lnTo>
                  <a:pt x="2600706" y="685800"/>
                </a:lnTo>
                <a:lnTo>
                  <a:pt x="26007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402578" y="2689352"/>
            <a:ext cx="10756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Memory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54978" y="4746752"/>
            <a:ext cx="10756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Operand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94303" y="2887980"/>
            <a:ext cx="2595880" cy="2065020"/>
          </a:xfrm>
          <a:custGeom>
            <a:avLst/>
            <a:gdLst/>
            <a:ahLst/>
            <a:cxnLst/>
            <a:rect l="l" t="t" r="r" b="b"/>
            <a:pathLst>
              <a:path w="2595879" h="2065020">
                <a:moveTo>
                  <a:pt x="12954" y="2020824"/>
                </a:moveTo>
                <a:lnTo>
                  <a:pt x="12954" y="3048"/>
                </a:lnTo>
                <a:lnTo>
                  <a:pt x="9906" y="0"/>
                </a:lnTo>
                <a:lnTo>
                  <a:pt x="3048" y="0"/>
                </a:lnTo>
                <a:lnTo>
                  <a:pt x="0" y="3048"/>
                </a:lnTo>
                <a:lnTo>
                  <a:pt x="0" y="2030730"/>
                </a:lnTo>
                <a:lnTo>
                  <a:pt x="3048" y="2033778"/>
                </a:lnTo>
                <a:lnTo>
                  <a:pt x="6096" y="2033778"/>
                </a:lnTo>
                <a:lnTo>
                  <a:pt x="6096" y="2020824"/>
                </a:lnTo>
                <a:lnTo>
                  <a:pt x="12954" y="2020824"/>
                </a:lnTo>
                <a:close/>
              </a:path>
              <a:path w="2595879" h="2065020">
                <a:moveTo>
                  <a:pt x="2538222" y="2030730"/>
                </a:moveTo>
                <a:lnTo>
                  <a:pt x="2538222" y="2023872"/>
                </a:lnTo>
                <a:lnTo>
                  <a:pt x="2535936" y="2020824"/>
                </a:lnTo>
                <a:lnTo>
                  <a:pt x="6096" y="2020824"/>
                </a:lnTo>
                <a:lnTo>
                  <a:pt x="12954" y="2026920"/>
                </a:lnTo>
                <a:lnTo>
                  <a:pt x="12953" y="2033778"/>
                </a:lnTo>
                <a:lnTo>
                  <a:pt x="2535936" y="2033778"/>
                </a:lnTo>
                <a:lnTo>
                  <a:pt x="2538222" y="2030730"/>
                </a:lnTo>
                <a:close/>
              </a:path>
              <a:path w="2595879" h="2065020">
                <a:moveTo>
                  <a:pt x="12953" y="2033778"/>
                </a:moveTo>
                <a:lnTo>
                  <a:pt x="12954" y="2026920"/>
                </a:lnTo>
                <a:lnTo>
                  <a:pt x="6096" y="2020824"/>
                </a:lnTo>
                <a:lnTo>
                  <a:pt x="6096" y="2033778"/>
                </a:lnTo>
                <a:lnTo>
                  <a:pt x="12953" y="2033778"/>
                </a:lnTo>
                <a:close/>
              </a:path>
              <a:path w="2595879" h="2065020">
                <a:moveTo>
                  <a:pt x="2595372" y="2026920"/>
                </a:moveTo>
                <a:lnTo>
                  <a:pt x="2519172" y="1988820"/>
                </a:lnTo>
                <a:lnTo>
                  <a:pt x="2519172" y="2020824"/>
                </a:lnTo>
                <a:lnTo>
                  <a:pt x="2535936" y="2020824"/>
                </a:lnTo>
                <a:lnTo>
                  <a:pt x="2538222" y="2023872"/>
                </a:lnTo>
                <a:lnTo>
                  <a:pt x="2538222" y="2055495"/>
                </a:lnTo>
                <a:lnTo>
                  <a:pt x="2595372" y="2026920"/>
                </a:lnTo>
                <a:close/>
              </a:path>
              <a:path w="2595879" h="2065020">
                <a:moveTo>
                  <a:pt x="2538222" y="2055495"/>
                </a:moveTo>
                <a:lnTo>
                  <a:pt x="2538222" y="2030730"/>
                </a:lnTo>
                <a:lnTo>
                  <a:pt x="2535936" y="2033778"/>
                </a:lnTo>
                <a:lnTo>
                  <a:pt x="2519172" y="2033778"/>
                </a:lnTo>
                <a:lnTo>
                  <a:pt x="2519172" y="2065020"/>
                </a:lnTo>
                <a:lnTo>
                  <a:pt x="2538222" y="20554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5740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Indirect</a:t>
            </a:r>
            <a:r>
              <a:rPr spc="-25" dirty="0"/>
              <a:t> </a:t>
            </a:r>
            <a:r>
              <a:rPr spc="-5" dirty="0"/>
              <a:t>Addressing</a:t>
            </a:r>
            <a:r>
              <a:rPr spc="-20" dirty="0"/>
              <a:t> </a:t>
            </a:r>
            <a:r>
              <a:rPr spc="-10" dirty="0"/>
              <a:t>(1)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4873" y="1915160"/>
            <a:ext cx="7954009" cy="34404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Memory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cell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pointed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to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by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address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field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contains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 </a:t>
            </a:r>
            <a:r>
              <a:rPr sz="2800" dirty="0">
                <a:latin typeface="Tahoma"/>
                <a:cs typeface="Tahoma"/>
              </a:rPr>
              <a:t>address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of </a:t>
            </a:r>
            <a:r>
              <a:rPr sz="2800" dirty="0">
                <a:latin typeface="Tahoma"/>
                <a:cs typeface="Tahoma"/>
              </a:rPr>
              <a:t>(pointer </a:t>
            </a:r>
            <a:r>
              <a:rPr sz="2800" spc="-5" dirty="0">
                <a:latin typeface="Tahoma"/>
                <a:cs typeface="Tahoma"/>
              </a:rPr>
              <a:t>to) the operand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EA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=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(A)</a:t>
            </a:r>
            <a:endParaRPr sz="2800">
              <a:latin typeface="Tahoma"/>
              <a:cs typeface="Tahoma"/>
            </a:endParaRPr>
          </a:p>
          <a:p>
            <a:pPr marL="755650" marR="1056005" indent="-28575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Look in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A,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find address</a:t>
            </a:r>
            <a:r>
              <a:rPr sz="2400" dirty="0">
                <a:latin typeface="Tahoma"/>
                <a:cs typeface="Tahoma"/>
              </a:rPr>
              <a:t> (A) and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look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there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for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operand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e.g.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ADD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(A)</a:t>
            </a:r>
            <a:endParaRPr sz="2400">
              <a:latin typeface="Tahoma"/>
              <a:cs typeface="Tahoma"/>
            </a:endParaRPr>
          </a:p>
          <a:p>
            <a:pPr marL="755015" marR="382905" indent="-28575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Add </a:t>
            </a:r>
            <a:r>
              <a:rPr sz="2400" spc="-5" dirty="0">
                <a:latin typeface="Tahoma"/>
                <a:cs typeface="Tahoma"/>
              </a:rPr>
              <a:t>contents of cell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pointed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to </a:t>
            </a:r>
            <a:r>
              <a:rPr sz="2400" dirty="0">
                <a:latin typeface="Tahoma"/>
                <a:cs typeface="Tahoma"/>
              </a:rPr>
              <a:t>by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contents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of </a:t>
            </a:r>
            <a:r>
              <a:rPr sz="2400" dirty="0">
                <a:latin typeface="Tahoma"/>
                <a:cs typeface="Tahoma"/>
              </a:rPr>
              <a:t>A </a:t>
            </a:r>
            <a:r>
              <a:rPr sz="2400" spc="-5" dirty="0">
                <a:latin typeface="Tahoma"/>
                <a:cs typeface="Tahoma"/>
              </a:rPr>
              <a:t>to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accumulator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5740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Indirect</a:t>
            </a:r>
            <a:r>
              <a:rPr spc="-25" dirty="0"/>
              <a:t> </a:t>
            </a:r>
            <a:r>
              <a:rPr spc="-5" dirty="0"/>
              <a:t>Addressing</a:t>
            </a:r>
            <a:r>
              <a:rPr spc="-20" dirty="0"/>
              <a:t> </a:t>
            </a:r>
            <a:r>
              <a:rPr spc="-10" dirty="0"/>
              <a:t>(2)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09777" y="1830111"/>
            <a:ext cx="7031990" cy="339090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Large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address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space</a:t>
            </a:r>
            <a:endParaRPr sz="2800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670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2</a:t>
            </a:r>
            <a:r>
              <a:rPr sz="2775" spc="97" baseline="25525" dirty="0">
                <a:latin typeface="Tahoma"/>
                <a:cs typeface="Tahoma"/>
              </a:rPr>
              <a:t>n</a:t>
            </a:r>
            <a:r>
              <a:rPr sz="2775" spc="397" baseline="255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where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=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word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length</a:t>
            </a:r>
            <a:endParaRPr sz="2800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675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May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nested,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multilevel,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cascaded</a:t>
            </a:r>
            <a:endParaRPr sz="2800">
              <a:latin typeface="Tahoma"/>
              <a:cs typeface="Tahoma"/>
            </a:endParaRPr>
          </a:p>
          <a:p>
            <a:pPr marL="4953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e.g.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EA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=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(((A)))</a:t>
            </a:r>
            <a:endParaRPr sz="2400">
              <a:latin typeface="Tahoma"/>
              <a:cs typeface="Tahoma"/>
            </a:endParaRPr>
          </a:p>
          <a:p>
            <a:pPr marL="952500">
              <a:lnSpc>
                <a:spcPct val="100000"/>
              </a:lnSpc>
              <a:spcBef>
                <a:spcPts val="484"/>
              </a:spcBef>
            </a:pPr>
            <a:r>
              <a:rPr sz="2000" spc="-5" dirty="0">
                <a:solidFill>
                  <a:srgbClr val="FF0000"/>
                </a:solidFill>
                <a:latin typeface="Wingdings"/>
                <a:cs typeface="Wingdings"/>
              </a:rPr>
              <a:t></a:t>
            </a:r>
            <a:r>
              <a:rPr sz="2000" spc="-5" dirty="0">
                <a:latin typeface="Tahoma"/>
                <a:cs typeface="Tahoma"/>
              </a:rPr>
              <a:t>Draw</a:t>
            </a:r>
            <a:r>
              <a:rPr sz="200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the</a:t>
            </a:r>
            <a:r>
              <a:rPr sz="200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diagram yourself</a:t>
            </a:r>
            <a:endParaRPr sz="2000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66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Multiple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memory accesses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find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operand</a:t>
            </a:r>
            <a:endParaRPr sz="2800">
              <a:latin typeface="Tahoma"/>
              <a:cs typeface="Tahoma"/>
            </a:endParaRPr>
          </a:p>
          <a:p>
            <a:pPr marL="38100">
              <a:lnSpc>
                <a:spcPct val="100000"/>
              </a:lnSpc>
              <a:spcBef>
                <a:spcPts val="675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Hence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slower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123" y="737108"/>
            <a:ext cx="7162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Indirect</a:t>
            </a:r>
            <a:r>
              <a:rPr spc="-15" dirty="0"/>
              <a:t> </a:t>
            </a:r>
            <a:r>
              <a:rPr spc="-5" dirty="0"/>
              <a:t>Addressing</a:t>
            </a:r>
            <a:r>
              <a:rPr spc="-10" dirty="0"/>
              <a:t> Diagram</a:t>
            </a:r>
          </a:p>
        </p:txBody>
      </p:sp>
      <p:sp>
        <p:nvSpPr>
          <p:cNvPr id="3" name="object 3"/>
          <p:cNvSpPr/>
          <p:nvPr/>
        </p:nvSpPr>
        <p:spPr>
          <a:xfrm>
            <a:off x="527304" y="2359151"/>
            <a:ext cx="4735830" cy="618490"/>
          </a:xfrm>
          <a:custGeom>
            <a:avLst/>
            <a:gdLst/>
            <a:ahLst/>
            <a:cxnLst/>
            <a:rect l="l" t="t" r="r" b="b"/>
            <a:pathLst>
              <a:path w="4735830" h="618489">
                <a:moveTo>
                  <a:pt x="4735817" y="0"/>
                </a:moveTo>
                <a:lnTo>
                  <a:pt x="4722876" y="0"/>
                </a:lnTo>
                <a:lnTo>
                  <a:pt x="4722876" y="12954"/>
                </a:lnTo>
                <a:lnTo>
                  <a:pt x="4722876" y="605028"/>
                </a:lnTo>
                <a:lnTo>
                  <a:pt x="1003554" y="605028"/>
                </a:lnTo>
                <a:lnTo>
                  <a:pt x="1003554" y="14478"/>
                </a:lnTo>
                <a:lnTo>
                  <a:pt x="990600" y="14478"/>
                </a:lnTo>
                <a:lnTo>
                  <a:pt x="990600" y="605028"/>
                </a:lnTo>
                <a:lnTo>
                  <a:pt x="12954" y="605028"/>
                </a:lnTo>
                <a:lnTo>
                  <a:pt x="12954" y="12954"/>
                </a:lnTo>
                <a:lnTo>
                  <a:pt x="4722876" y="12954"/>
                </a:lnTo>
                <a:lnTo>
                  <a:pt x="4722876" y="0"/>
                </a:lnTo>
                <a:lnTo>
                  <a:pt x="0" y="0"/>
                </a:lnTo>
                <a:lnTo>
                  <a:pt x="0" y="617982"/>
                </a:lnTo>
                <a:lnTo>
                  <a:pt x="6096" y="617982"/>
                </a:lnTo>
                <a:lnTo>
                  <a:pt x="12941" y="617982"/>
                </a:lnTo>
                <a:lnTo>
                  <a:pt x="4722876" y="617982"/>
                </a:lnTo>
                <a:lnTo>
                  <a:pt x="4728972" y="617982"/>
                </a:lnTo>
                <a:lnTo>
                  <a:pt x="4735817" y="617982"/>
                </a:lnTo>
                <a:lnTo>
                  <a:pt x="47358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177" y="2463038"/>
            <a:ext cx="974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Opcode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7777" y="1761998"/>
            <a:ext cx="1761489" cy="1092200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sz="2400" dirty="0">
                <a:latin typeface="Times New Roman"/>
                <a:cs typeface="Times New Roman"/>
              </a:rPr>
              <a:t>Instruction</a:t>
            </a:r>
            <a:endParaRPr sz="2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320"/>
              </a:spcBef>
            </a:pPr>
            <a:r>
              <a:rPr sz="2400" spc="-5" dirty="0">
                <a:latin typeface="Times New Roman"/>
                <a:cs typeface="Times New Roman"/>
              </a:rPr>
              <a:t>Address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80304" y="3273551"/>
            <a:ext cx="2600960" cy="3439160"/>
          </a:xfrm>
          <a:custGeom>
            <a:avLst/>
            <a:gdLst/>
            <a:ahLst/>
            <a:cxnLst/>
            <a:rect l="l" t="t" r="r" b="b"/>
            <a:pathLst>
              <a:path w="2600959" h="3439159">
                <a:moveTo>
                  <a:pt x="2600706" y="0"/>
                </a:moveTo>
                <a:lnTo>
                  <a:pt x="2587752" y="0"/>
                </a:lnTo>
                <a:lnTo>
                  <a:pt x="2587752" y="12954"/>
                </a:lnTo>
                <a:lnTo>
                  <a:pt x="2587752" y="682752"/>
                </a:lnTo>
                <a:lnTo>
                  <a:pt x="2587752" y="3425952"/>
                </a:lnTo>
                <a:lnTo>
                  <a:pt x="12954" y="3425952"/>
                </a:lnTo>
                <a:lnTo>
                  <a:pt x="12954" y="2756154"/>
                </a:lnTo>
                <a:lnTo>
                  <a:pt x="2587752" y="2756154"/>
                </a:lnTo>
                <a:lnTo>
                  <a:pt x="2587752" y="2740152"/>
                </a:lnTo>
                <a:lnTo>
                  <a:pt x="12954" y="2740152"/>
                </a:lnTo>
                <a:lnTo>
                  <a:pt x="12954" y="2070354"/>
                </a:lnTo>
                <a:lnTo>
                  <a:pt x="2587752" y="2070354"/>
                </a:lnTo>
                <a:lnTo>
                  <a:pt x="2587752" y="2054352"/>
                </a:lnTo>
                <a:lnTo>
                  <a:pt x="12954" y="2054352"/>
                </a:lnTo>
                <a:lnTo>
                  <a:pt x="12954" y="1384554"/>
                </a:lnTo>
                <a:lnTo>
                  <a:pt x="2587752" y="1384554"/>
                </a:lnTo>
                <a:lnTo>
                  <a:pt x="2587752" y="1368552"/>
                </a:lnTo>
                <a:lnTo>
                  <a:pt x="12954" y="1368552"/>
                </a:lnTo>
                <a:lnTo>
                  <a:pt x="12954" y="698754"/>
                </a:lnTo>
                <a:lnTo>
                  <a:pt x="2587752" y="698754"/>
                </a:lnTo>
                <a:lnTo>
                  <a:pt x="2587752" y="682752"/>
                </a:lnTo>
                <a:lnTo>
                  <a:pt x="12954" y="682752"/>
                </a:lnTo>
                <a:lnTo>
                  <a:pt x="12954" y="12954"/>
                </a:lnTo>
                <a:lnTo>
                  <a:pt x="2587752" y="12954"/>
                </a:lnTo>
                <a:lnTo>
                  <a:pt x="2587752" y="0"/>
                </a:lnTo>
                <a:lnTo>
                  <a:pt x="0" y="0"/>
                </a:lnTo>
                <a:lnTo>
                  <a:pt x="0" y="685800"/>
                </a:lnTo>
                <a:lnTo>
                  <a:pt x="0" y="695706"/>
                </a:lnTo>
                <a:lnTo>
                  <a:pt x="0" y="3438906"/>
                </a:lnTo>
                <a:lnTo>
                  <a:pt x="6096" y="3438906"/>
                </a:lnTo>
                <a:lnTo>
                  <a:pt x="12954" y="3438906"/>
                </a:lnTo>
                <a:lnTo>
                  <a:pt x="2587752" y="3438906"/>
                </a:lnTo>
                <a:lnTo>
                  <a:pt x="2593848" y="3438906"/>
                </a:lnTo>
                <a:lnTo>
                  <a:pt x="2600706" y="3438906"/>
                </a:lnTo>
                <a:lnTo>
                  <a:pt x="2600706" y="2753106"/>
                </a:lnTo>
                <a:lnTo>
                  <a:pt x="2600706" y="685800"/>
                </a:lnTo>
                <a:lnTo>
                  <a:pt x="26007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250178" y="4825238"/>
            <a:ext cx="10756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Operand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889491" y="2965703"/>
            <a:ext cx="5422265" cy="2066289"/>
          </a:xfrm>
          <a:custGeom>
            <a:avLst/>
            <a:gdLst/>
            <a:ahLst/>
            <a:cxnLst/>
            <a:rect l="l" t="t" r="r" b="b"/>
            <a:pathLst>
              <a:path w="5422265" h="2066289">
                <a:moveTo>
                  <a:pt x="2595372" y="656082"/>
                </a:moveTo>
                <a:lnTo>
                  <a:pt x="2519172" y="617982"/>
                </a:lnTo>
                <a:lnTo>
                  <a:pt x="2519172" y="649224"/>
                </a:lnTo>
                <a:lnTo>
                  <a:pt x="12954" y="649224"/>
                </a:lnTo>
                <a:lnTo>
                  <a:pt x="12954" y="3048"/>
                </a:lnTo>
                <a:lnTo>
                  <a:pt x="9906" y="0"/>
                </a:lnTo>
                <a:lnTo>
                  <a:pt x="3048" y="0"/>
                </a:lnTo>
                <a:lnTo>
                  <a:pt x="0" y="3048"/>
                </a:lnTo>
                <a:lnTo>
                  <a:pt x="0" y="659130"/>
                </a:lnTo>
                <a:lnTo>
                  <a:pt x="3048" y="662178"/>
                </a:lnTo>
                <a:lnTo>
                  <a:pt x="6096" y="662178"/>
                </a:lnTo>
                <a:lnTo>
                  <a:pt x="12954" y="662178"/>
                </a:lnTo>
                <a:lnTo>
                  <a:pt x="2519172" y="662178"/>
                </a:lnTo>
                <a:lnTo>
                  <a:pt x="2519172" y="694182"/>
                </a:lnTo>
                <a:lnTo>
                  <a:pt x="2538222" y="684657"/>
                </a:lnTo>
                <a:lnTo>
                  <a:pt x="2595372" y="656082"/>
                </a:lnTo>
                <a:close/>
              </a:path>
              <a:path w="5422265" h="2066289">
                <a:moveTo>
                  <a:pt x="5421642" y="652272"/>
                </a:moveTo>
                <a:lnTo>
                  <a:pt x="5418594" y="649224"/>
                </a:lnTo>
                <a:lnTo>
                  <a:pt x="5183136" y="649224"/>
                </a:lnTo>
                <a:lnTo>
                  <a:pt x="5180088" y="652272"/>
                </a:lnTo>
                <a:lnTo>
                  <a:pt x="5180088" y="659130"/>
                </a:lnTo>
                <a:lnTo>
                  <a:pt x="5183136" y="662178"/>
                </a:lnTo>
                <a:lnTo>
                  <a:pt x="5408688" y="662178"/>
                </a:lnTo>
                <a:lnTo>
                  <a:pt x="5408688" y="2020824"/>
                </a:lnTo>
                <a:lnTo>
                  <a:pt x="5263908" y="2020824"/>
                </a:lnTo>
                <a:lnTo>
                  <a:pt x="5263908" y="1989582"/>
                </a:lnTo>
                <a:lnTo>
                  <a:pt x="5187708" y="2027682"/>
                </a:lnTo>
                <a:lnTo>
                  <a:pt x="5244858" y="2056257"/>
                </a:lnTo>
                <a:lnTo>
                  <a:pt x="5263908" y="2065782"/>
                </a:lnTo>
                <a:lnTo>
                  <a:pt x="5263908" y="2033778"/>
                </a:lnTo>
                <a:lnTo>
                  <a:pt x="5408688" y="2033778"/>
                </a:lnTo>
                <a:lnTo>
                  <a:pt x="5414784" y="2033778"/>
                </a:lnTo>
                <a:lnTo>
                  <a:pt x="5418594" y="2033778"/>
                </a:lnTo>
                <a:lnTo>
                  <a:pt x="5421642" y="2030730"/>
                </a:lnTo>
                <a:lnTo>
                  <a:pt x="5421642" y="6522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642102" y="2767838"/>
            <a:ext cx="2275840" cy="1075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799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Memory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Pointer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operand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778</Words>
  <Application>Microsoft Office PowerPoint</Application>
  <PresentationFormat>On-screen Show (4:3)</PresentationFormat>
  <Paragraphs>188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 Black</vt:lpstr>
      <vt:lpstr>Arial MT</vt:lpstr>
      <vt:lpstr>Calibri</vt:lpstr>
      <vt:lpstr>Tahoma</vt:lpstr>
      <vt:lpstr>Times New Roman</vt:lpstr>
      <vt:lpstr>Wingdings</vt:lpstr>
      <vt:lpstr>Office Theme</vt:lpstr>
      <vt:lpstr>PowerPoint Presentation</vt:lpstr>
      <vt:lpstr>Addressing Modes</vt:lpstr>
      <vt:lpstr>Immediate Addressing</vt:lpstr>
      <vt:lpstr>Immediate Addressing Diagram</vt:lpstr>
      <vt:lpstr>Direct Addressing</vt:lpstr>
      <vt:lpstr>Direct Addressing Diagram</vt:lpstr>
      <vt:lpstr>Indirect Addressing (1)</vt:lpstr>
      <vt:lpstr>Indirect Addressing (2)</vt:lpstr>
      <vt:lpstr>Indirect Addressing Diagram</vt:lpstr>
      <vt:lpstr>Register Addressing (1)</vt:lpstr>
      <vt:lpstr>Register Addressing (2)</vt:lpstr>
      <vt:lpstr>Register Addressing Diagram</vt:lpstr>
      <vt:lpstr>Register Indirect Addressing</vt:lpstr>
      <vt:lpstr>Register Indirect Addressing Diagram</vt:lpstr>
      <vt:lpstr>Displacement Addressing</vt:lpstr>
      <vt:lpstr>Displacement Addressing Diagram</vt:lpstr>
      <vt:lpstr>Relative Addressing</vt:lpstr>
      <vt:lpstr>Base-Register Addressing</vt:lpstr>
      <vt:lpstr>Indexed Addressing</vt:lpstr>
      <vt:lpstr>Combinations</vt:lpstr>
      <vt:lpstr>Stack Addressing</vt:lpstr>
      <vt:lpstr>Instruction Formats</vt:lpstr>
      <vt:lpstr>Instruction Length</vt:lpstr>
      <vt:lpstr>Allocation of Bits</vt:lpstr>
      <vt:lpstr>Foreground Reading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Modes</dc:title>
  <dc:creator>Adrian &amp; Wendy</dc:creator>
  <cp:lastModifiedBy>Yustika Ramadhani</cp:lastModifiedBy>
  <cp:revision>1</cp:revision>
  <dcterms:created xsi:type="dcterms:W3CDTF">2022-04-13T07:17:43Z</dcterms:created>
  <dcterms:modified xsi:type="dcterms:W3CDTF">2022-04-13T07:43:05Z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2009-10-26T00:00:00Z</vt:filetime>
  </property>
  <property fmtid="{D5CDD505-2E9C-101B-9397-08002B2CF9AE}" pid="3" name="Creator">
    <vt:lpwstr>Acrobat PDFMaker 8.1 for PowerPoint</vt:lpwstr>
  </property>
  <property fmtid="{D5CDD505-2E9C-101B-9397-08002B2CF9AE}" pid="4" name="LastSaved">
    <vt:filetime>2022-04-13T00:00:00Z</vt:filetime>
  </property>
</Properties>
</file>