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267" r:id="rId5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979423"/>
            <a:ext cx="8072119" cy="1556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886" y="186944"/>
            <a:ext cx="817422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187" y="3180079"/>
            <a:ext cx="7724140" cy="2634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27111" y="6331573"/>
            <a:ext cx="928370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62200" y="2795942"/>
            <a:ext cx="4008754" cy="633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600" spc="-5" dirty="0" err="1">
                <a:latin typeface="Arial Black"/>
                <a:cs typeface="Arial Black"/>
              </a:rPr>
              <a:t>Memori</a:t>
            </a:r>
            <a:r>
              <a:rPr sz="3600" spc="-80" dirty="0">
                <a:latin typeface="Arial Black"/>
                <a:cs typeface="Arial Black"/>
              </a:rPr>
              <a:t> </a:t>
            </a:r>
            <a:r>
              <a:rPr sz="3600" spc="15" dirty="0">
                <a:latin typeface="Arial Black"/>
                <a:cs typeface="Arial Black"/>
              </a:rPr>
              <a:t>Internal</a:t>
            </a:r>
            <a:endParaRPr sz="3600" dirty="0">
              <a:latin typeface="Arial Black"/>
              <a:cs typeface="Arial Black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CFEBB-B01F-499D-AC76-407CD639DC44}"/>
              </a:ext>
            </a:extLst>
          </p:cNvPr>
          <p:cNvCxnSpPr/>
          <p:nvPr/>
        </p:nvCxnSpPr>
        <p:spPr>
          <a:xfrm>
            <a:off x="533400" y="4038600"/>
            <a:ext cx="80772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717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Jenis</a:t>
            </a:r>
            <a:r>
              <a:rPr spc="-105" dirty="0"/>
              <a:t> </a:t>
            </a:r>
            <a:r>
              <a:rPr dirty="0"/>
              <a:t>Fisik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2688590" cy="42697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Semiconductor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RAM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Magnetic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Disk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&amp;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Tape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Optical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CD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&amp;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DVD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Others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Bubble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Hologram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326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Karakteristik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332980" cy="36836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Decay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Volatility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Erasable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Power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consumption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b="1" spc="-10" dirty="0">
                <a:latin typeface="Tahoma"/>
                <a:cs typeface="Tahoma"/>
              </a:rPr>
              <a:t>Organisasi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Susunan</a:t>
            </a:r>
            <a:r>
              <a:rPr sz="2800" spc="-5" dirty="0">
                <a:latin typeface="Tahoma"/>
                <a:cs typeface="Tahoma"/>
              </a:rPr>
              <a:t> fisik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bit-bit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untuk </a:t>
            </a:r>
            <a:r>
              <a:rPr sz="2800" spc="-5" dirty="0">
                <a:latin typeface="Tahoma"/>
                <a:cs typeface="Tahoma"/>
              </a:rPr>
              <a:t>membentuk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word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030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Hierarki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2505075" cy="41224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Registers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L1</a:t>
            </a:r>
            <a:r>
              <a:rPr sz="2800" spc="-114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L2</a:t>
            </a:r>
            <a:r>
              <a:rPr sz="2800" spc="-114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Main</a:t>
            </a:r>
            <a:r>
              <a:rPr sz="2800" spc="-8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Disk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Optical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Tape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384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Locality</a:t>
            </a:r>
            <a:r>
              <a:rPr spc="-50" dirty="0"/>
              <a:t> </a:t>
            </a:r>
            <a:r>
              <a:rPr spc="-5" dirty="0"/>
              <a:t>of</a:t>
            </a:r>
            <a:r>
              <a:rPr spc="-45" dirty="0"/>
              <a:t> </a:t>
            </a:r>
            <a:r>
              <a:rPr spc="-5" dirty="0"/>
              <a:t>Reference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354570" cy="1818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Selama </a:t>
            </a:r>
            <a:r>
              <a:rPr sz="2800" dirty="0">
                <a:latin typeface="Tahoma"/>
                <a:cs typeface="Tahoma"/>
              </a:rPr>
              <a:t>berlangsungnya </a:t>
            </a:r>
            <a:r>
              <a:rPr sz="2800" spc="-5" dirty="0">
                <a:latin typeface="Tahoma"/>
                <a:cs typeface="Tahoma"/>
              </a:rPr>
              <a:t>eksekusi suatu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program, referensi memori cenderung </a:t>
            </a:r>
            <a:r>
              <a:rPr sz="2800" dirty="0">
                <a:latin typeface="Tahoma"/>
                <a:cs typeface="Tahoma"/>
              </a:rPr>
              <a:t>untuk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mengelompok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(cluster)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Contoh: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loops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814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Memori</a:t>
            </a:r>
            <a:r>
              <a:rPr spc="-85" dirty="0"/>
              <a:t> </a:t>
            </a:r>
            <a:r>
              <a:rPr spc="-5" dirty="0"/>
              <a:t>Semiconductor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7258684" cy="346519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RAM</a:t>
            </a:r>
            <a:endParaRPr sz="28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Penamaan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salah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karena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semua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memori 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semiconductor</a:t>
            </a:r>
            <a:r>
              <a:rPr sz="2400" dirty="0">
                <a:latin typeface="Tahoma"/>
                <a:cs typeface="Tahoma"/>
              </a:rPr>
              <a:t> adalah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random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access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(termasuk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ROM)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Read/Write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Volatile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Penyimpan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sementara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Static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atau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dynamic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4785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Dynamic</a:t>
            </a:r>
            <a:r>
              <a:rPr spc="-110" dirty="0"/>
              <a:t> </a:t>
            </a:r>
            <a:r>
              <a:rPr spc="-5" dirty="0"/>
              <a:t>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44294"/>
            <a:ext cx="6511290" cy="3975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tersimpan berupa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muatan</a:t>
            </a:r>
            <a:r>
              <a:rPr sz="2400" dirty="0">
                <a:latin typeface="Tahoma"/>
                <a:cs typeface="Tahoma"/>
              </a:rPr>
              <a:t> dalam </a:t>
            </a:r>
            <a:r>
              <a:rPr sz="2400" spc="-10" dirty="0">
                <a:latin typeface="Tahoma"/>
                <a:cs typeface="Tahoma"/>
              </a:rPr>
              <a:t>capacitor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Muatan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dapat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bocor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Perlu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di-refresh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Konstruksi sederhana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Ukuran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 bit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nya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kecil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Murah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22301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Perlu	refresh-circuits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Lambat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Main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819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Static</a:t>
            </a:r>
            <a:r>
              <a:rPr spc="-75" dirty="0"/>
              <a:t> </a:t>
            </a:r>
            <a:r>
              <a:rPr spc="-10" dirty="0"/>
              <a:t>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44294"/>
            <a:ext cx="5370830" cy="3975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545965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disimpan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sebagai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switches</a:t>
            </a:r>
            <a:r>
              <a:rPr sz="2400" dirty="0">
                <a:latin typeface="Tahoma"/>
                <a:cs typeface="Tahoma"/>
              </a:rPr>
              <a:t>	</a:t>
            </a:r>
            <a:r>
              <a:rPr sz="2400" spc="-5" dirty="0">
                <a:latin typeface="Tahoma"/>
                <a:cs typeface="Tahoma"/>
              </a:rPr>
              <a:t>on/off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Tidk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ada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kebocoran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81737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Tdk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perlu	refreshing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Konstruksi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complex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Ukuran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besar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mahal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Tidak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memerlukan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refresh-circuits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cepat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Cache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37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Read</a:t>
            </a:r>
            <a:r>
              <a:rPr spc="-40" dirty="0"/>
              <a:t> </a:t>
            </a:r>
            <a:r>
              <a:rPr spc="-5" dirty="0"/>
              <a:t>Only</a:t>
            </a:r>
            <a:r>
              <a:rPr spc="-35" dirty="0"/>
              <a:t> </a:t>
            </a:r>
            <a:r>
              <a:rPr dirty="0"/>
              <a:t>Memory</a:t>
            </a:r>
            <a:r>
              <a:rPr spc="-35" dirty="0"/>
              <a:t> </a:t>
            </a:r>
            <a:r>
              <a:rPr spc="-5" dirty="0"/>
              <a:t>(ROM)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987290" cy="28060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Menyimpan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secara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permanen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Untuk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Microprogramming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Library </a:t>
            </a:r>
            <a:r>
              <a:rPr sz="2400" spc="-10" dirty="0">
                <a:latin typeface="Tahoma"/>
                <a:cs typeface="Tahoma"/>
              </a:rPr>
              <a:t>subroutines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Systems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programs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(BIOS)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Function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tables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692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Jenis</a:t>
            </a:r>
            <a:r>
              <a:rPr spc="-105" dirty="0"/>
              <a:t> </a:t>
            </a:r>
            <a:r>
              <a:rPr dirty="0"/>
              <a:t>ROM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2392"/>
            <a:ext cx="6258560" cy="415036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Ditulisi</a:t>
            </a:r>
            <a:r>
              <a:rPr sz="2400" dirty="0">
                <a:latin typeface="Tahoma"/>
                <a:cs typeface="Tahoma"/>
              </a:rPr>
              <a:t> pada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saat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dibuat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44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Sangat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mahal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Programmable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(once)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45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PROM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40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Diperlukan </a:t>
            </a:r>
            <a:r>
              <a:rPr sz="2000" spc="-5" dirty="0">
                <a:latin typeface="Tahoma"/>
                <a:cs typeface="Tahoma"/>
              </a:rPr>
              <a:t>peralatan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khusus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untuk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memprogram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Read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“mostly”</a:t>
            </a:r>
            <a:endParaRPr sz="2400">
              <a:latin typeface="Tahoma"/>
              <a:cs typeface="Tahoma"/>
            </a:endParaRPr>
          </a:p>
          <a:p>
            <a:pPr marR="1285240" algn="ctr">
              <a:lnSpc>
                <a:spcPct val="100000"/>
              </a:lnSpc>
              <a:spcBef>
                <a:spcPts val="245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Erasable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Programmable (EPROM)</a:t>
            </a:r>
            <a:endParaRPr sz="2000">
              <a:latin typeface="Tahoma"/>
              <a:cs typeface="Tahoma"/>
            </a:endParaRPr>
          </a:p>
          <a:p>
            <a:pPr marR="2102485" algn="ctr">
              <a:lnSpc>
                <a:spcPct val="100000"/>
              </a:lnSpc>
              <a:spcBef>
                <a:spcPts val="210"/>
              </a:spcBef>
            </a:pPr>
            <a:r>
              <a:rPr sz="1800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1800" dirty="0">
                <a:latin typeface="Tahoma"/>
                <a:cs typeface="Tahoma"/>
              </a:rPr>
              <a:t>Dihapus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dg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sinar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UV</a:t>
            </a:r>
            <a:endParaRPr sz="1800">
              <a:latin typeface="Tahoma"/>
              <a:cs typeface="Tahoma"/>
            </a:endParaRPr>
          </a:p>
          <a:p>
            <a:pPr marR="1583055" algn="ctr">
              <a:lnSpc>
                <a:spcPct val="100000"/>
              </a:lnSpc>
              <a:spcBef>
                <a:spcPts val="245"/>
              </a:spcBef>
            </a:pPr>
            <a:r>
              <a:rPr sz="2000" spc="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5" dirty="0">
                <a:latin typeface="Tahoma"/>
                <a:cs typeface="Tahoma"/>
              </a:rPr>
              <a:t>Electrically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Erasable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(EEPROM)</a:t>
            </a:r>
            <a:endParaRPr sz="2000">
              <a:latin typeface="Tahoma"/>
              <a:cs typeface="Tahoma"/>
            </a:endParaRPr>
          </a:p>
          <a:p>
            <a:pPr marR="316865" algn="ctr">
              <a:lnSpc>
                <a:spcPct val="100000"/>
              </a:lnSpc>
              <a:spcBef>
                <a:spcPts val="210"/>
              </a:spcBef>
            </a:pPr>
            <a:r>
              <a:rPr sz="18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1800" spc="-5" dirty="0">
                <a:latin typeface="Tahoma"/>
                <a:cs typeface="Tahoma"/>
              </a:rPr>
              <a:t>Perlu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waktu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lebih</a:t>
            </a:r>
            <a:r>
              <a:rPr sz="1800" dirty="0">
                <a:latin typeface="Tahoma"/>
                <a:cs typeface="Tahoma"/>
              </a:rPr>
              <a:t> lama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untuk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menulisi</a:t>
            </a:r>
            <a:endParaRPr sz="1800">
              <a:latin typeface="Tahoma"/>
              <a:cs typeface="Tahoma"/>
            </a:endParaRPr>
          </a:p>
          <a:p>
            <a:pPr marR="3451860" algn="ctr">
              <a:lnSpc>
                <a:spcPct val="100000"/>
              </a:lnSpc>
              <a:spcBef>
                <a:spcPts val="245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Flash</a:t>
            </a:r>
            <a:r>
              <a:rPr sz="2000" spc="-5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memory</a:t>
            </a:r>
            <a:endParaRPr sz="2000">
              <a:latin typeface="Tahoma"/>
              <a:cs typeface="Tahoma"/>
            </a:endParaRPr>
          </a:p>
          <a:p>
            <a:pPr marL="263525" algn="ctr">
              <a:lnSpc>
                <a:spcPct val="100000"/>
              </a:lnSpc>
              <a:spcBef>
                <a:spcPts val="215"/>
              </a:spcBef>
            </a:pPr>
            <a:r>
              <a:rPr sz="1800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1800" dirty="0">
                <a:latin typeface="Tahoma"/>
                <a:cs typeface="Tahoma"/>
              </a:rPr>
              <a:t>Menghapus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seleuruh memori secara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electris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693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Organisasi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831635"/>
            <a:ext cx="8002905" cy="41713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16Mbit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chip</a:t>
            </a:r>
            <a:r>
              <a:rPr sz="2800" dirty="0">
                <a:latin typeface="Tahoma"/>
                <a:cs typeface="Tahoma"/>
              </a:rPr>
              <a:t> dapat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disusun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 1M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x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16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word</a:t>
            </a:r>
            <a:endParaRPr sz="2800">
              <a:latin typeface="Tahoma"/>
              <a:cs typeface="Tahoma"/>
            </a:endParaRPr>
          </a:p>
          <a:p>
            <a:pPr marL="381000" marR="304165" indent="-343535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1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bit/chip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memiliki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16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lots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dengan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setiap word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berada pada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chip </a:t>
            </a:r>
            <a:r>
              <a:rPr sz="2800" dirty="0">
                <a:latin typeface="Tahoma"/>
                <a:cs typeface="Tahoma"/>
              </a:rPr>
              <a:t>1</a:t>
            </a:r>
            <a:endParaRPr sz="2800">
              <a:latin typeface="Tahoma"/>
              <a:cs typeface="Tahoma"/>
            </a:endParaRPr>
          </a:p>
          <a:p>
            <a:pPr marL="381000" marR="577215" indent="-343535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16Mbit </a:t>
            </a:r>
            <a:r>
              <a:rPr sz="2800" spc="-5" dirty="0">
                <a:latin typeface="Tahoma"/>
                <a:cs typeface="Tahoma"/>
              </a:rPr>
              <a:t>chip </a:t>
            </a:r>
            <a:r>
              <a:rPr sz="2800" dirty="0">
                <a:latin typeface="Tahoma"/>
                <a:cs typeface="Tahoma"/>
              </a:rPr>
              <a:t>dapat disusun </a:t>
            </a:r>
            <a:r>
              <a:rPr sz="2800" spc="-5" dirty="0">
                <a:latin typeface="Tahoma"/>
                <a:cs typeface="Tahoma"/>
              </a:rPr>
              <a:t>dari array: 2048 </a:t>
            </a:r>
            <a:r>
              <a:rPr sz="2800" dirty="0">
                <a:latin typeface="Tahoma"/>
                <a:cs typeface="Tahoma"/>
              </a:rPr>
              <a:t>x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2048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x 4bit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Mengurangi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addres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pins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Multiplex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row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address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column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address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11 </a:t>
            </a:r>
            <a:r>
              <a:rPr sz="2400" spc="-5" dirty="0">
                <a:latin typeface="Tahoma"/>
                <a:cs typeface="Tahoma"/>
              </a:rPr>
              <a:t>pins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untuk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address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(2</a:t>
            </a:r>
            <a:r>
              <a:rPr sz="2400" spc="-7" baseline="24305" dirty="0">
                <a:latin typeface="Tahoma"/>
                <a:cs typeface="Tahoma"/>
              </a:rPr>
              <a:t>11</a:t>
            </a:r>
            <a:r>
              <a:rPr sz="2400" spc="-5" dirty="0">
                <a:latin typeface="Tahoma"/>
                <a:cs typeface="Tahoma"/>
              </a:rPr>
              <a:t>=2048)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Menambah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pin </a:t>
            </a:r>
            <a:r>
              <a:rPr sz="2400" spc="-5" dirty="0">
                <a:latin typeface="Tahoma"/>
                <a:cs typeface="Tahoma"/>
              </a:rPr>
              <a:t>kapasitas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menjadi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4x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332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Karakteristik</a:t>
            </a:r>
            <a:r>
              <a:rPr spc="-85" dirty="0"/>
              <a:t> </a:t>
            </a:r>
            <a:r>
              <a:rPr spc="-5" dirty="0"/>
              <a:t>Memori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2576830" cy="41224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Lokasi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Kapasitas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Unit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transfer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Metode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Akses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Kinerja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Jenis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fisik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Sifat-sifat</a:t>
            </a:r>
            <a:r>
              <a:rPr sz="2800" spc="-9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fisik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Organisasi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718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Refreshing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099300" cy="30981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Rangkaian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Refresh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diamsukkan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dalam</a:t>
            </a:r>
            <a:r>
              <a:rPr sz="2800" spc="-5" dirty="0">
                <a:latin typeface="Tahoma"/>
                <a:cs typeface="Tahoma"/>
              </a:rPr>
              <a:t> chip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Disable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chip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Pencacahan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melalui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baris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Read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&amp;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Write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back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Perlu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waktu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Menurunkan</a:t>
            </a:r>
            <a:r>
              <a:rPr sz="2800" spc="-5" dirty="0">
                <a:latin typeface="Tahoma"/>
                <a:cs typeface="Tahoma"/>
              </a:rPr>
              <a:t> kinerja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416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Contoh:</a:t>
            </a:r>
            <a:r>
              <a:rPr spc="-20" dirty="0"/>
              <a:t> </a:t>
            </a:r>
            <a:r>
              <a:rPr spc="-5" dirty="0"/>
              <a:t>16</a:t>
            </a:r>
            <a:r>
              <a:rPr spc="-15" dirty="0"/>
              <a:t> </a:t>
            </a:r>
            <a:r>
              <a:rPr spc="-5" dirty="0"/>
              <a:t>Mb</a:t>
            </a:r>
            <a:r>
              <a:rPr spc="-15" dirty="0"/>
              <a:t> </a:t>
            </a:r>
            <a:r>
              <a:rPr spc="-5" dirty="0"/>
              <a:t>DRAM</a:t>
            </a:r>
            <a:r>
              <a:rPr spc="-15" dirty="0"/>
              <a:t> </a:t>
            </a:r>
            <a:r>
              <a:rPr spc="-5" dirty="0"/>
              <a:t>(4M</a:t>
            </a:r>
            <a:r>
              <a:rPr spc="-15" dirty="0"/>
              <a:t> </a:t>
            </a:r>
            <a:r>
              <a:rPr dirty="0"/>
              <a:t>x</a:t>
            </a:r>
            <a:r>
              <a:rPr spc="-15" dirty="0"/>
              <a:t> </a:t>
            </a:r>
            <a:r>
              <a:rPr spc="-10" dirty="0"/>
              <a:t>4)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76399"/>
            <a:ext cx="8077200" cy="495681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641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Packaging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762505"/>
            <a:ext cx="7772400" cy="466115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562100"/>
            <a:ext cx="3353435" cy="76200"/>
          </a:xfrm>
          <a:custGeom>
            <a:avLst/>
            <a:gdLst/>
            <a:ahLst/>
            <a:cxnLst/>
            <a:rect l="l" t="t" r="r" b="b"/>
            <a:pathLst>
              <a:path w="3353435" h="76200">
                <a:moveTo>
                  <a:pt x="0" y="76200"/>
                </a:moveTo>
                <a:lnTo>
                  <a:pt x="3353180" y="76200"/>
                </a:lnTo>
                <a:lnTo>
                  <a:pt x="335318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39811" y="6344273"/>
            <a:ext cx="877569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5"/>
              </a:lnSpc>
            </a:pPr>
            <a:r>
              <a:rPr sz="1000" spc="-10" dirty="0">
                <a:solidFill>
                  <a:srgbClr val="5E574E"/>
                </a:solidFill>
                <a:latin typeface="Arial MT"/>
                <a:cs typeface="Arial MT"/>
              </a:rPr>
              <a:t>Abdul</a:t>
            </a:r>
            <a:r>
              <a:rPr sz="1000" spc="-30" dirty="0">
                <a:solidFill>
                  <a:srgbClr val="5E574E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5E574E"/>
                </a:solidFill>
                <a:latin typeface="Arial MT"/>
                <a:cs typeface="Arial MT"/>
              </a:rPr>
              <a:t>Rouf</a:t>
            </a:r>
            <a:r>
              <a:rPr sz="1000" spc="-30" dirty="0">
                <a:solidFill>
                  <a:srgbClr val="5E574E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5E574E"/>
                </a:solidFill>
                <a:latin typeface="Arial MT"/>
                <a:cs typeface="Arial MT"/>
              </a:rPr>
              <a:t>-</a:t>
            </a:r>
            <a:r>
              <a:rPr sz="1000" spc="-10" dirty="0">
                <a:solidFill>
                  <a:srgbClr val="5E574E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5E574E"/>
                </a:solidFill>
                <a:latin typeface="Arial MT"/>
                <a:cs typeface="Arial MT"/>
              </a:rPr>
              <a:t>25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32251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Organisation  Module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810000" y="228600"/>
            <a:ext cx="5334000" cy="6477000"/>
            <a:chOff x="3810000" y="228600"/>
            <a:chExt cx="5334000" cy="64770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0000" y="228600"/>
              <a:ext cx="5334000" cy="64770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810380" y="3467480"/>
              <a:ext cx="5333365" cy="3237865"/>
            </a:xfrm>
            <a:custGeom>
              <a:avLst/>
              <a:gdLst/>
              <a:ahLst/>
              <a:cxnLst/>
              <a:rect l="l" t="t" r="r" b="b"/>
              <a:pathLst>
                <a:path w="5333365" h="3237865">
                  <a:moveTo>
                    <a:pt x="5333238" y="3237738"/>
                  </a:moveTo>
                  <a:lnTo>
                    <a:pt x="5333238" y="0"/>
                  </a:lnTo>
                  <a:lnTo>
                    <a:pt x="0" y="0"/>
                  </a:lnTo>
                  <a:lnTo>
                    <a:pt x="0" y="3237738"/>
                  </a:lnTo>
                  <a:lnTo>
                    <a:pt x="5333238" y="32377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9811" y="6344273"/>
            <a:ext cx="877569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5"/>
              </a:lnSpc>
            </a:pPr>
            <a:r>
              <a:rPr sz="1000" spc="-10" dirty="0">
                <a:solidFill>
                  <a:srgbClr val="5E574E"/>
                </a:solidFill>
                <a:latin typeface="Arial MT"/>
                <a:cs typeface="Arial MT"/>
              </a:rPr>
              <a:t>Abdul</a:t>
            </a:r>
            <a:r>
              <a:rPr sz="1000" spc="-30" dirty="0">
                <a:solidFill>
                  <a:srgbClr val="5E574E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5E574E"/>
                </a:solidFill>
                <a:latin typeface="Arial MT"/>
                <a:cs typeface="Arial MT"/>
              </a:rPr>
              <a:t>Rouf</a:t>
            </a:r>
            <a:r>
              <a:rPr sz="1000" spc="-30" dirty="0">
                <a:solidFill>
                  <a:srgbClr val="5E574E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5E574E"/>
                </a:solidFill>
                <a:latin typeface="Arial MT"/>
                <a:cs typeface="Arial MT"/>
              </a:rPr>
              <a:t>-</a:t>
            </a:r>
            <a:r>
              <a:rPr sz="1000" spc="-10" dirty="0">
                <a:solidFill>
                  <a:srgbClr val="5E574E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5E574E"/>
                </a:solidFill>
                <a:latin typeface="Arial MT"/>
                <a:cs typeface="Arial MT"/>
              </a:rPr>
              <a:t>26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68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64229" algn="l"/>
              </a:tabLst>
            </a:pPr>
            <a:r>
              <a:rPr spc="-5" dirty="0"/>
              <a:t>Organisation	</a:t>
            </a:r>
            <a:r>
              <a:rPr dirty="0"/>
              <a:t>Modul</a:t>
            </a:r>
            <a:r>
              <a:rPr spc="-80" dirty="0"/>
              <a:t> </a:t>
            </a:r>
            <a:r>
              <a:rPr spc="-10" dirty="0"/>
              <a:t>(2)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627632"/>
            <a:ext cx="8229600" cy="523036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673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Koreksi</a:t>
            </a:r>
            <a:r>
              <a:rPr spc="-105" dirty="0"/>
              <a:t> </a:t>
            </a:r>
            <a:r>
              <a:rPr dirty="0"/>
              <a:t>kesalahan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6596380" cy="28797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Rusak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berat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Cacat/rusak Permanent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Rusak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ringan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Random,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non-destructive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Rusak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non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permanent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Dideteksi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menggunakan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Hamming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822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Error</a:t>
            </a:r>
            <a:r>
              <a:rPr spc="-20" dirty="0"/>
              <a:t> </a:t>
            </a:r>
            <a:r>
              <a:rPr spc="-5" dirty="0"/>
              <a:t>Correcting</a:t>
            </a:r>
            <a:r>
              <a:rPr spc="-15" dirty="0"/>
              <a:t> </a:t>
            </a:r>
            <a:r>
              <a:rPr spc="-5" dirty="0"/>
              <a:t>Code</a:t>
            </a:r>
            <a:r>
              <a:rPr spc="-15" dirty="0"/>
              <a:t> </a:t>
            </a:r>
            <a:r>
              <a:rPr spc="-10" dirty="0"/>
              <a:t>Function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1118" y="1736355"/>
            <a:ext cx="7763539" cy="392714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600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Cache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068184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Memori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cepat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kapasitas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sedikit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Terletak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antara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dengan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CPU</a:t>
            </a:r>
            <a:endParaRPr sz="2800">
              <a:latin typeface="Tahoma"/>
              <a:cs typeface="Tahoma"/>
            </a:endParaRPr>
          </a:p>
          <a:p>
            <a:pPr marL="355600" marR="246379" indent="-343535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Bisa </a:t>
            </a:r>
            <a:r>
              <a:rPr sz="2800" spc="-5" dirty="0">
                <a:latin typeface="Tahoma"/>
                <a:cs typeface="Tahoma"/>
              </a:rPr>
              <a:t>saja </a:t>
            </a:r>
            <a:r>
              <a:rPr sz="2800" dirty="0">
                <a:latin typeface="Tahoma"/>
                <a:cs typeface="Tahoma"/>
              </a:rPr>
              <a:t>diletakkan dalam </a:t>
            </a:r>
            <a:r>
              <a:rPr sz="2800" spc="-5" dirty="0">
                <a:latin typeface="Tahoma"/>
                <a:cs typeface="Tahoma"/>
              </a:rPr>
              <a:t>chip </a:t>
            </a:r>
            <a:r>
              <a:rPr sz="2800" dirty="0">
                <a:latin typeface="Tahoma"/>
                <a:cs typeface="Tahoma"/>
              </a:rPr>
              <a:t>CPU atau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module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tersendiri</a:t>
            </a:r>
            <a:endParaRPr sz="28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3861054"/>
            <a:ext cx="7848600" cy="253974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053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Operasi</a:t>
            </a:r>
            <a:r>
              <a:rPr spc="-55" dirty="0"/>
              <a:t> </a:t>
            </a:r>
            <a:r>
              <a:rPr spc="-5" dirty="0"/>
              <a:t>pada</a:t>
            </a:r>
            <a:r>
              <a:rPr spc="-50" dirty="0"/>
              <a:t> </a:t>
            </a:r>
            <a:r>
              <a:rPr spc="-5" dirty="0"/>
              <a:t>Cache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74011"/>
            <a:ext cx="7272655" cy="395160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54355" indent="-343535">
              <a:lnSpc>
                <a:spcPts val="3020"/>
              </a:lnSpc>
              <a:spcBef>
                <a:spcPts val="484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CPU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meminta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lokasi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tertentu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Periksa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 </a:t>
            </a:r>
            <a:r>
              <a:rPr sz="2800" spc="-5" dirty="0">
                <a:latin typeface="Tahoma"/>
                <a:cs typeface="Tahoma"/>
              </a:rPr>
              <a:t>tersebut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Jika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ambil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-5" dirty="0">
                <a:latin typeface="Tahoma"/>
                <a:cs typeface="Tahoma"/>
              </a:rPr>
              <a:t> cache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(cepat)</a:t>
            </a:r>
            <a:endParaRPr sz="2800">
              <a:latin typeface="Tahoma"/>
              <a:cs typeface="Tahoma"/>
            </a:endParaRPr>
          </a:p>
          <a:p>
            <a:pPr marL="355600" marR="191135" indent="-343535">
              <a:lnSpc>
                <a:spcPts val="3020"/>
              </a:lnSpc>
              <a:spcBef>
                <a:spcPts val="72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Jika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tidak ada, baca 1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 dari main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ke cache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Ambil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CPU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ts val="3020"/>
              </a:lnSpc>
              <a:spcBef>
                <a:spcPts val="72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Cache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bersisi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tags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untuk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identitas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yang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berada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</a:t>
            </a:r>
            <a:r>
              <a:rPr sz="2800" spc="-5" dirty="0">
                <a:latin typeface="Tahoma"/>
                <a:cs typeface="Tahoma"/>
              </a:rPr>
              <a:t> cache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453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Desain</a:t>
            </a:r>
            <a:r>
              <a:rPr spc="-100" dirty="0"/>
              <a:t> </a:t>
            </a:r>
            <a:r>
              <a:rPr spc="-5" dirty="0"/>
              <a:t>Cache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566025" cy="30981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Ukuran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(size)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Fungsi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Mapping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Algoritma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penggantian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(replacement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algrthm)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Cara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penulisan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(write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policy)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Ukuran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Jumlah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677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Lokasi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922520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CPU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(register)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Internal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(main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External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(secondary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067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5274310" cy="23679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Cost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Semakin besar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semakin</a:t>
            </a:r>
            <a:r>
              <a:rPr sz="2400" dirty="0">
                <a:latin typeface="Tahoma"/>
                <a:cs typeface="Tahoma"/>
              </a:rPr>
              <a:t> mahal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Speed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Semakin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besar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semakin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cepat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2810510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Check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	</a:t>
            </a:r>
            <a:r>
              <a:rPr sz="2400" spc="-5" dirty="0">
                <a:latin typeface="Tahoma"/>
                <a:cs typeface="Tahoma"/>
              </a:rPr>
              <a:t>cache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perlu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waktu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41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Organisasi</a:t>
            </a:r>
            <a:r>
              <a:rPr spc="-95" dirty="0"/>
              <a:t> </a:t>
            </a:r>
            <a:r>
              <a:rPr spc="-5" dirty="0"/>
              <a:t>Cache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5425" y="2181225"/>
            <a:ext cx="6115050" cy="41338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937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Fungsi</a:t>
            </a:r>
            <a:r>
              <a:rPr spc="-100" dirty="0"/>
              <a:t> </a:t>
            </a:r>
            <a:r>
              <a:rPr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831635"/>
            <a:ext cx="7172325" cy="33909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  <a:tabLst>
                <a:tab pos="2790190" algn="l"/>
              </a:tabLst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Ukuran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Cache	</a:t>
            </a:r>
            <a:r>
              <a:rPr sz="2800" spc="-5" dirty="0">
                <a:latin typeface="Tahoma"/>
                <a:cs typeface="Tahoma"/>
              </a:rPr>
              <a:t>64kByte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  <a:tabLst>
                <a:tab pos="1726564" algn="l"/>
                <a:tab pos="2762885" algn="l"/>
              </a:tabLst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Ukuran	</a:t>
            </a:r>
            <a:r>
              <a:rPr sz="2800" dirty="0">
                <a:latin typeface="Tahoma"/>
                <a:cs typeface="Tahoma"/>
              </a:rPr>
              <a:t>block	4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bytes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diperlukan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16k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(2</a:t>
            </a:r>
            <a:r>
              <a:rPr sz="2400" spc="-7" baseline="24305" dirty="0">
                <a:latin typeface="Tahoma"/>
                <a:cs typeface="Tahoma"/>
              </a:rPr>
              <a:t>14</a:t>
            </a:r>
            <a:r>
              <a:rPr sz="2400" spc="-5" dirty="0">
                <a:latin typeface="Tahoma"/>
                <a:cs typeface="Tahoma"/>
              </a:rPr>
              <a:t>)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alamat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alamat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4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bytes</a:t>
            </a:r>
            <a:endParaRPr sz="2400">
              <a:latin typeface="Tahoma"/>
              <a:cs typeface="Tahoma"/>
            </a:endParaRPr>
          </a:p>
          <a:p>
            <a:pPr marL="4946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-5" dirty="0">
                <a:latin typeface="Tahoma"/>
                <a:cs typeface="Tahoma"/>
              </a:rPr>
              <a:t> jalur alamat cache </a:t>
            </a:r>
            <a:r>
              <a:rPr sz="2400" dirty="0">
                <a:latin typeface="Tahoma"/>
                <a:cs typeface="Tahoma"/>
              </a:rPr>
              <a:t>14</a:t>
            </a:r>
            <a:endParaRPr sz="24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6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Main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16MBytes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Jalur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alamat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perlu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24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(2</a:t>
            </a:r>
            <a:r>
              <a:rPr sz="2400" spc="-7" baseline="24305" dirty="0">
                <a:latin typeface="Tahoma"/>
                <a:cs typeface="Tahoma"/>
              </a:rPr>
              <a:t>24</a:t>
            </a:r>
            <a:r>
              <a:rPr sz="2400" spc="-5" dirty="0">
                <a:latin typeface="Tahoma"/>
                <a:cs typeface="Tahoma"/>
              </a:rPr>
              <a:t>=16M)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09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Direct</a:t>
            </a:r>
            <a:r>
              <a:rPr spc="-90" dirty="0"/>
              <a:t> </a:t>
            </a:r>
            <a:r>
              <a:rPr spc="-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74011"/>
            <a:ext cx="7866380" cy="38296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156210" indent="-343535">
              <a:lnSpc>
                <a:spcPts val="3020"/>
              </a:lnSpc>
              <a:spcBef>
                <a:spcPts val="484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 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dipetakan hanya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satu </a:t>
            </a:r>
            <a:r>
              <a:rPr sz="2800" dirty="0">
                <a:latin typeface="Tahoma"/>
                <a:cs typeface="Tahoma"/>
              </a:rPr>
              <a:t>jalur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755015" marR="603885" indent="-285750">
              <a:lnSpc>
                <a:spcPts val="2590"/>
              </a:lnSpc>
              <a:spcBef>
                <a:spcPts val="580"/>
              </a:spcBef>
              <a:tabLst>
                <a:tab pos="2327910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Jika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suatu	block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ada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 </a:t>
            </a:r>
            <a:r>
              <a:rPr sz="2400" spc="-5" dirty="0">
                <a:latin typeface="Tahoma"/>
                <a:cs typeface="Tahoma"/>
              </a:rPr>
              <a:t>cache,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maka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tempatnya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sudah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tertentu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terbagi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dalam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bagian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LS-w-bit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menunjukkan word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tertentu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MS-s-bit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menentukan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ts val="3020"/>
              </a:lnSpc>
              <a:spcBef>
                <a:spcPts val="720"/>
              </a:spcBef>
              <a:tabLst>
                <a:tab pos="7350759" algn="l"/>
              </a:tabLst>
            </a:pPr>
            <a:r>
              <a:rPr sz="2800" spc="2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latin typeface="Tahoma"/>
                <a:cs typeface="Tahoma"/>
              </a:rPr>
              <a:t>MSB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terbag</a:t>
            </a:r>
            <a:r>
              <a:rPr sz="2800" dirty="0">
                <a:latin typeface="Tahoma"/>
                <a:cs typeface="Tahoma"/>
              </a:rPr>
              <a:t>i menjadi </a:t>
            </a:r>
            <a:r>
              <a:rPr sz="2800" spc="-5" dirty="0">
                <a:latin typeface="Tahoma"/>
                <a:cs typeface="Tahoma"/>
              </a:rPr>
              <a:t>fiel</a:t>
            </a:r>
            <a:r>
              <a:rPr sz="2800" dirty="0">
                <a:latin typeface="Tahoma"/>
                <a:cs typeface="Tahoma"/>
              </a:rPr>
              <a:t>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jalur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</a:t>
            </a:r>
            <a:r>
              <a:rPr sz="2800" dirty="0">
                <a:latin typeface="Tahoma"/>
                <a:cs typeface="Tahoma"/>
              </a:rPr>
              <a:t>e 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dan	</a:t>
            </a:r>
            <a:r>
              <a:rPr sz="2800" spc="-5" dirty="0">
                <a:latin typeface="Tahoma"/>
                <a:cs typeface="Tahoma"/>
              </a:rPr>
              <a:t>tag  sebesar s-r (most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significant)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950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Struktur Alamat</a:t>
            </a:r>
            <a:r>
              <a:rPr dirty="0"/>
              <a:t> </a:t>
            </a:r>
            <a:r>
              <a:rPr spc="-5" dirty="0"/>
              <a:t>Direct</a:t>
            </a:r>
            <a:r>
              <a:rPr dirty="0"/>
              <a:t> </a:t>
            </a:r>
            <a:r>
              <a:rPr spc="-10" dirty="0"/>
              <a:t>Mapping</a:t>
            </a:r>
          </a:p>
        </p:txBody>
      </p:sp>
      <p:sp>
        <p:nvSpPr>
          <p:cNvPr id="3" name="object 3"/>
          <p:cNvSpPr/>
          <p:nvPr/>
        </p:nvSpPr>
        <p:spPr>
          <a:xfrm>
            <a:off x="298704" y="1975103"/>
            <a:ext cx="8625205" cy="851535"/>
          </a:xfrm>
          <a:custGeom>
            <a:avLst/>
            <a:gdLst/>
            <a:ahLst/>
            <a:cxnLst/>
            <a:rect l="l" t="t" r="r" b="b"/>
            <a:pathLst>
              <a:path w="8625205" h="851535">
                <a:moveTo>
                  <a:pt x="8625078" y="0"/>
                </a:moveTo>
                <a:lnTo>
                  <a:pt x="8612124" y="0"/>
                </a:lnTo>
                <a:lnTo>
                  <a:pt x="8612124" y="12954"/>
                </a:lnTo>
                <a:lnTo>
                  <a:pt x="8612124" y="838200"/>
                </a:lnTo>
                <a:lnTo>
                  <a:pt x="7861554" y="838200"/>
                </a:lnTo>
                <a:lnTo>
                  <a:pt x="7861554" y="12954"/>
                </a:lnTo>
                <a:lnTo>
                  <a:pt x="8612124" y="12954"/>
                </a:lnTo>
                <a:lnTo>
                  <a:pt x="8612124" y="0"/>
                </a:lnTo>
                <a:lnTo>
                  <a:pt x="7848600" y="0"/>
                </a:lnTo>
                <a:lnTo>
                  <a:pt x="7848600" y="12954"/>
                </a:lnTo>
                <a:lnTo>
                  <a:pt x="7848600" y="838200"/>
                </a:lnTo>
                <a:lnTo>
                  <a:pt x="2451354" y="838200"/>
                </a:lnTo>
                <a:lnTo>
                  <a:pt x="2451354" y="12954"/>
                </a:lnTo>
                <a:lnTo>
                  <a:pt x="7848600" y="12954"/>
                </a:lnTo>
                <a:lnTo>
                  <a:pt x="7848600" y="0"/>
                </a:lnTo>
                <a:lnTo>
                  <a:pt x="2438400" y="0"/>
                </a:lnTo>
                <a:lnTo>
                  <a:pt x="2438400" y="12954"/>
                </a:lnTo>
                <a:lnTo>
                  <a:pt x="2438400" y="838200"/>
                </a:lnTo>
                <a:lnTo>
                  <a:pt x="12941" y="838200"/>
                </a:lnTo>
                <a:lnTo>
                  <a:pt x="12941" y="12954"/>
                </a:lnTo>
                <a:lnTo>
                  <a:pt x="2438400" y="12954"/>
                </a:lnTo>
                <a:lnTo>
                  <a:pt x="2438400" y="0"/>
                </a:lnTo>
                <a:lnTo>
                  <a:pt x="0" y="0"/>
                </a:lnTo>
                <a:lnTo>
                  <a:pt x="0" y="851154"/>
                </a:lnTo>
                <a:lnTo>
                  <a:pt x="6083" y="851154"/>
                </a:lnTo>
                <a:lnTo>
                  <a:pt x="6096" y="12954"/>
                </a:lnTo>
                <a:lnTo>
                  <a:pt x="6096" y="838200"/>
                </a:lnTo>
                <a:lnTo>
                  <a:pt x="6083" y="851154"/>
                </a:lnTo>
                <a:lnTo>
                  <a:pt x="12941" y="851154"/>
                </a:lnTo>
                <a:lnTo>
                  <a:pt x="8612124" y="851154"/>
                </a:lnTo>
                <a:lnTo>
                  <a:pt x="8618982" y="851154"/>
                </a:lnTo>
                <a:lnTo>
                  <a:pt x="8625078" y="851154"/>
                </a:lnTo>
                <a:lnTo>
                  <a:pt x="8625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54246" y="1489964"/>
            <a:ext cx="4787265" cy="102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9290" marR="5080" indent="-657225">
              <a:lnSpc>
                <a:spcPct val="136200"/>
              </a:lnSpc>
              <a:spcBef>
                <a:spcPts val="100"/>
              </a:spcBef>
              <a:tabLst>
                <a:tab pos="1617980" algn="l"/>
                <a:tab pos="3733165" algn="l"/>
                <a:tab pos="4403090" algn="l"/>
                <a:tab pos="4554220" algn="l"/>
              </a:tabLst>
            </a:pPr>
            <a:r>
              <a:rPr sz="2400" spc="-5" dirty="0">
                <a:latin typeface="Times New Roman"/>
                <a:cs typeface="Times New Roman"/>
              </a:rPr>
              <a:t>Line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Slot	</a:t>
            </a:r>
            <a:r>
              <a:rPr sz="2400" dirty="0">
                <a:latin typeface="Times New Roman"/>
                <a:cs typeface="Times New Roman"/>
              </a:rPr>
              <a:t>r	</a:t>
            </a:r>
            <a:r>
              <a:rPr sz="2400" spc="-50" dirty="0">
                <a:latin typeface="Times New Roman"/>
                <a:cs typeface="Times New Roman"/>
              </a:rPr>
              <a:t>Word	</a:t>
            </a:r>
            <a:r>
              <a:rPr sz="2400" spc="-5" dirty="0">
                <a:latin typeface="Times New Roman"/>
                <a:cs typeface="Times New Roman"/>
              </a:rPr>
              <a:t>w </a:t>
            </a:r>
            <a:r>
              <a:rPr sz="2400" dirty="0">
                <a:latin typeface="Times New Roman"/>
                <a:cs typeface="Times New Roman"/>
              </a:rPr>
              <a:t> 14			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187" y="1413764"/>
            <a:ext cx="2270760" cy="1791970"/>
          </a:xfrm>
          <a:prstGeom prst="rect">
            <a:avLst/>
          </a:prstGeom>
        </p:spPr>
        <p:txBody>
          <a:bodyPr vert="horz" wrap="square" lIns="0" tIns="220979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739"/>
              </a:spcBef>
              <a:tabLst>
                <a:tab pos="768350" algn="l"/>
              </a:tabLst>
            </a:pPr>
            <a:r>
              <a:rPr sz="2400" spc="-60" dirty="0">
                <a:latin typeface="Times New Roman"/>
                <a:cs typeface="Times New Roman"/>
              </a:rPr>
              <a:t>Tag	</a:t>
            </a:r>
            <a:r>
              <a:rPr sz="2400" spc="-5" dirty="0">
                <a:latin typeface="Times New Roman"/>
                <a:cs typeface="Times New Roman"/>
              </a:rPr>
              <a:t>s-r</a:t>
            </a:r>
            <a:endParaRPr sz="2400">
              <a:latin typeface="Times New Roman"/>
              <a:cs typeface="Times New Roman"/>
            </a:endParaRPr>
          </a:p>
          <a:p>
            <a:pPr marR="592455" algn="ctr">
              <a:lnSpc>
                <a:spcPct val="100000"/>
              </a:lnSpc>
              <a:spcBef>
                <a:spcPts val="1645"/>
              </a:spcBef>
            </a:pPr>
            <a:r>
              <a:rPr sz="2400" dirty="0">
                <a:latin typeface="Times New Roman"/>
                <a:cs typeface="Times New Roman"/>
              </a:rPr>
              <a:t>8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24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address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1351915" algn="l"/>
              </a:tabLst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2</a:t>
            </a:r>
            <a:r>
              <a:rPr spc="5" dirty="0"/>
              <a:t> </a:t>
            </a:r>
            <a:r>
              <a:rPr spc="-5" dirty="0"/>
              <a:t>bit</a:t>
            </a:r>
            <a:r>
              <a:rPr dirty="0"/>
              <a:t> :	</a:t>
            </a:r>
            <a:r>
              <a:rPr spc="-5" dirty="0"/>
              <a:t>word</a:t>
            </a:r>
            <a:r>
              <a:rPr dirty="0"/>
              <a:t> </a:t>
            </a:r>
            <a:r>
              <a:rPr spc="-5" dirty="0"/>
              <a:t>identifier</a:t>
            </a:r>
            <a:r>
              <a:rPr dirty="0"/>
              <a:t> (4 </a:t>
            </a:r>
            <a:r>
              <a:rPr spc="-5" dirty="0"/>
              <a:t>byte block)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423670" algn="l"/>
              </a:tabLst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22</a:t>
            </a:r>
            <a:r>
              <a:rPr spc="5" dirty="0"/>
              <a:t> </a:t>
            </a:r>
            <a:r>
              <a:rPr spc="-5" dirty="0"/>
              <a:t>bit:	block</a:t>
            </a:r>
            <a:r>
              <a:rPr spc="-20" dirty="0"/>
              <a:t> </a:t>
            </a:r>
            <a:r>
              <a:rPr spc="-10" dirty="0"/>
              <a:t>identifier</a:t>
            </a:r>
          </a:p>
          <a:p>
            <a:pPr marL="469900">
              <a:lnSpc>
                <a:spcPct val="100000"/>
              </a:lnSpc>
              <a:spcBef>
                <a:spcPts val="245"/>
              </a:spcBef>
            </a:pPr>
            <a:r>
              <a:rPr sz="2000" spc="6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60" dirty="0"/>
              <a:t>8</a:t>
            </a:r>
            <a:r>
              <a:rPr sz="2000" spc="-30" dirty="0"/>
              <a:t> </a:t>
            </a:r>
            <a:r>
              <a:rPr sz="2000" spc="-5" dirty="0"/>
              <a:t>bit</a:t>
            </a:r>
            <a:r>
              <a:rPr sz="2000" spc="5" dirty="0"/>
              <a:t> </a:t>
            </a:r>
            <a:r>
              <a:rPr sz="2000" spc="-5" dirty="0"/>
              <a:t>tag</a:t>
            </a:r>
            <a:r>
              <a:rPr sz="2000" spc="-10" dirty="0"/>
              <a:t> </a:t>
            </a:r>
            <a:r>
              <a:rPr sz="2000" spc="-5" dirty="0"/>
              <a:t>(=22-14)</a:t>
            </a:r>
            <a:endParaRPr sz="2000">
              <a:latin typeface="Wingdings"/>
              <a:cs typeface="Wingdings"/>
            </a:endParaRPr>
          </a:p>
          <a:p>
            <a:pPr marL="469900">
              <a:lnSpc>
                <a:spcPct val="100000"/>
              </a:lnSpc>
              <a:spcBef>
                <a:spcPts val="240"/>
              </a:spcBef>
            </a:pPr>
            <a:r>
              <a:rPr sz="2000" spc="4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40" dirty="0"/>
              <a:t>14</a:t>
            </a:r>
            <a:r>
              <a:rPr sz="2000" spc="-25" dirty="0"/>
              <a:t> </a:t>
            </a:r>
            <a:r>
              <a:rPr sz="2000" spc="-5" dirty="0"/>
              <a:t>bit</a:t>
            </a:r>
            <a:r>
              <a:rPr sz="2000" spc="5" dirty="0"/>
              <a:t> </a:t>
            </a:r>
            <a:r>
              <a:rPr sz="2000" spc="-5" dirty="0"/>
              <a:t>slot</a:t>
            </a:r>
            <a:r>
              <a:rPr sz="2000" dirty="0"/>
              <a:t> </a:t>
            </a:r>
            <a:r>
              <a:rPr sz="2000" spc="-5" dirty="0"/>
              <a:t>atau</a:t>
            </a:r>
            <a:r>
              <a:rPr sz="2000" spc="5" dirty="0"/>
              <a:t> </a:t>
            </a:r>
            <a:r>
              <a:rPr sz="2000" spc="-5" dirty="0"/>
              <a:t>line</a:t>
            </a:r>
            <a:endParaRPr sz="2000">
              <a:latin typeface="Wingdings"/>
              <a:cs typeface="Wingdings"/>
            </a:endParaRPr>
          </a:p>
          <a:p>
            <a:pPr marL="355600" marR="5080" indent="-342900">
              <a:lnSpc>
                <a:spcPts val="2590"/>
              </a:lnSpc>
              <a:spcBef>
                <a:spcPts val="610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2 </a:t>
            </a:r>
            <a:r>
              <a:rPr spc="-5" dirty="0"/>
              <a:t>blocks</a:t>
            </a:r>
            <a:r>
              <a:rPr spc="10" dirty="0"/>
              <a:t> </a:t>
            </a:r>
            <a:r>
              <a:rPr dirty="0"/>
              <a:t>pada</a:t>
            </a:r>
            <a:r>
              <a:rPr spc="5" dirty="0"/>
              <a:t> </a:t>
            </a:r>
            <a:r>
              <a:rPr spc="-5" dirty="0"/>
              <a:t>line</a:t>
            </a:r>
            <a:r>
              <a:rPr spc="10" dirty="0"/>
              <a:t> </a:t>
            </a:r>
            <a:r>
              <a:rPr spc="-5" dirty="0"/>
              <a:t>yg</a:t>
            </a:r>
            <a:r>
              <a:rPr dirty="0"/>
              <a:t> </a:t>
            </a:r>
            <a:r>
              <a:rPr spc="-5" dirty="0"/>
              <a:t>sama</a:t>
            </a:r>
            <a:r>
              <a:rPr spc="5" dirty="0"/>
              <a:t> </a:t>
            </a:r>
            <a:r>
              <a:rPr spc="-5" dirty="0"/>
              <a:t>tidak</a:t>
            </a:r>
            <a:r>
              <a:rPr dirty="0"/>
              <a:t> </a:t>
            </a:r>
            <a:r>
              <a:rPr spc="-5" dirty="0"/>
              <a:t>boleh</a:t>
            </a:r>
            <a:r>
              <a:rPr spc="10" dirty="0"/>
              <a:t> </a:t>
            </a:r>
            <a:r>
              <a:rPr spc="-5" dirty="0"/>
              <a:t>memiliki</a:t>
            </a:r>
            <a:r>
              <a:rPr dirty="0"/>
              <a:t> </a:t>
            </a:r>
            <a:r>
              <a:rPr spc="-5" dirty="0"/>
              <a:t>tag</a:t>
            </a:r>
            <a:r>
              <a:rPr spc="5" dirty="0"/>
              <a:t> </a:t>
            </a:r>
            <a:r>
              <a:rPr spc="-5" dirty="0"/>
              <a:t>yg </a:t>
            </a:r>
            <a:r>
              <a:rPr spc="-735" dirty="0"/>
              <a:t> </a:t>
            </a:r>
            <a:r>
              <a:rPr spc="-5" dirty="0"/>
              <a:t>sama</a:t>
            </a: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Cek</a:t>
            </a:r>
            <a:r>
              <a:rPr spc="5" dirty="0"/>
              <a:t> </a:t>
            </a:r>
            <a:r>
              <a:rPr spc="-5" dirty="0"/>
              <a:t>isi</a:t>
            </a:r>
            <a:r>
              <a:rPr dirty="0"/>
              <a:t> </a:t>
            </a:r>
            <a:r>
              <a:rPr spc="-5" dirty="0"/>
              <a:t>cache</a:t>
            </a:r>
            <a:r>
              <a:rPr spc="5" dirty="0"/>
              <a:t> </a:t>
            </a:r>
            <a:r>
              <a:rPr spc="-5" dirty="0"/>
              <a:t>dengan</a:t>
            </a:r>
            <a:r>
              <a:rPr spc="5" dirty="0"/>
              <a:t> </a:t>
            </a:r>
            <a:r>
              <a:rPr spc="-5" dirty="0"/>
              <a:t>mencari</a:t>
            </a:r>
            <a:r>
              <a:rPr spc="5" dirty="0"/>
              <a:t> </a:t>
            </a:r>
            <a:r>
              <a:rPr spc="-5" dirty="0"/>
              <a:t>line</a:t>
            </a:r>
            <a:r>
              <a:rPr dirty="0"/>
              <a:t> dan</a:t>
            </a:r>
            <a:r>
              <a:rPr spc="5" dirty="0"/>
              <a:t> </a:t>
            </a:r>
            <a:r>
              <a:rPr dirty="0"/>
              <a:t>Tag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Table Cache Line pada </a:t>
            </a:r>
            <a:r>
              <a:rPr spc="-10" dirty="0"/>
              <a:t>Direct </a:t>
            </a:r>
            <a:r>
              <a:rPr spc="-1190" dirty="0"/>
              <a:t> </a:t>
            </a:r>
            <a:r>
              <a:rPr spc="-10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854" y="1831635"/>
            <a:ext cx="197929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Cache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1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m-1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5416" y="1831635"/>
            <a:ext cx="379031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72440" indent="110489">
              <a:lnSpc>
                <a:spcPct val="120000"/>
              </a:lnSpc>
              <a:spcBef>
                <a:spcPts val="100"/>
              </a:spcBef>
            </a:pPr>
            <a:r>
              <a:rPr sz="2800" dirty="0">
                <a:latin typeface="Tahoma"/>
                <a:cs typeface="Tahoma"/>
              </a:rPr>
              <a:t>blocks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main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0,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m,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2m,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3m…2</a:t>
            </a:r>
            <a:r>
              <a:rPr sz="2775" spc="-7" baseline="25525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-m</a:t>
            </a:r>
            <a:endParaRPr sz="28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Tahoma"/>
                <a:cs typeface="Tahoma"/>
              </a:rPr>
              <a:t>1,m+1,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2m+1…2</a:t>
            </a:r>
            <a:r>
              <a:rPr sz="2775" spc="-7" baseline="25525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-m+1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m-1,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2m-1,3m-1…2</a:t>
            </a:r>
            <a:r>
              <a:rPr sz="2775" spc="-7" baseline="25525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-1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8153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Organisai</a:t>
            </a:r>
            <a:r>
              <a:rPr spc="-60" dirty="0"/>
              <a:t> </a:t>
            </a:r>
            <a:r>
              <a:rPr dirty="0"/>
              <a:t>Cache</a:t>
            </a:r>
            <a:r>
              <a:rPr spc="-55" dirty="0"/>
              <a:t> </a:t>
            </a:r>
            <a:r>
              <a:rPr dirty="0"/>
              <a:t>Direct </a:t>
            </a:r>
            <a:r>
              <a:rPr spc="-1185" dirty="0"/>
              <a:t> </a:t>
            </a:r>
            <a:r>
              <a:rPr spc="-5" dirty="0"/>
              <a:t>Mapping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74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Contoh</a:t>
            </a:r>
            <a:r>
              <a:rPr spc="-55" dirty="0"/>
              <a:t> </a:t>
            </a:r>
            <a:r>
              <a:rPr dirty="0"/>
              <a:t>Direct</a:t>
            </a:r>
            <a:r>
              <a:rPr spc="-50" dirty="0"/>
              <a:t> </a:t>
            </a:r>
            <a:r>
              <a:rPr spc="-5" dirty="0"/>
              <a:t>Mapping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3433" y="1718103"/>
            <a:ext cx="4343730" cy="5014787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Keuntungan &amp; Kerugian Direct </a:t>
            </a:r>
            <a:r>
              <a:rPr spc="-1190" dirty="0"/>
              <a:t> </a:t>
            </a:r>
            <a:r>
              <a:rPr spc="-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933690" cy="27330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Sederhana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Murah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Suatu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memiliki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lokasi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tetap</a:t>
            </a:r>
            <a:endParaRPr sz="28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Jika </a:t>
            </a:r>
            <a:r>
              <a:rPr sz="2400" spc="-5" dirty="0">
                <a:latin typeface="Tahoma"/>
                <a:cs typeface="Tahoma"/>
              </a:rPr>
              <a:t>program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mengakses</a:t>
            </a:r>
            <a:r>
              <a:rPr sz="2400" dirty="0">
                <a:latin typeface="Tahoma"/>
                <a:cs typeface="Tahoma"/>
              </a:rPr>
              <a:t> 2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dirty="0">
                <a:latin typeface="Tahoma"/>
                <a:cs typeface="Tahoma"/>
              </a:rPr>
              <a:t> yang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map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line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sama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secara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berulang-ulang,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maka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cache-miss 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sanagat tinggi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20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Associative</a:t>
            </a:r>
            <a:r>
              <a:rPr spc="-110" dirty="0"/>
              <a:t> </a:t>
            </a:r>
            <a:r>
              <a:rPr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599680" cy="2927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Blok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dpt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simpan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cache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mana saja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Alamat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 di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interpresi sbg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 word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Tag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menunjukan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identitas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memori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baris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dicari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kecocokannya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Pencarian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Cache</a:t>
            </a:r>
            <a:r>
              <a:rPr sz="2800" spc="-5" dirty="0">
                <a:latin typeface="Tahoma"/>
                <a:cs typeface="Tahoma"/>
              </a:rPr>
              <a:t> menjadi </a:t>
            </a:r>
            <a:r>
              <a:rPr sz="2800" dirty="0">
                <a:latin typeface="Tahoma"/>
                <a:cs typeface="Tahoma"/>
              </a:rPr>
              <a:t>lama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539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Kapasitas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5102860" cy="19291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Ukuran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Satuan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alami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organisasi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memori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Banyaknya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words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atau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Bytes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Organisasi</a:t>
            </a:r>
            <a:r>
              <a:rPr spc="-60" dirty="0"/>
              <a:t> </a:t>
            </a:r>
            <a:r>
              <a:rPr dirty="0"/>
              <a:t>Cache</a:t>
            </a:r>
            <a:r>
              <a:rPr spc="-55" dirty="0"/>
              <a:t> </a:t>
            </a:r>
            <a:r>
              <a:rPr spc="-5" dirty="0"/>
              <a:t>Fully </a:t>
            </a:r>
            <a:r>
              <a:rPr spc="-1185" dirty="0"/>
              <a:t> </a:t>
            </a:r>
            <a:r>
              <a:rPr dirty="0"/>
              <a:t>Associative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8077200" cy="4945379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137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Contoh</a:t>
            </a:r>
            <a:r>
              <a:rPr spc="-60" dirty="0"/>
              <a:t> </a:t>
            </a:r>
            <a:r>
              <a:rPr dirty="0"/>
              <a:t>Associative</a:t>
            </a:r>
            <a:r>
              <a:rPr spc="-55" dirty="0"/>
              <a:t> </a:t>
            </a:r>
            <a:r>
              <a:rPr spc="-5" dirty="0"/>
              <a:t>Mapping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4555" y="1711152"/>
            <a:ext cx="4226462" cy="5091977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704" y="1746503"/>
            <a:ext cx="8625205" cy="851535"/>
          </a:xfrm>
          <a:custGeom>
            <a:avLst/>
            <a:gdLst/>
            <a:ahLst/>
            <a:cxnLst/>
            <a:rect l="l" t="t" r="r" b="b"/>
            <a:pathLst>
              <a:path w="8625205" h="851535">
                <a:moveTo>
                  <a:pt x="8625078" y="0"/>
                </a:moveTo>
                <a:lnTo>
                  <a:pt x="8612124" y="0"/>
                </a:lnTo>
                <a:lnTo>
                  <a:pt x="8612124" y="12954"/>
                </a:lnTo>
                <a:lnTo>
                  <a:pt x="8612124" y="838200"/>
                </a:lnTo>
                <a:lnTo>
                  <a:pt x="7632954" y="838200"/>
                </a:lnTo>
                <a:lnTo>
                  <a:pt x="7632954" y="12954"/>
                </a:lnTo>
                <a:lnTo>
                  <a:pt x="8612124" y="12954"/>
                </a:lnTo>
                <a:lnTo>
                  <a:pt x="8612124" y="0"/>
                </a:lnTo>
                <a:lnTo>
                  <a:pt x="7620000" y="0"/>
                </a:lnTo>
                <a:lnTo>
                  <a:pt x="7620000" y="12954"/>
                </a:lnTo>
                <a:lnTo>
                  <a:pt x="7620000" y="838200"/>
                </a:lnTo>
                <a:lnTo>
                  <a:pt x="12941" y="838200"/>
                </a:lnTo>
                <a:lnTo>
                  <a:pt x="12941" y="12954"/>
                </a:lnTo>
                <a:lnTo>
                  <a:pt x="7620000" y="12954"/>
                </a:lnTo>
                <a:lnTo>
                  <a:pt x="7620000" y="0"/>
                </a:lnTo>
                <a:lnTo>
                  <a:pt x="0" y="0"/>
                </a:lnTo>
                <a:lnTo>
                  <a:pt x="0" y="851154"/>
                </a:lnTo>
                <a:lnTo>
                  <a:pt x="6096" y="851154"/>
                </a:lnTo>
                <a:lnTo>
                  <a:pt x="12941" y="851154"/>
                </a:lnTo>
                <a:lnTo>
                  <a:pt x="8612124" y="851154"/>
                </a:lnTo>
                <a:lnTo>
                  <a:pt x="8618982" y="851154"/>
                </a:lnTo>
                <a:lnTo>
                  <a:pt x="8625078" y="851154"/>
                </a:lnTo>
                <a:lnTo>
                  <a:pt x="8625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31540" y="2003552"/>
            <a:ext cx="1408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2150" algn="l"/>
              </a:tabLst>
            </a:pPr>
            <a:r>
              <a:rPr sz="2400" spc="-60" dirty="0">
                <a:latin typeface="Times New Roman"/>
                <a:cs typeface="Times New Roman"/>
              </a:rPr>
              <a:t>Tag	</a:t>
            </a:r>
            <a:r>
              <a:rPr sz="2400" dirty="0">
                <a:latin typeface="Times New Roman"/>
                <a:cs typeface="Times New Roman"/>
              </a:rPr>
              <a:t>22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79740" y="1774952"/>
            <a:ext cx="695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9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d  2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Struktur</a:t>
            </a:r>
            <a:r>
              <a:rPr spc="10" dirty="0"/>
              <a:t> </a:t>
            </a:r>
            <a:r>
              <a:rPr spc="-5" dirty="0"/>
              <a:t>Address</a:t>
            </a:r>
            <a:r>
              <a:rPr spc="15" dirty="0"/>
              <a:t> </a:t>
            </a:r>
            <a:r>
              <a:rPr spc="-5" dirty="0"/>
              <a:t>Associative </a:t>
            </a:r>
            <a:r>
              <a:rPr spc="-1185" dirty="0"/>
              <a:t> </a:t>
            </a:r>
            <a:r>
              <a:rPr spc="-10" dirty="0"/>
              <a:t>Mapping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2536514"/>
            <a:ext cx="7966709" cy="26714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22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disimpan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untuk blok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 32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ts val="3020"/>
              </a:lnSpc>
              <a:spcBef>
                <a:spcPts val="720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tag </a:t>
            </a:r>
            <a:r>
              <a:rPr sz="2800" spc="-5" dirty="0">
                <a:latin typeface="Tahoma"/>
                <a:cs typeface="Tahoma"/>
              </a:rPr>
              <a:t>field </a:t>
            </a:r>
            <a:r>
              <a:rPr sz="2800" dirty="0">
                <a:latin typeface="Tahoma"/>
                <a:cs typeface="Tahoma"/>
              </a:rPr>
              <a:t>dibandingkan dg </a:t>
            </a:r>
            <a:r>
              <a:rPr sz="2800" spc="-5" dirty="0">
                <a:latin typeface="Tahoma"/>
                <a:cs typeface="Tahoma"/>
              </a:rPr>
              <a:t>tag entry </a:t>
            </a:r>
            <a:r>
              <a:rPr sz="2800" dirty="0">
                <a:latin typeface="Tahoma"/>
                <a:cs typeface="Tahoma"/>
              </a:rPr>
              <a:t>dalam </a:t>
            </a:r>
            <a:r>
              <a:rPr sz="2800" spc="-5" dirty="0">
                <a:latin typeface="Tahoma"/>
                <a:cs typeface="Tahoma"/>
              </a:rPr>
              <a:t>cache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untuk pengecekan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355600" marR="93345" indent="-343535">
              <a:lnSpc>
                <a:spcPts val="3020"/>
              </a:lnSpc>
              <a:spcBef>
                <a:spcPts val="68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LS </a:t>
            </a:r>
            <a:r>
              <a:rPr sz="2800" dirty="0">
                <a:latin typeface="Tahoma"/>
                <a:cs typeface="Tahoma"/>
              </a:rPr>
              <a:t>2 bits dari </a:t>
            </a:r>
            <a:r>
              <a:rPr sz="2800" spc="-5" dirty="0">
                <a:latin typeface="Tahoma"/>
                <a:cs typeface="Tahoma"/>
              </a:rPr>
              <a:t>address menunjukkan 16 </a:t>
            </a:r>
            <a:r>
              <a:rPr sz="2800" dirty="0">
                <a:latin typeface="Tahoma"/>
                <a:cs typeface="Tahoma"/>
              </a:rPr>
              <a:t>bit </a:t>
            </a:r>
            <a:r>
              <a:rPr sz="2800" spc="-5" dirty="0">
                <a:latin typeface="Tahoma"/>
                <a:cs typeface="Tahoma"/>
              </a:rPr>
              <a:t>word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 diperlukan dari 32 bit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 block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2835" y="5219191"/>
            <a:ext cx="18624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Address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ts val="2735"/>
              </a:lnSpc>
            </a:pPr>
            <a:r>
              <a:rPr sz="2400" spc="-5" dirty="0">
                <a:latin typeface="Tahoma"/>
                <a:cs typeface="Tahoma"/>
              </a:rPr>
              <a:t>Cache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line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FFFFFC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7185" y="5219191"/>
            <a:ext cx="339915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8369">
              <a:lnSpc>
                <a:spcPct val="100000"/>
              </a:lnSpc>
              <a:spcBef>
                <a:spcPts val="100"/>
              </a:spcBef>
              <a:tabLst>
                <a:tab pos="2757170" algn="l"/>
              </a:tabLst>
            </a:pPr>
            <a:r>
              <a:rPr sz="2400" dirty="0">
                <a:latin typeface="Tahoma"/>
                <a:cs typeface="Tahoma"/>
              </a:rPr>
              <a:t>Tag	</a:t>
            </a:r>
            <a:r>
              <a:rPr sz="2400" spc="-5" dirty="0"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1839595" algn="l"/>
              </a:tabLst>
            </a:pPr>
            <a:r>
              <a:rPr sz="2400" spc="-5" dirty="0">
                <a:latin typeface="Tahoma"/>
                <a:cs typeface="Tahoma"/>
              </a:rPr>
              <a:t>FFFFFC	</a:t>
            </a:r>
            <a:r>
              <a:rPr sz="2400" dirty="0">
                <a:latin typeface="Tahoma"/>
                <a:cs typeface="Tahoma"/>
              </a:rPr>
              <a:t>24682468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35449" y="5950711"/>
            <a:ext cx="668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3FFF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196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Set</a:t>
            </a:r>
            <a:r>
              <a:rPr spc="-15" dirty="0"/>
              <a:t> </a:t>
            </a:r>
            <a:r>
              <a:rPr spc="-5" dirty="0"/>
              <a:t>Associative</a:t>
            </a:r>
            <a:r>
              <a:rPr spc="-15" dirty="0"/>
              <a:t> </a:t>
            </a:r>
            <a:r>
              <a:rPr spc="-10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879080" cy="41224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5163185" algn="l"/>
              </a:tabLst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Cache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dibagi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dalam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sejumlah	sets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berisi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sejumlah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Suatu</a:t>
            </a:r>
            <a:r>
              <a:rPr sz="2800" dirty="0">
                <a:latin typeface="Tahoma"/>
                <a:cs typeface="Tahoma"/>
              </a:rPr>
              <a:t> blok di maps ke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mana saja dalam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</a:t>
            </a:r>
            <a:endParaRPr sz="2800">
              <a:latin typeface="Tahoma"/>
              <a:cs typeface="Tahoma"/>
            </a:endParaRPr>
          </a:p>
          <a:p>
            <a:pPr marL="755015" marR="148590" indent="-28575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misalkan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dapat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berada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pada </a:t>
            </a:r>
            <a:r>
              <a:rPr sz="2400" spc="-5" dirty="0">
                <a:latin typeface="Tahoma"/>
                <a:cs typeface="Tahoma"/>
              </a:rPr>
              <a:t>line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mana </a:t>
            </a:r>
            <a:r>
              <a:rPr sz="2400" spc="-5" dirty="0">
                <a:latin typeface="Tahoma"/>
                <a:cs typeface="Tahoma"/>
              </a:rPr>
              <a:t>saja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set </a:t>
            </a:r>
            <a:r>
              <a:rPr sz="2400" dirty="0">
                <a:latin typeface="Tahoma"/>
                <a:cs typeface="Tahoma"/>
              </a:rPr>
              <a:t>i</a:t>
            </a:r>
            <a:endParaRPr sz="2400">
              <a:latin typeface="Tahoma"/>
              <a:cs typeface="Tahoma"/>
            </a:endParaRPr>
          </a:p>
          <a:p>
            <a:pPr marR="3423920" algn="r">
              <a:lnSpc>
                <a:spcPct val="100000"/>
              </a:lnSpc>
              <a:spcBef>
                <a:spcPts val="66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Contoh: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</a:t>
            </a:r>
            <a:endParaRPr sz="2800">
              <a:latin typeface="Tahoma"/>
              <a:cs typeface="Tahoma"/>
            </a:endParaRPr>
          </a:p>
          <a:p>
            <a:pPr marR="3470910" algn="r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2</a:t>
            </a:r>
            <a:r>
              <a:rPr sz="2400" spc="-5" dirty="0">
                <a:latin typeface="Tahoma"/>
                <a:cs typeface="Tahoma"/>
              </a:rPr>
              <a:t> way associative </a:t>
            </a:r>
            <a:r>
              <a:rPr sz="2400" dirty="0">
                <a:latin typeface="Tahoma"/>
                <a:cs typeface="Tahoma"/>
              </a:rPr>
              <a:t>mapping</a:t>
            </a:r>
            <a:endParaRPr sz="2400">
              <a:latin typeface="Tahoma"/>
              <a:cs typeface="Tahoma"/>
            </a:endParaRPr>
          </a:p>
          <a:p>
            <a:pPr marL="755015" marR="379095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Suatu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dpt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berada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pada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satu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2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lines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dan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hanya dalam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 </a:t>
            </a:r>
            <a:r>
              <a:rPr sz="2400" spc="-5" dirty="0">
                <a:latin typeface="Tahoma"/>
                <a:cs typeface="Tahoma"/>
              </a:rPr>
              <a:t>set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867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Contoh</a:t>
            </a:r>
            <a:r>
              <a:rPr spc="-55" dirty="0"/>
              <a:t> </a:t>
            </a:r>
            <a:r>
              <a:rPr spc="-5" dirty="0"/>
              <a:t>Set</a:t>
            </a:r>
            <a:r>
              <a:rPr spc="-50" dirty="0"/>
              <a:t> </a:t>
            </a:r>
            <a:r>
              <a:rPr dirty="0"/>
              <a:t>Associative </a:t>
            </a:r>
            <a:r>
              <a:rPr spc="-1185" dirty="0"/>
              <a:t> </a:t>
            </a:r>
            <a:r>
              <a:rPr spc="-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831635"/>
            <a:ext cx="8028940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Nomor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13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Nomor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dlm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modulo</a:t>
            </a:r>
            <a:r>
              <a:rPr sz="2800" spc="-5" dirty="0">
                <a:latin typeface="Tahoma"/>
                <a:cs typeface="Tahoma"/>
              </a:rPr>
              <a:t> 2</a:t>
            </a:r>
            <a:r>
              <a:rPr sz="2775" spc="-7" baseline="25525" dirty="0">
                <a:latin typeface="Tahoma"/>
                <a:cs typeface="Tahoma"/>
              </a:rPr>
              <a:t>13</a:t>
            </a:r>
            <a:endParaRPr sz="2775" baseline="25525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000000,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00A000,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00B000,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00C000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…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map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ke </a:t>
            </a:r>
            <a:r>
              <a:rPr sz="2800" spc="-10" dirty="0">
                <a:latin typeface="Tahoma"/>
                <a:cs typeface="Tahoma"/>
              </a:rPr>
              <a:t>set</a:t>
            </a:r>
            <a:endParaRPr sz="2800">
              <a:latin typeface="Tahoma"/>
              <a:cs typeface="Tahoma"/>
            </a:endParaRPr>
          </a:p>
          <a:p>
            <a:pPr marL="381000">
              <a:lnSpc>
                <a:spcPct val="100000"/>
              </a:lnSpc>
            </a:pPr>
            <a:r>
              <a:rPr sz="2800" dirty="0">
                <a:latin typeface="Tahoma"/>
                <a:cs typeface="Tahoma"/>
              </a:rPr>
              <a:t>yang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sama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Organisasi</a:t>
            </a:r>
            <a:r>
              <a:rPr spc="-30" dirty="0"/>
              <a:t> </a:t>
            </a:r>
            <a:r>
              <a:rPr dirty="0"/>
              <a:t>Cache:</a:t>
            </a:r>
            <a:r>
              <a:rPr spc="-25" dirty="0"/>
              <a:t> </a:t>
            </a:r>
            <a:r>
              <a:rPr spc="-5" dirty="0"/>
              <a:t>Two</a:t>
            </a:r>
            <a:r>
              <a:rPr spc="-25" dirty="0"/>
              <a:t> </a:t>
            </a:r>
            <a:r>
              <a:rPr spc="-5" dirty="0"/>
              <a:t>Way</a:t>
            </a:r>
            <a:r>
              <a:rPr spc="-25" dirty="0"/>
              <a:t> </a:t>
            </a:r>
            <a:r>
              <a:rPr spc="-5" dirty="0"/>
              <a:t>Set </a:t>
            </a:r>
            <a:r>
              <a:rPr spc="-1185" dirty="0"/>
              <a:t> </a:t>
            </a:r>
            <a:r>
              <a:rPr dirty="0"/>
              <a:t>Associative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7543800" cy="5132832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Struktur Address: </a:t>
            </a:r>
            <a:r>
              <a:rPr spc="-10" dirty="0"/>
              <a:t>Set </a:t>
            </a:r>
            <a:r>
              <a:rPr spc="-1190" dirty="0"/>
              <a:t> </a:t>
            </a:r>
            <a:r>
              <a:rPr spc="-5" dirty="0"/>
              <a:t>Associative</a:t>
            </a:r>
            <a:r>
              <a:rPr spc="-20" dirty="0"/>
              <a:t> </a:t>
            </a:r>
            <a:r>
              <a:rPr spc="-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112261"/>
            <a:ext cx="7317740" cy="17754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3535">
              <a:lnSpc>
                <a:spcPts val="3020"/>
              </a:lnSpc>
              <a:spcBef>
                <a:spcPts val="484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set </a:t>
            </a:r>
            <a:r>
              <a:rPr sz="2800" spc="-5" dirty="0">
                <a:latin typeface="Tahoma"/>
                <a:cs typeface="Tahoma"/>
              </a:rPr>
              <a:t>field </a:t>
            </a:r>
            <a:r>
              <a:rPr sz="2800" dirty="0">
                <a:latin typeface="Tahoma"/>
                <a:cs typeface="Tahoma"/>
              </a:rPr>
              <a:t>untuk </a:t>
            </a:r>
            <a:r>
              <a:rPr sz="2800" spc="-5" dirty="0">
                <a:latin typeface="Tahoma"/>
                <a:cs typeface="Tahoma"/>
              </a:rPr>
              <a:t>menentukan set cache set yg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dicari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Bandingkan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tag field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untuk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mencari datanya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Contoh: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6890" y="4916868"/>
          <a:ext cx="7371714" cy="1235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5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800" spc="20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</a:t>
                      </a:r>
                      <a:r>
                        <a:rPr sz="2800" spc="20" dirty="0">
                          <a:latin typeface="Tahoma"/>
                          <a:cs typeface="Tahoma"/>
                        </a:rPr>
                        <a:t>Address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Tag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Data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Tahoma"/>
                          <a:cs typeface="Tahoma"/>
                        </a:rPr>
                        <a:t>Set</a:t>
                      </a:r>
                      <a:r>
                        <a:rPr sz="28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latin typeface="Tahoma"/>
                          <a:cs typeface="Tahoma"/>
                        </a:rPr>
                        <a:t>number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57">
                <a:tc>
                  <a:txBody>
                    <a:bodyPr/>
                    <a:lstStyle/>
                    <a:p>
                      <a:pPr marR="35814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</a:t>
                      </a:r>
                      <a:r>
                        <a:rPr sz="2400" spc="-5" dirty="0">
                          <a:latin typeface="Tahoma"/>
                          <a:cs typeface="Tahoma"/>
                        </a:rPr>
                        <a:t>1FF</a:t>
                      </a:r>
                      <a:r>
                        <a:rPr sz="2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5" dirty="0">
                          <a:latin typeface="Tahoma"/>
                          <a:cs typeface="Tahoma"/>
                        </a:rPr>
                        <a:t>7FFC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1FF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12345678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1FFF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89">
                <a:tc>
                  <a:txBody>
                    <a:bodyPr/>
                    <a:lstStyle/>
                    <a:p>
                      <a:pPr marR="341630" algn="r">
                        <a:lnSpc>
                          <a:spcPts val="2805"/>
                        </a:lnSpc>
                        <a:spcBef>
                          <a:spcPts val="13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</a:t>
                      </a:r>
                      <a:r>
                        <a:rPr sz="2400" spc="-5" dirty="0">
                          <a:latin typeface="Tahoma"/>
                          <a:cs typeface="Tahoma"/>
                        </a:rPr>
                        <a:t>001</a:t>
                      </a:r>
                      <a:r>
                        <a:rPr sz="2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400" spc="-10" dirty="0">
                          <a:latin typeface="Tahoma"/>
                          <a:cs typeface="Tahoma"/>
                        </a:rPr>
                        <a:t>7FFC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ts val="2805"/>
                        </a:lnSpc>
                        <a:spcBef>
                          <a:spcPts val="13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001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ts val="2805"/>
                        </a:lnSpc>
                        <a:spcBef>
                          <a:spcPts val="13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11223344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2805"/>
                        </a:lnSpc>
                        <a:spcBef>
                          <a:spcPts val="130"/>
                        </a:spcBef>
                      </a:pPr>
                      <a:r>
                        <a:rPr sz="2400" spc="-10" dirty="0">
                          <a:latin typeface="Tahoma"/>
                          <a:cs typeface="Tahoma"/>
                        </a:rPr>
                        <a:t>1FFF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98704" y="1975103"/>
            <a:ext cx="8625205" cy="851535"/>
          </a:xfrm>
          <a:custGeom>
            <a:avLst/>
            <a:gdLst/>
            <a:ahLst/>
            <a:cxnLst/>
            <a:rect l="l" t="t" r="r" b="b"/>
            <a:pathLst>
              <a:path w="8625205" h="851535">
                <a:moveTo>
                  <a:pt x="8625078" y="0"/>
                </a:moveTo>
                <a:lnTo>
                  <a:pt x="8612124" y="0"/>
                </a:lnTo>
                <a:lnTo>
                  <a:pt x="8612124" y="12954"/>
                </a:lnTo>
                <a:lnTo>
                  <a:pt x="8612124" y="838200"/>
                </a:lnTo>
                <a:lnTo>
                  <a:pt x="7709154" y="838200"/>
                </a:lnTo>
                <a:lnTo>
                  <a:pt x="7709154" y="12954"/>
                </a:lnTo>
                <a:lnTo>
                  <a:pt x="8612124" y="12954"/>
                </a:lnTo>
                <a:lnTo>
                  <a:pt x="8612124" y="0"/>
                </a:lnTo>
                <a:lnTo>
                  <a:pt x="7696200" y="0"/>
                </a:lnTo>
                <a:lnTo>
                  <a:pt x="7696200" y="12954"/>
                </a:lnTo>
                <a:lnTo>
                  <a:pt x="7696200" y="838200"/>
                </a:lnTo>
                <a:lnTo>
                  <a:pt x="2298954" y="838200"/>
                </a:lnTo>
                <a:lnTo>
                  <a:pt x="2298954" y="12954"/>
                </a:lnTo>
                <a:lnTo>
                  <a:pt x="7696200" y="12954"/>
                </a:lnTo>
                <a:lnTo>
                  <a:pt x="7696200" y="0"/>
                </a:lnTo>
                <a:lnTo>
                  <a:pt x="2286000" y="0"/>
                </a:lnTo>
                <a:lnTo>
                  <a:pt x="2286000" y="12954"/>
                </a:lnTo>
                <a:lnTo>
                  <a:pt x="2286000" y="838200"/>
                </a:lnTo>
                <a:lnTo>
                  <a:pt x="12941" y="838200"/>
                </a:lnTo>
                <a:lnTo>
                  <a:pt x="12941" y="12954"/>
                </a:lnTo>
                <a:lnTo>
                  <a:pt x="2286000" y="12954"/>
                </a:lnTo>
                <a:lnTo>
                  <a:pt x="2286000" y="0"/>
                </a:lnTo>
                <a:lnTo>
                  <a:pt x="0" y="0"/>
                </a:lnTo>
                <a:lnTo>
                  <a:pt x="0" y="851154"/>
                </a:lnTo>
                <a:lnTo>
                  <a:pt x="6083" y="851154"/>
                </a:lnTo>
                <a:lnTo>
                  <a:pt x="6096" y="12954"/>
                </a:lnTo>
                <a:lnTo>
                  <a:pt x="6096" y="838200"/>
                </a:lnTo>
                <a:lnTo>
                  <a:pt x="6083" y="851154"/>
                </a:lnTo>
                <a:lnTo>
                  <a:pt x="12941" y="851154"/>
                </a:lnTo>
                <a:lnTo>
                  <a:pt x="8612124" y="851154"/>
                </a:lnTo>
                <a:lnTo>
                  <a:pt x="8618982" y="851154"/>
                </a:lnTo>
                <a:lnTo>
                  <a:pt x="8625078" y="851154"/>
                </a:lnTo>
                <a:lnTo>
                  <a:pt x="8625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2337" y="2197100"/>
            <a:ext cx="1179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6585" algn="l"/>
              </a:tabLst>
            </a:pPr>
            <a:r>
              <a:rPr sz="2400" spc="-60" dirty="0">
                <a:latin typeface="Times New Roman"/>
                <a:cs typeface="Times New Roman"/>
              </a:rPr>
              <a:t>Tag	</a:t>
            </a:r>
            <a:r>
              <a:rPr sz="2400" dirty="0">
                <a:latin typeface="Times New Roman"/>
                <a:cs typeface="Times New Roman"/>
              </a:rPr>
              <a:t>9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4692" y="2232152"/>
            <a:ext cx="1268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</a:tabLst>
            </a:pPr>
            <a:r>
              <a:rPr sz="2400" spc="-5" dirty="0">
                <a:latin typeface="Times New Roman"/>
                <a:cs typeface="Times New Roman"/>
              </a:rPr>
              <a:t>Set	13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79892" y="2003552"/>
            <a:ext cx="695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9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d  2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2063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Contoh</a:t>
            </a:r>
            <a:r>
              <a:rPr spc="-35" dirty="0"/>
              <a:t> </a:t>
            </a:r>
            <a:r>
              <a:rPr spc="-5" dirty="0"/>
              <a:t>Two</a:t>
            </a:r>
            <a:r>
              <a:rPr spc="-35" dirty="0"/>
              <a:t> </a:t>
            </a:r>
            <a:r>
              <a:rPr spc="-5" dirty="0"/>
              <a:t>Way</a:t>
            </a:r>
            <a:r>
              <a:rPr spc="-35" dirty="0"/>
              <a:t> </a:t>
            </a:r>
            <a:r>
              <a:rPr spc="-5" dirty="0"/>
              <a:t>Set </a:t>
            </a:r>
            <a:r>
              <a:rPr spc="-1185" dirty="0"/>
              <a:t> </a:t>
            </a:r>
            <a:r>
              <a:rPr dirty="0"/>
              <a:t>Associative</a:t>
            </a:r>
            <a:r>
              <a:rPr spc="-114" dirty="0"/>
              <a:t> </a:t>
            </a:r>
            <a:r>
              <a:rPr dirty="0"/>
              <a:t>Mapping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8748" y="1720193"/>
            <a:ext cx="5660258" cy="5080016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Replacement Algorithms </a:t>
            </a:r>
            <a:r>
              <a:rPr spc="-10" dirty="0"/>
              <a:t>(1) </a:t>
            </a:r>
            <a:r>
              <a:rPr spc="-1190" dirty="0"/>
              <a:t> </a:t>
            </a:r>
            <a:r>
              <a:rPr spc="-5" dirty="0"/>
              <a:t>Direct</a:t>
            </a:r>
            <a:r>
              <a:rPr spc="-10" dirty="0"/>
              <a:t> </a:t>
            </a:r>
            <a:r>
              <a:rPr spc="-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594804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Tidak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pilihan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hanya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Ganti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tersebut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Replacement Algorithms </a:t>
            </a:r>
            <a:r>
              <a:rPr spc="-10" dirty="0"/>
              <a:t>(2) </a:t>
            </a:r>
            <a:r>
              <a:rPr spc="-5" dirty="0"/>
              <a:t> </a:t>
            </a:r>
            <a:r>
              <a:rPr dirty="0"/>
              <a:t>Associative</a:t>
            </a:r>
            <a:r>
              <a:rPr spc="-40" dirty="0"/>
              <a:t> </a:t>
            </a:r>
            <a:r>
              <a:rPr spc="-5" dirty="0"/>
              <a:t>&amp;</a:t>
            </a:r>
            <a:r>
              <a:rPr spc="-35" dirty="0"/>
              <a:t> </a:t>
            </a:r>
            <a:r>
              <a:rPr dirty="0"/>
              <a:t>Set</a:t>
            </a:r>
            <a:r>
              <a:rPr spc="-35" dirty="0"/>
              <a:t> </a:t>
            </a:r>
            <a:r>
              <a:rPr dirty="0"/>
              <a:t>Associative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8285"/>
            <a:ext cx="6938645" cy="44151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Hardware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implemented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algorithm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(speed)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Least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Recently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(LRU)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e.g.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way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associative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Which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dirty="0">
                <a:latin typeface="Tahoma"/>
                <a:cs typeface="Tahoma"/>
              </a:rPr>
              <a:t> 2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lru?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First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first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out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(FIFO)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replace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that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has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been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cache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longest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Least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frequently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used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replace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which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has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had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fewest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hits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Random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036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Satuan</a:t>
            </a:r>
            <a:r>
              <a:rPr spc="-55" dirty="0"/>
              <a:t> </a:t>
            </a:r>
            <a:r>
              <a:rPr spc="-10" dirty="0"/>
              <a:t>Transfer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25"/>
            <a:ext cx="7753984" cy="384937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Internal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dalam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sekali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akses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Sama </a:t>
            </a:r>
            <a:r>
              <a:rPr sz="2400" spc="-5" dirty="0">
                <a:latin typeface="Tahoma"/>
                <a:cs typeface="Tahoma"/>
              </a:rPr>
              <a:t>dengan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saluran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(=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ukuran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word)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External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Dalam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satuan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block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merupakan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kelipatan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word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Addressable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unit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Lokasi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terkecil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dpt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dialamati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secara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uniq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Secara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internal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biasanya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sama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dengan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Word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  <a:tabLst>
                <a:tab pos="1778635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Untuk	disk </a:t>
            </a:r>
            <a:r>
              <a:rPr sz="2400" dirty="0">
                <a:latin typeface="Tahoma"/>
                <a:cs typeface="Tahoma"/>
              </a:rPr>
              <a:t>digunakan </a:t>
            </a:r>
            <a:r>
              <a:rPr sz="2400" spc="-5" dirty="0">
                <a:latin typeface="Tahoma"/>
                <a:cs typeface="Tahoma"/>
              </a:rPr>
              <a:t>satuan Cluster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020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Write</a:t>
            </a:r>
            <a:r>
              <a:rPr spc="-90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524750" cy="190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Must </a:t>
            </a:r>
            <a:r>
              <a:rPr sz="2800" dirty="0">
                <a:latin typeface="Tahoma"/>
                <a:cs typeface="Tahoma"/>
              </a:rPr>
              <a:t>not </a:t>
            </a:r>
            <a:r>
              <a:rPr sz="2800" spc="-5" dirty="0">
                <a:latin typeface="Tahoma"/>
                <a:cs typeface="Tahoma"/>
              </a:rPr>
              <a:t>overwrite </a:t>
            </a:r>
            <a:r>
              <a:rPr sz="2800" dirty="0">
                <a:latin typeface="Tahoma"/>
                <a:cs typeface="Tahoma"/>
              </a:rPr>
              <a:t>a </a:t>
            </a:r>
            <a:r>
              <a:rPr sz="2800" spc="-5" dirty="0">
                <a:latin typeface="Tahoma"/>
                <a:cs typeface="Tahoma"/>
              </a:rPr>
              <a:t>cache </a:t>
            </a:r>
            <a:r>
              <a:rPr sz="2800" dirty="0">
                <a:latin typeface="Tahoma"/>
                <a:cs typeface="Tahoma"/>
              </a:rPr>
              <a:t>block unless main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 up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 date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Multiple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CPUs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have individual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I/O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directly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427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Write</a:t>
            </a:r>
            <a:r>
              <a:rPr spc="-90" dirty="0"/>
              <a:t> </a:t>
            </a:r>
            <a:r>
              <a:rPr spc="-5" dirty="0"/>
              <a:t>through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774305" cy="35248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All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writes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well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Multiple </a:t>
            </a:r>
            <a:r>
              <a:rPr sz="2800" dirty="0">
                <a:latin typeface="Tahoma"/>
                <a:cs typeface="Tahoma"/>
              </a:rPr>
              <a:t>CPUs </a:t>
            </a:r>
            <a:r>
              <a:rPr sz="2800" spc="-5" dirty="0">
                <a:latin typeface="Tahoma"/>
                <a:cs typeface="Tahoma"/>
              </a:rPr>
              <a:t>can monitor main memory traffic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keep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local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CPU)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cache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Lots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traffic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Slows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down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writes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Remember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bogus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write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through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caches!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716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Write</a:t>
            </a:r>
            <a:r>
              <a:rPr spc="-95" dirty="0"/>
              <a:t> </a:t>
            </a:r>
            <a:r>
              <a:rPr spc="-5" dirty="0"/>
              <a:t>back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942580" cy="39516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Updates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initially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made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only</a:t>
            </a:r>
            <a:endParaRPr sz="2800">
              <a:latin typeface="Tahoma"/>
              <a:cs typeface="Tahoma"/>
            </a:endParaRPr>
          </a:p>
          <a:p>
            <a:pPr marL="355600" marR="647065" indent="-343535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Update </a:t>
            </a:r>
            <a:r>
              <a:rPr sz="2800" dirty="0">
                <a:latin typeface="Tahoma"/>
                <a:cs typeface="Tahoma"/>
              </a:rPr>
              <a:t>bit </a:t>
            </a:r>
            <a:r>
              <a:rPr sz="2800" spc="-5" dirty="0">
                <a:latin typeface="Tahoma"/>
                <a:cs typeface="Tahoma"/>
              </a:rPr>
              <a:t>for cache slot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set when </a:t>
            </a:r>
            <a:r>
              <a:rPr sz="2800" dirty="0">
                <a:latin typeface="Tahoma"/>
                <a:cs typeface="Tahoma"/>
              </a:rPr>
              <a:t>update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occurs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If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replaced,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write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main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only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update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set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Other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get out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sync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I/O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must access main 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through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N.B.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15%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references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writes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10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Pentium</a:t>
            </a:r>
            <a:r>
              <a:rPr spc="-70" dirty="0"/>
              <a:t> </a:t>
            </a:r>
            <a:r>
              <a:rPr spc="-10" dirty="0"/>
              <a:t>Cache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17994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Foreground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reading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Find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out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detail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Pentium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II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systems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NOT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just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from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Stallings!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05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Newer</a:t>
            </a:r>
            <a:r>
              <a:rPr spc="-30" dirty="0"/>
              <a:t> </a:t>
            </a:r>
            <a:r>
              <a:rPr spc="-5" dirty="0"/>
              <a:t>RAM</a:t>
            </a:r>
            <a:r>
              <a:rPr spc="-30" dirty="0"/>
              <a:t> </a:t>
            </a:r>
            <a:r>
              <a:rPr spc="-5" dirty="0"/>
              <a:t>Technology</a:t>
            </a:r>
            <a:r>
              <a:rPr spc="-25" dirty="0"/>
              <a:t> </a:t>
            </a:r>
            <a:r>
              <a:rPr spc="-10"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511925" cy="33178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Basic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DRAM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same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since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first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RAM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chips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Enhanced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DRAM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Contains small SRAM as </a:t>
            </a:r>
            <a:r>
              <a:rPr sz="2400" spc="-10" dirty="0">
                <a:latin typeface="Tahoma"/>
                <a:cs typeface="Tahoma"/>
              </a:rPr>
              <a:t>well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SRAM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holds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last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line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read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(c.f.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Cache!)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Cache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DRAM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Larger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SRAM</a:t>
            </a:r>
            <a:r>
              <a:rPr sz="2400" spc="-10" dirty="0">
                <a:latin typeface="Tahoma"/>
                <a:cs typeface="Tahoma"/>
              </a:rPr>
              <a:t> component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Use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cache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serial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buffer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05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Newer</a:t>
            </a:r>
            <a:r>
              <a:rPr spc="-30" dirty="0"/>
              <a:t> </a:t>
            </a:r>
            <a:r>
              <a:rPr spc="-5" dirty="0"/>
              <a:t>RAM</a:t>
            </a:r>
            <a:r>
              <a:rPr spc="-30" dirty="0"/>
              <a:t> </a:t>
            </a:r>
            <a:r>
              <a:rPr spc="-5" dirty="0"/>
              <a:t>Technology</a:t>
            </a:r>
            <a:r>
              <a:rPr spc="-25" dirty="0"/>
              <a:t> </a:t>
            </a:r>
            <a:r>
              <a:rPr spc="-10" dirty="0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7837170" cy="43427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Synchronous</a:t>
            </a:r>
            <a:r>
              <a:rPr sz="2800" spc="-5" dirty="0">
                <a:latin typeface="Tahoma"/>
                <a:cs typeface="Tahoma"/>
              </a:rPr>
              <a:t> DRAM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(SDRAM)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currently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on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DIMMs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Access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synchronized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with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external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clock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Address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presented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RAM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RAM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finds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(CPU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waits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conventional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DRAM)</a:t>
            </a:r>
            <a:endParaRPr sz="2400">
              <a:latin typeface="Tahoma"/>
              <a:cs typeface="Tahoma"/>
            </a:endParaRPr>
          </a:p>
          <a:p>
            <a:pPr marL="755015" marR="20955" indent="-28575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Since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SDRAM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moves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time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with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system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clock,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CPU knows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when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will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ready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CPU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does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have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wait,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something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else</a:t>
            </a:r>
            <a:endParaRPr sz="2400">
              <a:latin typeface="Tahoma"/>
              <a:cs typeface="Tahoma"/>
            </a:endParaRPr>
          </a:p>
          <a:p>
            <a:pPr marL="755015" marR="140335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Burst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mode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allows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SDRAM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set</a:t>
            </a:r>
            <a:r>
              <a:rPr sz="2400" dirty="0">
                <a:latin typeface="Tahoma"/>
                <a:cs typeface="Tahoma"/>
              </a:rPr>
              <a:t> up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stream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5" dirty="0">
                <a:latin typeface="Tahoma"/>
                <a:cs typeface="Tahoma"/>
              </a:rPr>
              <a:t> fire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out</a:t>
            </a:r>
            <a:r>
              <a:rPr sz="2400" dirty="0">
                <a:latin typeface="Tahoma"/>
                <a:cs typeface="Tahoma"/>
              </a:rPr>
              <a:t> in </a:t>
            </a:r>
            <a:r>
              <a:rPr sz="2400" spc="-5" dirty="0">
                <a:latin typeface="Tahoma"/>
                <a:cs typeface="Tahoma"/>
              </a:rPr>
              <a:t>block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9811" y="6344273"/>
            <a:ext cx="85090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5"/>
              </a:lnSpc>
            </a:pPr>
            <a:r>
              <a:rPr sz="1000" spc="-5" dirty="0">
                <a:solidFill>
                  <a:srgbClr val="5E574E"/>
                </a:solidFill>
                <a:latin typeface="Arial MT"/>
                <a:cs typeface="Arial MT"/>
              </a:rPr>
              <a:t>A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854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SDRAM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1205484"/>
            <a:ext cx="5029200" cy="5500115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05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Newer</a:t>
            </a:r>
            <a:r>
              <a:rPr spc="-30" dirty="0"/>
              <a:t> </a:t>
            </a:r>
            <a:r>
              <a:rPr spc="-5" dirty="0"/>
              <a:t>RAM</a:t>
            </a:r>
            <a:r>
              <a:rPr spc="-30" dirty="0"/>
              <a:t> </a:t>
            </a:r>
            <a:r>
              <a:rPr spc="-5" dirty="0"/>
              <a:t>Technology</a:t>
            </a:r>
            <a:r>
              <a:rPr spc="-25" dirty="0"/>
              <a:t> </a:t>
            </a:r>
            <a:r>
              <a:rPr spc="-10" dirty="0"/>
              <a:t>(3)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831635"/>
            <a:ext cx="6407150" cy="20015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Foreground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reading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Check</a:t>
            </a:r>
            <a:r>
              <a:rPr sz="2800" spc="-5" dirty="0">
                <a:latin typeface="Tahoma"/>
                <a:cs typeface="Tahoma"/>
              </a:rPr>
              <a:t> out</a:t>
            </a:r>
            <a:r>
              <a:rPr sz="2800" dirty="0">
                <a:latin typeface="Tahoma"/>
                <a:cs typeface="Tahoma"/>
              </a:rPr>
              <a:t> any </a:t>
            </a:r>
            <a:r>
              <a:rPr sz="2800" spc="-5" dirty="0">
                <a:latin typeface="Tahoma"/>
                <a:cs typeface="Tahoma"/>
              </a:rPr>
              <a:t>other</a:t>
            </a:r>
            <a:r>
              <a:rPr sz="2800" dirty="0">
                <a:latin typeface="Tahoma"/>
                <a:cs typeface="Tahoma"/>
              </a:rPr>
              <a:t> RAM </a:t>
            </a:r>
            <a:r>
              <a:rPr sz="2800" spc="-5" dirty="0">
                <a:latin typeface="Tahoma"/>
                <a:cs typeface="Tahoma"/>
              </a:rPr>
              <a:t>you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find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See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Web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site: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RAM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Guide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50CF8-FD58-478A-A61D-AC6657B4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86" y="186944"/>
            <a:ext cx="8174227" cy="553998"/>
          </a:xfrm>
        </p:spPr>
        <p:txBody>
          <a:bodyPr/>
          <a:lstStyle/>
          <a:p>
            <a:r>
              <a:rPr lang="en-US" dirty="0"/>
              <a:t>SEKIAN TERIMAKASIH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568AD-0C26-4CD5-8A67-7B4E6C905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242" y="2328745"/>
            <a:ext cx="5793105" cy="2700739"/>
          </a:xfrm>
        </p:spPr>
        <p:txBody>
          <a:bodyPr/>
          <a:lstStyle/>
          <a:p>
            <a:r>
              <a:rPr lang="en-ID" dirty="0" err="1"/>
              <a:t>Disarikan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: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sz="750" dirty="0"/>
              <a:t>http://ahyad.staff.gunadarma.ac.id/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F6666-DE83-4881-B4FC-7E0441A75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62" y="2803018"/>
            <a:ext cx="3831138" cy="175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8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56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Metode</a:t>
            </a:r>
            <a:r>
              <a:rPr spc="-90" dirty="0"/>
              <a:t> </a:t>
            </a:r>
            <a:r>
              <a:rPr spc="-5" dirty="0"/>
              <a:t>Akses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81355"/>
            <a:ext cx="8021955" cy="376999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ahoma"/>
                <a:cs typeface="Tahoma"/>
              </a:rPr>
              <a:t>Sekuensial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Mulai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dari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awal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sampai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lokasi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yang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dituju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Waktu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akses tergantung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pada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lokasi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data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dan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lokasi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sebelumnya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Contoh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tape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ahoma"/>
                <a:cs typeface="Tahoma"/>
              </a:rPr>
              <a:t>Direct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  <a:tabLst>
                <a:tab pos="1605915" algn="l"/>
                <a:tab pos="3401060" algn="l"/>
              </a:tabLst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Setiap	</a:t>
            </a:r>
            <a:r>
              <a:rPr sz="2000" spc="-5" dirty="0">
                <a:latin typeface="Tahoma"/>
                <a:cs typeface="Tahoma"/>
              </a:rPr>
              <a:t>blocks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memilki	address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yg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unique</a:t>
            </a:r>
            <a:endParaRPr sz="2000">
              <a:latin typeface="Tahoma"/>
              <a:cs typeface="Tahoma"/>
            </a:endParaRPr>
          </a:p>
          <a:p>
            <a:pPr marL="755015" marR="483870" indent="-285750">
              <a:lnSpc>
                <a:spcPct val="100000"/>
              </a:lnSpc>
              <a:spcBef>
                <a:spcPts val="480"/>
              </a:spcBef>
            </a:pPr>
            <a:r>
              <a:rPr sz="2000" spc="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5" dirty="0">
                <a:latin typeface="Tahoma"/>
                <a:cs typeface="Tahoma"/>
              </a:rPr>
              <a:t>Pengaksesan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dengan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cara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lompat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ke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kisaran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umum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(general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vicinity)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ditambah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pencarian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sekuensial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Waktu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akses tdk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tergantung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pada lokasi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dan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lokasi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sebelumnya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contoh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disk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56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Metode</a:t>
            </a:r>
            <a:r>
              <a:rPr spc="-90" dirty="0"/>
              <a:t> </a:t>
            </a:r>
            <a:r>
              <a:rPr spc="-5" dirty="0"/>
              <a:t>Akses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81355"/>
            <a:ext cx="7733665" cy="34042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ahoma"/>
                <a:cs typeface="Tahoma"/>
              </a:rPr>
              <a:t>Random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Setiap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lokasi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memiliki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alamat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tertentu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Waktu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akses tdk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tergantung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pada urutan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akses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sebelumnya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Contoh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RAM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ahoma"/>
                <a:cs typeface="Tahoma"/>
              </a:rPr>
              <a:t>Associative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Data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dicarai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berdasarkan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isinya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bukan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berdasarkan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alamatnya</a:t>
            </a:r>
            <a:endParaRPr sz="2000">
              <a:latin typeface="Tahoma"/>
              <a:cs typeface="Tahoma"/>
            </a:endParaRPr>
          </a:p>
          <a:p>
            <a:pPr marL="755015" marR="200660" indent="-28575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Waktu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akses tdk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tergantung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terhadap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lokasi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atau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pola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akses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sebelumnya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Contoh: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cache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036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Hierarki</a:t>
            </a:r>
            <a:r>
              <a:rPr spc="-90" dirty="0"/>
              <a:t> </a:t>
            </a:r>
            <a:r>
              <a:rPr spc="-5" dirty="0"/>
              <a:t>Memori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7087870" cy="33191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Register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1836420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Dalam	CPU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Internal/Main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Bisa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satu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level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dengan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adanya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cache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“RAM”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External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Penyimpan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cadangan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224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995"/>
            <a:ext cx="7911465" cy="36849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Access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time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Waktu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untuk</a:t>
            </a:r>
            <a:r>
              <a:rPr sz="2400" dirty="0">
                <a:latin typeface="Tahoma"/>
                <a:cs typeface="Tahoma"/>
              </a:rPr>
              <a:t> melakukan </a:t>
            </a:r>
            <a:r>
              <a:rPr sz="2400" spc="-5" dirty="0">
                <a:latin typeface="Tahoma"/>
                <a:cs typeface="Tahoma"/>
              </a:rPr>
              <a:t>operasi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baca-tulis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Memory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Cycle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time</a:t>
            </a:r>
            <a:endParaRPr sz="28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Diperlukan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waktu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tambahan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untuk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recovery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sebelum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akses berikutnya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Access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time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 </a:t>
            </a:r>
            <a:r>
              <a:rPr sz="2400" spc="-5" dirty="0">
                <a:latin typeface="Tahoma"/>
                <a:cs typeface="Tahoma"/>
              </a:rPr>
              <a:t>recovery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Transfer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Rate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Kecepatan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transfer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ke/dari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unit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1872</Words>
  <Application>Microsoft Office PowerPoint</Application>
  <PresentationFormat>On-screen Show (4:3)</PresentationFormat>
  <Paragraphs>363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Arial Black</vt:lpstr>
      <vt:lpstr>Arial MT</vt:lpstr>
      <vt:lpstr>Calibri</vt:lpstr>
      <vt:lpstr>Tahoma</vt:lpstr>
      <vt:lpstr>Times New Roman</vt:lpstr>
      <vt:lpstr>Wingdings</vt:lpstr>
      <vt:lpstr>Office Theme</vt:lpstr>
      <vt:lpstr>PowerPoint Presentation</vt:lpstr>
      <vt:lpstr>Karakteristik Memori</vt:lpstr>
      <vt:lpstr>Lokasi</vt:lpstr>
      <vt:lpstr>Kapasitas</vt:lpstr>
      <vt:lpstr>Satuan Transfer</vt:lpstr>
      <vt:lpstr>Metode Akses</vt:lpstr>
      <vt:lpstr>Metode Akses</vt:lpstr>
      <vt:lpstr>Hierarki Memori</vt:lpstr>
      <vt:lpstr>Performance</vt:lpstr>
      <vt:lpstr>Jenis Fisik</vt:lpstr>
      <vt:lpstr>Karakteristik</vt:lpstr>
      <vt:lpstr>Hierarki</vt:lpstr>
      <vt:lpstr>Locality of Reference</vt:lpstr>
      <vt:lpstr>Memori Semiconductor</vt:lpstr>
      <vt:lpstr>Dynamic RAM</vt:lpstr>
      <vt:lpstr>Static RAM</vt:lpstr>
      <vt:lpstr>Read Only Memory (ROM)</vt:lpstr>
      <vt:lpstr>Jenis ROM</vt:lpstr>
      <vt:lpstr>Organisasi</vt:lpstr>
      <vt:lpstr>Refreshing</vt:lpstr>
      <vt:lpstr>Contoh: 16 Mb DRAM (4M x 4)</vt:lpstr>
      <vt:lpstr>Packaging</vt:lpstr>
      <vt:lpstr>Organisation  Module</vt:lpstr>
      <vt:lpstr>Organisation Modul (2)</vt:lpstr>
      <vt:lpstr>Koreksi kesalahan</vt:lpstr>
      <vt:lpstr>Error Correcting Code Function</vt:lpstr>
      <vt:lpstr>Cache</vt:lpstr>
      <vt:lpstr>Operasi pada Cache</vt:lpstr>
      <vt:lpstr>Desain Cache</vt:lpstr>
      <vt:lpstr>Size</vt:lpstr>
      <vt:lpstr>Organisasi Cache</vt:lpstr>
      <vt:lpstr>Fungsi Mapping</vt:lpstr>
      <vt:lpstr>Direct Mapping</vt:lpstr>
      <vt:lpstr>Struktur Alamat Direct Mapping</vt:lpstr>
      <vt:lpstr>Table Cache Line pada Direct  Mapping</vt:lpstr>
      <vt:lpstr>Organisai Cache Direct  Mapping</vt:lpstr>
      <vt:lpstr>Contoh Direct Mapping</vt:lpstr>
      <vt:lpstr>Keuntungan &amp; Kerugian Direct  Mapping</vt:lpstr>
      <vt:lpstr>Associative Mapping</vt:lpstr>
      <vt:lpstr>Organisasi Cache Fully  Associative</vt:lpstr>
      <vt:lpstr>Contoh Associative Mapping</vt:lpstr>
      <vt:lpstr>Struktur Address Associative  Mapping</vt:lpstr>
      <vt:lpstr>Set Associative Mapping</vt:lpstr>
      <vt:lpstr>Contoh Set Associative  Mapping</vt:lpstr>
      <vt:lpstr>Organisasi Cache: Two Way Set  Associative</vt:lpstr>
      <vt:lpstr>Struktur Address: Set  Associative Mapping</vt:lpstr>
      <vt:lpstr>Contoh Two Way Set  Associative Mapping</vt:lpstr>
      <vt:lpstr>Replacement Algorithms (1)  Direct mapping</vt:lpstr>
      <vt:lpstr>Replacement Algorithms (2)  Associative &amp; Set Associative</vt:lpstr>
      <vt:lpstr>Write Policy</vt:lpstr>
      <vt:lpstr>Write through</vt:lpstr>
      <vt:lpstr>Write back</vt:lpstr>
      <vt:lpstr>Pentium Cache</vt:lpstr>
      <vt:lpstr>Newer RAM Technology (1)</vt:lpstr>
      <vt:lpstr>Newer RAM Technology (2)</vt:lpstr>
      <vt:lpstr>SDRAM</vt:lpstr>
      <vt:lpstr>Newer RAM Technology (3)</vt:lpstr>
      <vt:lpstr>SEKIAN 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Memory</dc:title>
  <dc:creator>Adrian J Pullin</dc:creator>
  <cp:lastModifiedBy>Yustika Ramadhani</cp:lastModifiedBy>
  <cp:revision>2</cp:revision>
  <dcterms:created xsi:type="dcterms:W3CDTF">2022-04-13T07:12:32Z</dcterms:created>
  <dcterms:modified xsi:type="dcterms:W3CDTF">2022-04-18T23:14:57Z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