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139" y="705103"/>
            <a:ext cx="715772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886" y="735584"/>
            <a:ext cx="8174227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8330" y="1831635"/>
            <a:ext cx="7927339" cy="2927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2930" y="6427016"/>
            <a:ext cx="391159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960687" y="2743200"/>
            <a:ext cx="3222625" cy="495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5" dirty="0" err="1">
                <a:latin typeface="Arial Black"/>
                <a:cs typeface="Arial Black"/>
              </a:rPr>
              <a:t>Memori</a:t>
            </a:r>
            <a:r>
              <a:rPr sz="2800" spc="-95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External</a:t>
            </a:r>
            <a:endParaRPr sz="2800" dirty="0">
              <a:latin typeface="Arial Black"/>
              <a:cs typeface="Arial Black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3184BB-6340-47D7-A7A8-95791B8B19E5}"/>
              </a:ext>
            </a:extLst>
          </p:cNvPr>
          <p:cNvCxnSpPr/>
          <p:nvPr/>
        </p:nvCxnSpPr>
        <p:spPr>
          <a:xfrm>
            <a:off x="457200" y="4038600"/>
            <a:ext cx="813688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341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Pencarian</a:t>
            </a:r>
            <a:r>
              <a:rPr spc="-65" dirty="0"/>
              <a:t> </a:t>
            </a:r>
            <a:r>
              <a:rPr spc="-10" dirty="0"/>
              <a:t>Sector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916683"/>
            <a:ext cx="7392034" cy="226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Harus </a:t>
            </a:r>
            <a:r>
              <a:rPr sz="2800" dirty="0">
                <a:latin typeface="Tahoma"/>
                <a:cs typeface="Tahoma"/>
              </a:rPr>
              <a:t>dapat </a:t>
            </a:r>
            <a:r>
              <a:rPr sz="2800" spc="-5" dirty="0">
                <a:latin typeface="Tahoma"/>
                <a:cs typeface="Tahoma"/>
              </a:rPr>
              <a:t>mengenali awal suatu track </a:t>
            </a:r>
            <a:r>
              <a:rPr sz="2800" dirty="0">
                <a:latin typeface="Tahoma"/>
                <a:cs typeface="Tahoma"/>
              </a:rPr>
              <a:t>dan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sector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Format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Menambahkan</a:t>
            </a:r>
            <a:r>
              <a:rPr sz="2400" spc="-5" dirty="0">
                <a:latin typeface="Tahoma"/>
                <a:cs typeface="Tahoma"/>
              </a:rPr>
              <a:t> informasi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tambahan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Memberi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tanda</a:t>
            </a:r>
            <a:r>
              <a:rPr sz="2400" dirty="0">
                <a:latin typeface="Tahoma"/>
                <a:cs typeface="Tahoma"/>
              </a:rPr>
              <a:t> awal </a:t>
            </a:r>
            <a:r>
              <a:rPr sz="2400" spc="-5" dirty="0">
                <a:latin typeface="Tahoma"/>
                <a:cs typeface="Tahoma"/>
              </a:rPr>
              <a:t>track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dan </a:t>
            </a:r>
            <a:r>
              <a:rPr sz="2400" spc="-5" dirty="0">
                <a:latin typeface="Tahoma"/>
                <a:cs typeface="Tahoma"/>
              </a:rPr>
              <a:t>sector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906" y="2086355"/>
            <a:ext cx="775335" cy="699135"/>
          </a:xfrm>
          <a:custGeom>
            <a:avLst/>
            <a:gdLst/>
            <a:ahLst/>
            <a:cxnLst/>
            <a:rect l="l" t="t" r="r" b="b"/>
            <a:pathLst>
              <a:path w="775335" h="699135">
                <a:moveTo>
                  <a:pt x="774954" y="698754"/>
                </a:moveTo>
                <a:lnTo>
                  <a:pt x="774954" y="0"/>
                </a:lnTo>
                <a:lnTo>
                  <a:pt x="0" y="0"/>
                </a:lnTo>
                <a:lnTo>
                  <a:pt x="0" y="698754"/>
                </a:lnTo>
                <a:lnTo>
                  <a:pt x="6095" y="698754"/>
                </a:lnTo>
                <a:lnTo>
                  <a:pt x="6096" y="12954"/>
                </a:lnTo>
                <a:lnTo>
                  <a:pt x="12953" y="6096"/>
                </a:lnTo>
                <a:lnTo>
                  <a:pt x="12953" y="12954"/>
                </a:lnTo>
                <a:lnTo>
                  <a:pt x="762000" y="12954"/>
                </a:lnTo>
                <a:lnTo>
                  <a:pt x="762000" y="6096"/>
                </a:lnTo>
                <a:lnTo>
                  <a:pt x="768096" y="12954"/>
                </a:lnTo>
                <a:lnTo>
                  <a:pt x="768096" y="698754"/>
                </a:lnTo>
                <a:lnTo>
                  <a:pt x="774954" y="698754"/>
                </a:lnTo>
                <a:close/>
              </a:path>
              <a:path w="775335" h="699135">
                <a:moveTo>
                  <a:pt x="12953" y="12954"/>
                </a:moveTo>
                <a:lnTo>
                  <a:pt x="12953" y="6096"/>
                </a:lnTo>
                <a:lnTo>
                  <a:pt x="6096" y="12954"/>
                </a:lnTo>
                <a:lnTo>
                  <a:pt x="12953" y="12954"/>
                </a:lnTo>
                <a:close/>
              </a:path>
              <a:path w="775335" h="699135">
                <a:moveTo>
                  <a:pt x="12953" y="685800"/>
                </a:moveTo>
                <a:lnTo>
                  <a:pt x="12953" y="12954"/>
                </a:lnTo>
                <a:lnTo>
                  <a:pt x="6096" y="12954"/>
                </a:lnTo>
                <a:lnTo>
                  <a:pt x="6096" y="685800"/>
                </a:lnTo>
                <a:lnTo>
                  <a:pt x="12953" y="685800"/>
                </a:lnTo>
                <a:close/>
              </a:path>
              <a:path w="775335" h="699135">
                <a:moveTo>
                  <a:pt x="768096" y="685800"/>
                </a:moveTo>
                <a:lnTo>
                  <a:pt x="6096" y="685800"/>
                </a:lnTo>
                <a:lnTo>
                  <a:pt x="12953" y="691896"/>
                </a:lnTo>
                <a:lnTo>
                  <a:pt x="12953" y="698754"/>
                </a:lnTo>
                <a:lnTo>
                  <a:pt x="762000" y="698754"/>
                </a:lnTo>
                <a:lnTo>
                  <a:pt x="762000" y="691896"/>
                </a:lnTo>
                <a:lnTo>
                  <a:pt x="768096" y="685800"/>
                </a:lnTo>
                <a:close/>
              </a:path>
              <a:path w="775335" h="699135">
                <a:moveTo>
                  <a:pt x="12953" y="698754"/>
                </a:moveTo>
                <a:lnTo>
                  <a:pt x="12953" y="691896"/>
                </a:lnTo>
                <a:lnTo>
                  <a:pt x="6096" y="685800"/>
                </a:lnTo>
                <a:lnTo>
                  <a:pt x="6095" y="698754"/>
                </a:lnTo>
                <a:lnTo>
                  <a:pt x="12953" y="698754"/>
                </a:lnTo>
                <a:close/>
              </a:path>
              <a:path w="775335" h="699135">
                <a:moveTo>
                  <a:pt x="768096" y="12954"/>
                </a:moveTo>
                <a:lnTo>
                  <a:pt x="762000" y="6096"/>
                </a:lnTo>
                <a:lnTo>
                  <a:pt x="762000" y="12954"/>
                </a:lnTo>
                <a:lnTo>
                  <a:pt x="768096" y="12954"/>
                </a:lnTo>
                <a:close/>
              </a:path>
              <a:path w="775335" h="699135">
                <a:moveTo>
                  <a:pt x="768096" y="685800"/>
                </a:moveTo>
                <a:lnTo>
                  <a:pt x="768096" y="12954"/>
                </a:lnTo>
                <a:lnTo>
                  <a:pt x="762000" y="12954"/>
                </a:lnTo>
                <a:lnTo>
                  <a:pt x="762000" y="685800"/>
                </a:lnTo>
                <a:lnTo>
                  <a:pt x="768096" y="685800"/>
                </a:lnTo>
                <a:close/>
              </a:path>
              <a:path w="775335" h="699135">
                <a:moveTo>
                  <a:pt x="768096" y="698754"/>
                </a:moveTo>
                <a:lnTo>
                  <a:pt x="768096" y="685800"/>
                </a:lnTo>
                <a:lnTo>
                  <a:pt x="762000" y="691896"/>
                </a:lnTo>
                <a:lnTo>
                  <a:pt x="762000" y="698754"/>
                </a:lnTo>
                <a:lnTo>
                  <a:pt x="768096" y="698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355" y="2229103"/>
            <a:ext cx="686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Gap1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2906" y="2086355"/>
            <a:ext cx="3823335" cy="699135"/>
          </a:xfrm>
          <a:custGeom>
            <a:avLst/>
            <a:gdLst/>
            <a:ahLst/>
            <a:cxnLst/>
            <a:rect l="l" t="t" r="r" b="b"/>
            <a:pathLst>
              <a:path w="3823335" h="699135">
                <a:moveTo>
                  <a:pt x="3822941" y="0"/>
                </a:moveTo>
                <a:lnTo>
                  <a:pt x="3810000" y="0"/>
                </a:lnTo>
                <a:lnTo>
                  <a:pt x="3810000" y="12954"/>
                </a:lnTo>
                <a:lnTo>
                  <a:pt x="3810000" y="685800"/>
                </a:lnTo>
                <a:lnTo>
                  <a:pt x="3060954" y="685800"/>
                </a:lnTo>
                <a:lnTo>
                  <a:pt x="3060954" y="12954"/>
                </a:lnTo>
                <a:lnTo>
                  <a:pt x="3810000" y="12954"/>
                </a:lnTo>
                <a:lnTo>
                  <a:pt x="3810000" y="0"/>
                </a:lnTo>
                <a:lnTo>
                  <a:pt x="3060941" y="0"/>
                </a:lnTo>
                <a:lnTo>
                  <a:pt x="3048000" y="0"/>
                </a:lnTo>
                <a:lnTo>
                  <a:pt x="3048000" y="12954"/>
                </a:lnTo>
                <a:lnTo>
                  <a:pt x="3048000" y="685800"/>
                </a:lnTo>
                <a:lnTo>
                  <a:pt x="2298954" y="685800"/>
                </a:lnTo>
                <a:lnTo>
                  <a:pt x="2298954" y="12954"/>
                </a:lnTo>
                <a:lnTo>
                  <a:pt x="3048000" y="12954"/>
                </a:lnTo>
                <a:lnTo>
                  <a:pt x="3048000" y="0"/>
                </a:lnTo>
                <a:lnTo>
                  <a:pt x="2298954" y="0"/>
                </a:lnTo>
                <a:lnTo>
                  <a:pt x="2286000" y="0"/>
                </a:lnTo>
                <a:lnTo>
                  <a:pt x="2286000" y="12954"/>
                </a:lnTo>
                <a:lnTo>
                  <a:pt x="2286000" y="685800"/>
                </a:lnTo>
                <a:lnTo>
                  <a:pt x="1536954" y="685800"/>
                </a:lnTo>
                <a:lnTo>
                  <a:pt x="1536954" y="12954"/>
                </a:lnTo>
                <a:lnTo>
                  <a:pt x="2286000" y="12954"/>
                </a:lnTo>
                <a:lnTo>
                  <a:pt x="2286000" y="0"/>
                </a:lnTo>
                <a:lnTo>
                  <a:pt x="1536954" y="0"/>
                </a:lnTo>
                <a:lnTo>
                  <a:pt x="1524000" y="0"/>
                </a:lnTo>
                <a:lnTo>
                  <a:pt x="1524000" y="12954"/>
                </a:lnTo>
                <a:lnTo>
                  <a:pt x="1524000" y="685800"/>
                </a:lnTo>
                <a:lnTo>
                  <a:pt x="774954" y="685800"/>
                </a:lnTo>
                <a:lnTo>
                  <a:pt x="774954" y="12954"/>
                </a:lnTo>
                <a:lnTo>
                  <a:pt x="1524000" y="12954"/>
                </a:lnTo>
                <a:lnTo>
                  <a:pt x="1524000" y="0"/>
                </a:lnTo>
                <a:lnTo>
                  <a:pt x="774954" y="0"/>
                </a:lnTo>
                <a:lnTo>
                  <a:pt x="762000" y="0"/>
                </a:lnTo>
                <a:lnTo>
                  <a:pt x="762000" y="12954"/>
                </a:lnTo>
                <a:lnTo>
                  <a:pt x="762000" y="685800"/>
                </a:lnTo>
                <a:lnTo>
                  <a:pt x="12954" y="685800"/>
                </a:lnTo>
                <a:lnTo>
                  <a:pt x="12954" y="12954"/>
                </a:lnTo>
                <a:lnTo>
                  <a:pt x="762000" y="12954"/>
                </a:lnTo>
                <a:lnTo>
                  <a:pt x="762000" y="0"/>
                </a:lnTo>
                <a:lnTo>
                  <a:pt x="0" y="0"/>
                </a:lnTo>
                <a:lnTo>
                  <a:pt x="0" y="698754"/>
                </a:lnTo>
                <a:lnTo>
                  <a:pt x="6096" y="698754"/>
                </a:lnTo>
                <a:lnTo>
                  <a:pt x="12954" y="698754"/>
                </a:lnTo>
                <a:lnTo>
                  <a:pt x="3822941" y="698754"/>
                </a:lnTo>
                <a:lnTo>
                  <a:pt x="3822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4139" y="2232152"/>
            <a:ext cx="3557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1459865" algn="l"/>
              </a:tabLst>
            </a:pPr>
            <a:r>
              <a:rPr sz="2400" spc="-5" dirty="0">
                <a:latin typeface="Times New Roman"/>
                <a:cs typeface="Times New Roman"/>
              </a:rPr>
              <a:t>Id	</a:t>
            </a:r>
            <a:r>
              <a:rPr sz="2400" dirty="0">
                <a:latin typeface="Times New Roman"/>
                <a:cs typeface="Times New Roman"/>
              </a:rPr>
              <a:t>Gap2	Data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Gap3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Gap1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62906" y="2086355"/>
            <a:ext cx="3061335" cy="699135"/>
          </a:xfrm>
          <a:custGeom>
            <a:avLst/>
            <a:gdLst/>
            <a:ahLst/>
            <a:cxnLst/>
            <a:rect l="l" t="t" r="r" b="b"/>
            <a:pathLst>
              <a:path w="3061334" h="699135">
                <a:moveTo>
                  <a:pt x="3060954" y="0"/>
                </a:moveTo>
                <a:lnTo>
                  <a:pt x="3048000" y="0"/>
                </a:lnTo>
                <a:lnTo>
                  <a:pt x="3048000" y="12954"/>
                </a:lnTo>
                <a:lnTo>
                  <a:pt x="3048000" y="685800"/>
                </a:lnTo>
                <a:lnTo>
                  <a:pt x="2298954" y="685800"/>
                </a:lnTo>
                <a:lnTo>
                  <a:pt x="2298954" y="12954"/>
                </a:lnTo>
                <a:lnTo>
                  <a:pt x="3048000" y="12954"/>
                </a:lnTo>
                <a:lnTo>
                  <a:pt x="3048000" y="0"/>
                </a:lnTo>
                <a:lnTo>
                  <a:pt x="2298954" y="0"/>
                </a:lnTo>
                <a:lnTo>
                  <a:pt x="2286000" y="0"/>
                </a:lnTo>
                <a:lnTo>
                  <a:pt x="2286000" y="12954"/>
                </a:lnTo>
                <a:lnTo>
                  <a:pt x="2286000" y="685800"/>
                </a:lnTo>
                <a:lnTo>
                  <a:pt x="1536954" y="685800"/>
                </a:lnTo>
                <a:lnTo>
                  <a:pt x="1536954" y="12954"/>
                </a:lnTo>
                <a:lnTo>
                  <a:pt x="2286000" y="12954"/>
                </a:lnTo>
                <a:lnTo>
                  <a:pt x="2286000" y="0"/>
                </a:lnTo>
                <a:lnTo>
                  <a:pt x="1536954" y="0"/>
                </a:lnTo>
                <a:lnTo>
                  <a:pt x="1524000" y="0"/>
                </a:lnTo>
                <a:lnTo>
                  <a:pt x="1524000" y="12954"/>
                </a:lnTo>
                <a:lnTo>
                  <a:pt x="1524000" y="685800"/>
                </a:lnTo>
                <a:lnTo>
                  <a:pt x="774954" y="685800"/>
                </a:lnTo>
                <a:lnTo>
                  <a:pt x="774954" y="12954"/>
                </a:lnTo>
                <a:lnTo>
                  <a:pt x="1524000" y="12954"/>
                </a:lnTo>
                <a:lnTo>
                  <a:pt x="1524000" y="0"/>
                </a:lnTo>
                <a:lnTo>
                  <a:pt x="774941" y="0"/>
                </a:lnTo>
                <a:lnTo>
                  <a:pt x="762000" y="0"/>
                </a:lnTo>
                <a:lnTo>
                  <a:pt x="762000" y="12954"/>
                </a:lnTo>
                <a:lnTo>
                  <a:pt x="762000" y="685800"/>
                </a:lnTo>
                <a:lnTo>
                  <a:pt x="12954" y="685800"/>
                </a:lnTo>
                <a:lnTo>
                  <a:pt x="12954" y="12954"/>
                </a:lnTo>
                <a:lnTo>
                  <a:pt x="762000" y="12954"/>
                </a:lnTo>
                <a:lnTo>
                  <a:pt x="762000" y="0"/>
                </a:lnTo>
                <a:lnTo>
                  <a:pt x="0" y="0"/>
                </a:lnTo>
                <a:lnTo>
                  <a:pt x="0" y="698754"/>
                </a:lnTo>
                <a:lnTo>
                  <a:pt x="6096" y="698754"/>
                </a:lnTo>
                <a:lnTo>
                  <a:pt x="12954" y="698754"/>
                </a:lnTo>
                <a:lnTo>
                  <a:pt x="3060954" y="698754"/>
                </a:lnTo>
                <a:lnTo>
                  <a:pt x="30609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84140" y="2232152"/>
            <a:ext cx="282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1459865" algn="l"/>
              </a:tabLst>
            </a:pPr>
            <a:r>
              <a:rPr sz="2400" spc="-5" dirty="0">
                <a:latin typeface="Times New Roman"/>
                <a:cs typeface="Times New Roman"/>
              </a:rPr>
              <a:t>Id	</a:t>
            </a:r>
            <a:r>
              <a:rPr sz="2400" dirty="0">
                <a:latin typeface="Times New Roman"/>
                <a:cs typeface="Times New Roman"/>
              </a:rPr>
              <a:t>Gap2	Data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Gap3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2504" y="3346716"/>
            <a:ext cx="1842135" cy="699135"/>
          </a:xfrm>
          <a:custGeom>
            <a:avLst/>
            <a:gdLst/>
            <a:ahLst/>
            <a:cxnLst/>
            <a:rect l="l" t="t" r="r" b="b"/>
            <a:pathLst>
              <a:path w="1842135" h="699135">
                <a:moveTo>
                  <a:pt x="1841754" y="0"/>
                </a:moveTo>
                <a:lnTo>
                  <a:pt x="1828800" y="0"/>
                </a:lnTo>
                <a:lnTo>
                  <a:pt x="1828800" y="12941"/>
                </a:lnTo>
                <a:lnTo>
                  <a:pt x="1828800" y="685787"/>
                </a:lnTo>
                <a:lnTo>
                  <a:pt x="927354" y="685787"/>
                </a:lnTo>
                <a:lnTo>
                  <a:pt x="927354" y="12941"/>
                </a:lnTo>
                <a:lnTo>
                  <a:pt x="1828800" y="12941"/>
                </a:lnTo>
                <a:lnTo>
                  <a:pt x="1828800" y="0"/>
                </a:lnTo>
                <a:lnTo>
                  <a:pt x="927354" y="0"/>
                </a:lnTo>
                <a:lnTo>
                  <a:pt x="914400" y="0"/>
                </a:lnTo>
                <a:lnTo>
                  <a:pt x="914400" y="12941"/>
                </a:lnTo>
                <a:lnTo>
                  <a:pt x="914400" y="685787"/>
                </a:lnTo>
                <a:lnTo>
                  <a:pt x="12954" y="685787"/>
                </a:lnTo>
                <a:lnTo>
                  <a:pt x="12954" y="12941"/>
                </a:lnTo>
                <a:lnTo>
                  <a:pt x="914400" y="12941"/>
                </a:lnTo>
                <a:lnTo>
                  <a:pt x="914400" y="0"/>
                </a:lnTo>
                <a:lnTo>
                  <a:pt x="0" y="0"/>
                </a:lnTo>
                <a:lnTo>
                  <a:pt x="0" y="698741"/>
                </a:lnTo>
                <a:lnTo>
                  <a:pt x="6096" y="698741"/>
                </a:lnTo>
                <a:lnTo>
                  <a:pt x="12954" y="698741"/>
                </a:lnTo>
                <a:lnTo>
                  <a:pt x="1841754" y="698741"/>
                </a:lnTo>
                <a:lnTo>
                  <a:pt x="18417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36980" y="3489452"/>
            <a:ext cx="726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5552" y="2737116"/>
            <a:ext cx="4582160" cy="1308735"/>
          </a:xfrm>
          <a:custGeom>
            <a:avLst/>
            <a:gdLst/>
            <a:ahLst/>
            <a:cxnLst/>
            <a:rect l="l" t="t" r="r" b="b"/>
            <a:pathLst>
              <a:path w="4582160" h="1308735">
                <a:moveTo>
                  <a:pt x="921258" y="11417"/>
                </a:moveTo>
                <a:lnTo>
                  <a:pt x="914400" y="1511"/>
                </a:lnTo>
                <a:lnTo>
                  <a:pt x="0" y="611111"/>
                </a:lnTo>
                <a:lnTo>
                  <a:pt x="6858" y="621017"/>
                </a:lnTo>
                <a:lnTo>
                  <a:pt x="921258" y="11417"/>
                </a:lnTo>
                <a:close/>
              </a:path>
              <a:path w="4582160" h="1308735">
                <a:moveTo>
                  <a:pt x="4581893" y="609600"/>
                </a:moveTo>
                <a:lnTo>
                  <a:pt x="4576559" y="609600"/>
                </a:lnTo>
                <a:lnTo>
                  <a:pt x="4568952" y="607999"/>
                </a:lnTo>
                <a:lnTo>
                  <a:pt x="4568952" y="622541"/>
                </a:lnTo>
                <a:lnTo>
                  <a:pt x="4568952" y="1295387"/>
                </a:lnTo>
                <a:lnTo>
                  <a:pt x="3667506" y="1295387"/>
                </a:lnTo>
                <a:lnTo>
                  <a:pt x="3667506" y="622541"/>
                </a:lnTo>
                <a:lnTo>
                  <a:pt x="4568952" y="622541"/>
                </a:lnTo>
                <a:lnTo>
                  <a:pt x="4568952" y="607999"/>
                </a:lnTo>
                <a:lnTo>
                  <a:pt x="1680959" y="0"/>
                </a:lnTo>
                <a:lnTo>
                  <a:pt x="1678673" y="12954"/>
                </a:lnTo>
                <a:lnTo>
                  <a:pt x="4512742" y="609600"/>
                </a:lnTo>
                <a:lnTo>
                  <a:pt x="3667493" y="609600"/>
                </a:lnTo>
                <a:lnTo>
                  <a:pt x="3654552" y="609600"/>
                </a:lnTo>
                <a:lnTo>
                  <a:pt x="3654552" y="622541"/>
                </a:lnTo>
                <a:lnTo>
                  <a:pt x="3654552" y="1295387"/>
                </a:lnTo>
                <a:lnTo>
                  <a:pt x="2753106" y="1295387"/>
                </a:lnTo>
                <a:lnTo>
                  <a:pt x="2753106" y="622541"/>
                </a:lnTo>
                <a:lnTo>
                  <a:pt x="3654552" y="622541"/>
                </a:lnTo>
                <a:lnTo>
                  <a:pt x="3654552" y="609600"/>
                </a:lnTo>
                <a:lnTo>
                  <a:pt x="2753106" y="609600"/>
                </a:lnTo>
                <a:lnTo>
                  <a:pt x="2740152" y="609600"/>
                </a:lnTo>
                <a:lnTo>
                  <a:pt x="2740152" y="622541"/>
                </a:lnTo>
                <a:lnTo>
                  <a:pt x="2740152" y="1295387"/>
                </a:lnTo>
                <a:lnTo>
                  <a:pt x="1838706" y="1295387"/>
                </a:lnTo>
                <a:lnTo>
                  <a:pt x="1838706" y="622541"/>
                </a:lnTo>
                <a:lnTo>
                  <a:pt x="2740152" y="622541"/>
                </a:lnTo>
                <a:lnTo>
                  <a:pt x="2740152" y="609600"/>
                </a:lnTo>
                <a:lnTo>
                  <a:pt x="1825752" y="609600"/>
                </a:lnTo>
                <a:lnTo>
                  <a:pt x="1825752" y="1308341"/>
                </a:lnTo>
                <a:lnTo>
                  <a:pt x="1831848" y="1308341"/>
                </a:lnTo>
                <a:lnTo>
                  <a:pt x="1838706" y="1308341"/>
                </a:lnTo>
                <a:lnTo>
                  <a:pt x="4581893" y="1308341"/>
                </a:lnTo>
                <a:lnTo>
                  <a:pt x="4581893" y="609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338" y="3263900"/>
            <a:ext cx="635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Sync  </a:t>
            </a:r>
            <a:r>
              <a:rPr sz="2400" spc="-5" dirty="0">
                <a:latin typeface="Times New Roman"/>
                <a:cs typeface="Times New Roman"/>
              </a:rPr>
              <a:t>Byte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2187" y="3451352"/>
            <a:ext cx="2465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0265" algn="l"/>
                <a:tab pos="1840864" algn="l"/>
              </a:tabLst>
            </a:pPr>
            <a:r>
              <a:rPr sz="2400" spc="-5" dirty="0">
                <a:latin typeface="Times New Roman"/>
                <a:cs typeface="Times New Roman"/>
              </a:rPr>
              <a:t>Head	Sector	CRC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80304" y="2738627"/>
            <a:ext cx="2756535" cy="1383030"/>
          </a:xfrm>
          <a:custGeom>
            <a:avLst/>
            <a:gdLst/>
            <a:ahLst/>
            <a:cxnLst/>
            <a:rect l="l" t="t" r="r" b="b"/>
            <a:pathLst>
              <a:path w="2756534" h="1383029">
                <a:moveTo>
                  <a:pt x="2756154" y="684276"/>
                </a:moveTo>
                <a:lnTo>
                  <a:pt x="2750896" y="684276"/>
                </a:lnTo>
                <a:lnTo>
                  <a:pt x="2743200" y="678954"/>
                </a:lnTo>
                <a:lnTo>
                  <a:pt x="2743200" y="697230"/>
                </a:lnTo>
                <a:lnTo>
                  <a:pt x="2743200" y="1370076"/>
                </a:lnTo>
                <a:lnTo>
                  <a:pt x="1841754" y="1370076"/>
                </a:lnTo>
                <a:lnTo>
                  <a:pt x="1841754" y="697230"/>
                </a:lnTo>
                <a:lnTo>
                  <a:pt x="2743200" y="697230"/>
                </a:lnTo>
                <a:lnTo>
                  <a:pt x="2743200" y="678954"/>
                </a:lnTo>
                <a:lnTo>
                  <a:pt x="1762506" y="0"/>
                </a:lnTo>
                <a:lnTo>
                  <a:pt x="1755648" y="9906"/>
                </a:lnTo>
                <a:lnTo>
                  <a:pt x="2729738" y="684276"/>
                </a:lnTo>
                <a:lnTo>
                  <a:pt x="1841754" y="684276"/>
                </a:lnTo>
                <a:lnTo>
                  <a:pt x="1828800" y="684276"/>
                </a:lnTo>
                <a:lnTo>
                  <a:pt x="1828800" y="697230"/>
                </a:lnTo>
                <a:lnTo>
                  <a:pt x="1828800" y="1370076"/>
                </a:lnTo>
                <a:lnTo>
                  <a:pt x="927354" y="1370076"/>
                </a:lnTo>
                <a:lnTo>
                  <a:pt x="927354" y="697230"/>
                </a:lnTo>
                <a:lnTo>
                  <a:pt x="1828800" y="697230"/>
                </a:lnTo>
                <a:lnTo>
                  <a:pt x="1828800" y="684276"/>
                </a:lnTo>
                <a:lnTo>
                  <a:pt x="927354" y="684276"/>
                </a:lnTo>
                <a:lnTo>
                  <a:pt x="914400" y="684276"/>
                </a:lnTo>
                <a:lnTo>
                  <a:pt x="914400" y="697230"/>
                </a:lnTo>
                <a:lnTo>
                  <a:pt x="914400" y="1370076"/>
                </a:lnTo>
                <a:lnTo>
                  <a:pt x="12954" y="1370076"/>
                </a:lnTo>
                <a:lnTo>
                  <a:pt x="12954" y="697230"/>
                </a:lnTo>
                <a:lnTo>
                  <a:pt x="914400" y="697230"/>
                </a:lnTo>
                <a:lnTo>
                  <a:pt x="914400" y="684288"/>
                </a:lnTo>
                <a:lnTo>
                  <a:pt x="26390" y="684288"/>
                </a:lnTo>
                <a:lnTo>
                  <a:pt x="1000506" y="9906"/>
                </a:lnTo>
                <a:lnTo>
                  <a:pt x="993648" y="0"/>
                </a:lnTo>
                <a:lnTo>
                  <a:pt x="5219" y="684288"/>
                </a:lnTo>
                <a:lnTo>
                  <a:pt x="0" y="684288"/>
                </a:lnTo>
                <a:lnTo>
                  <a:pt x="0" y="1383030"/>
                </a:lnTo>
                <a:lnTo>
                  <a:pt x="2756154" y="1383030"/>
                </a:lnTo>
                <a:lnTo>
                  <a:pt x="2756154" y="6842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565140" y="3375152"/>
            <a:ext cx="635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Sync  </a:t>
            </a:r>
            <a:r>
              <a:rPr sz="2400" spc="-5" dirty="0">
                <a:latin typeface="Times New Roman"/>
                <a:cs typeface="Times New Roman"/>
              </a:rPr>
              <a:t>Byte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15" name="object 15"/>
          <p:cNvSpPr txBox="1"/>
          <p:nvPr/>
        </p:nvSpPr>
        <p:spPr>
          <a:xfrm>
            <a:off x="6555740" y="3527552"/>
            <a:ext cx="14744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0265" algn="l"/>
              </a:tabLst>
            </a:pPr>
            <a:r>
              <a:rPr sz="2400" spc="-5" dirty="0">
                <a:latin typeface="Times New Roman"/>
                <a:cs typeface="Times New Roman"/>
              </a:rPr>
              <a:t>Data	CRC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825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ST506</a:t>
            </a:r>
            <a:r>
              <a:rPr spc="-35" dirty="0"/>
              <a:t> </a:t>
            </a:r>
            <a:r>
              <a:rPr spc="-5" dirty="0"/>
              <a:t>format</a:t>
            </a:r>
            <a:r>
              <a:rPr spc="-35" dirty="0"/>
              <a:t> </a:t>
            </a:r>
            <a:r>
              <a:rPr spc="-10" dirty="0"/>
              <a:t>(old!)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326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Karakteristik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5727065" cy="39033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Fixed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movable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Removable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fixed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Single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side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double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side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Single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platter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atau multiple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platter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Mekanisme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Contact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(Floppy)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Fixed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gap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Flying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(Winchester)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884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Multiple</a:t>
            </a:r>
            <a:r>
              <a:rPr spc="-90" dirty="0"/>
              <a:t> </a:t>
            </a:r>
            <a:r>
              <a:rPr spc="-5" dirty="0"/>
              <a:t>Platter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831635"/>
            <a:ext cx="6767830" cy="33788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Satu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side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Semua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di-join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di-align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Track-track </a:t>
            </a:r>
            <a:r>
              <a:rPr sz="2800" spc="-5" dirty="0">
                <a:latin typeface="Tahoma"/>
                <a:cs typeface="Tahoma"/>
              </a:rPr>
              <a:t>yg setiap </a:t>
            </a:r>
            <a:r>
              <a:rPr sz="2800" dirty="0">
                <a:latin typeface="Tahoma"/>
                <a:cs typeface="Tahoma"/>
              </a:rPr>
              <a:t>platter membentuk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cylinder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dipecah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berdasarkan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cylinder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Mengurangi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gerakan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head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Meningkatkan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kecepatan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(transfer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rate)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743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Kecepatan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0745"/>
            <a:ext cx="7031990" cy="29527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Seek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time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gerakan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track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yg </a:t>
            </a:r>
            <a:r>
              <a:rPr sz="2400" spc="-5" dirty="0">
                <a:latin typeface="Tahoma"/>
                <a:cs typeface="Tahoma"/>
              </a:rPr>
              <a:t>dituju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(Rotational)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latency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Putar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platter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sampai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posisi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dibawah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Access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time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Seek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+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Latency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Transfer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rate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270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698285"/>
            <a:ext cx="7372984" cy="35248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Redundant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Array</a:t>
            </a:r>
            <a:r>
              <a:rPr sz="2800" spc="-5" dirty="0">
                <a:latin typeface="Tahoma"/>
                <a:cs typeface="Tahoma"/>
              </a:rPr>
              <a:t> 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Independent 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Redundant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Array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Inexpensive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Ada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6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level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Tidak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berhirarki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Sejumlah </a:t>
            </a:r>
            <a:r>
              <a:rPr sz="2800" dirty="0">
                <a:latin typeface="Tahoma"/>
                <a:cs typeface="Tahoma"/>
              </a:rPr>
              <a:t>disks (fisik) </a:t>
            </a:r>
            <a:r>
              <a:rPr sz="2800" spc="-5" dirty="0">
                <a:latin typeface="Tahoma"/>
                <a:cs typeface="Tahoma"/>
              </a:rPr>
              <a:t>yg </a:t>
            </a:r>
            <a:r>
              <a:rPr sz="2800" dirty="0">
                <a:latin typeface="Tahoma"/>
                <a:cs typeface="Tahoma"/>
              </a:rPr>
              <a:t>dipandang </a:t>
            </a:r>
            <a:r>
              <a:rPr sz="2800" spc="-5" dirty="0">
                <a:latin typeface="Tahoma"/>
                <a:cs typeface="Tahoma"/>
              </a:rPr>
              <a:t>sbg satu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drive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(logical)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oleh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Sistem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Operasi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tersebar</a:t>
            </a:r>
            <a:r>
              <a:rPr sz="2800" dirty="0">
                <a:latin typeface="Tahoma"/>
                <a:cs typeface="Tahoma"/>
              </a:rPr>
              <a:t> diantara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fisik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  <a:r>
              <a:rPr spc="-85" dirty="0"/>
              <a:t> </a:t>
            </a:r>
            <a:r>
              <a:rPr spc="-5" dirty="0"/>
              <a:t>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7498080" cy="37566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redundancy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striped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across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Round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Robin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striping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Increase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speed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Multiple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requests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probably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same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Disks seek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-5" dirty="0">
                <a:latin typeface="Tahoma"/>
                <a:cs typeface="Tahoma"/>
              </a:rPr>
              <a:t> parallel</a:t>
            </a:r>
            <a:endParaRPr sz="24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set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likely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striped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across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multiple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disks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  <a:r>
              <a:rPr spc="-85" dirty="0"/>
              <a:t> </a:t>
            </a:r>
            <a:r>
              <a:rPr spc="-5"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545885"/>
            <a:ext cx="6752590" cy="44881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Mirrored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striped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across 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2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copies 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each stripe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 separate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Read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from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either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Write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both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Recovery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simple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Swap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faulty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&amp; </a:t>
            </a:r>
            <a:r>
              <a:rPr sz="2400" spc="-5" dirty="0">
                <a:latin typeface="Tahoma"/>
                <a:cs typeface="Tahoma"/>
              </a:rPr>
              <a:t>re-mirror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No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down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time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Expensive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  <a:r>
              <a:rPr spc="-85" dirty="0"/>
              <a:t> </a:t>
            </a:r>
            <a:r>
              <a:rPr spc="-5" dirty="0"/>
              <a:t>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702856"/>
            <a:ext cx="7018020" cy="47567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Disks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synchronized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small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stripes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Often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single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byte/word</a:t>
            </a:r>
            <a:endParaRPr sz="2400">
              <a:latin typeface="Tahoma"/>
              <a:cs typeface="Tahoma"/>
            </a:endParaRPr>
          </a:p>
          <a:p>
            <a:pPr marL="355600" marR="1432560" indent="-343535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Error </a:t>
            </a:r>
            <a:r>
              <a:rPr sz="2800" spc="-5" dirty="0">
                <a:latin typeface="Tahoma"/>
                <a:cs typeface="Tahoma"/>
              </a:rPr>
              <a:t>correction calculated across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corresponding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 disks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Multiple </a:t>
            </a:r>
            <a:r>
              <a:rPr sz="2800" dirty="0">
                <a:latin typeface="Tahoma"/>
                <a:cs typeface="Tahoma"/>
              </a:rPr>
              <a:t>parity disks </a:t>
            </a:r>
            <a:r>
              <a:rPr sz="2800" spc="-5" dirty="0">
                <a:latin typeface="Tahoma"/>
                <a:cs typeface="Tahoma"/>
              </a:rPr>
              <a:t>store Hamming code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error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correction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corresponding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positions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Lots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redundancy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Expensive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Not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used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  <a:r>
              <a:rPr spc="-85" dirty="0"/>
              <a:t> </a:t>
            </a:r>
            <a:r>
              <a:rPr spc="-5" dirty="0"/>
              <a:t>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6854190" cy="38658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Similar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RAID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</a:t>
            </a:r>
            <a:endParaRPr sz="2800">
              <a:latin typeface="Tahoma"/>
              <a:cs typeface="Tahoma"/>
            </a:endParaRPr>
          </a:p>
          <a:p>
            <a:pPr marL="355600" marR="112395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Only </a:t>
            </a:r>
            <a:r>
              <a:rPr sz="2800" spc="-5" dirty="0">
                <a:latin typeface="Tahoma"/>
                <a:cs typeface="Tahoma"/>
              </a:rPr>
              <a:t>one redundant </a:t>
            </a:r>
            <a:r>
              <a:rPr sz="2800" dirty="0">
                <a:latin typeface="Tahoma"/>
                <a:cs typeface="Tahoma"/>
              </a:rPr>
              <a:t>disk, no matter how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large</a:t>
            </a:r>
            <a:r>
              <a:rPr sz="2800" spc="-5" dirty="0">
                <a:latin typeface="Tahoma"/>
                <a:cs typeface="Tahoma"/>
              </a:rPr>
              <a:t> 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array</a:t>
            </a:r>
            <a:endParaRPr sz="2800">
              <a:latin typeface="Tahoma"/>
              <a:cs typeface="Tahoma"/>
            </a:endParaRPr>
          </a:p>
          <a:p>
            <a:pPr marL="355600" marR="1550670" indent="-343535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Simple </a:t>
            </a:r>
            <a:r>
              <a:rPr sz="2800" dirty="0">
                <a:latin typeface="Tahoma"/>
                <a:cs typeface="Tahoma"/>
              </a:rPr>
              <a:t>parity bit </a:t>
            </a:r>
            <a:r>
              <a:rPr sz="2800" spc="-5" dirty="0">
                <a:latin typeface="Tahoma"/>
                <a:cs typeface="Tahoma"/>
              </a:rPr>
              <a:t>for each set of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corresponding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bits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 </a:t>
            </a:r>
            <a:r>
              <a:rPr sz="2800" spc="-5" dirty="0">
                <a:latin typeface="Tahoma"/>
                <a:cs typeface="Tahoma"/>
              </a:rPr>
              <a:t>on failed </a:t>
            </a:r>
            <a:r>
              <a:rPr sz="2800" dirty="0">
                <a:latin typeface="Tahoma"/>
                <a:cs typeface="Tahoma"/>
              </a:rPr>
              <a:t>drive </a:t>
            </a:r>
            <a:r>
              <a:rPr sz="2800" spc="-5" dirty="0">
                <a:latin typeface="Tahoma"/>
                <a:cs typeface="Tahoma"/>
              </a:rPr>
              <a:t>can </a:t>
            </a:r>
            <a:r>
              <a:rPr sz="2800" dirty="0">
                <a:latin typeface="Tahoma"/>
                <a:cs typeface="Tahoma"/>
              </a:rPr>
              <a:t>be </a:t>
            </a:r>
            <a:r>
              <a:rPr sz="2800" spc="-5" dirty="0">
                <a:latin typeface="Tahoma"/>
                <a:cs typeface="Tahoma"/>
              </a:rPr>
              <a:t>reconstructed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from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surviving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parity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info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high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transfer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rates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637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Jenis</a:t>
            </a:r>
            <a:r>
              <a:rPr spc="-50" dirty="0"/>
              <a:t> </a:t>
            </a:r>
            <a:r>
              <a:rPr dirty="0"/>
              <a:t>Memori</a:t>
            </a:r>
            <a:r>
              <a:rPr spc="-50" dirty="0"/>
              <a:t> </a:t>
            </a:r>
            <a:r>
              <a:rPr spc="-5" dirty="0"/>
              <a:t>External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21739" y="1830745"/>
            <a:ext cx="3665220" cy="419608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Magnetic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RAID</a:t>
            </a:r>
            <a:endParaRPr sz="2400">
              <a:latin typeface="Tahoma"/>
              <a:cs typeface="Tahoma"/>
            </a:endParaRPr>
          </a:p>
          <a:p>
            <a:pPr marR="911860" algn="ctr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Removable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Optical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CD-ROM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CD-Writable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(WORM)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CD-R/W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DVD</a:t>
            </a:r>
            <a:endParaRPr sz="2400">
              <a:latin typeface="Tahoma"/>
              <a:cs typeface="Tahoma"/>
            </a:endParaRPr>
          </a:p>
          <a:p>
            <a:pPr marR="989965" algn="ctr">
              <a:lnSpc>
                <a:spcPct val="100000"/>
              </a:lnSpc>
              <a:spcBef>
                <a:spcPts val="66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Magnetic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Tape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  <a:r>
              <a:rPr spc="-85" dirty="0"/>
              <a:t> </a:t>
            </a:r>
            <a:r>
              <a:rPr spc="-5" dirty="0"/>
              <a:t>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7196455" cy="30124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Each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operates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independently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Good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high</a:t>
            </a:r>
            <a:r>
              <a:rPr sz="2800" spc="-5" dirty="0">
                <a:latin typeface="Tahoma"/>
                <a:cs typeface="Tahoma"/>
              </a:rPr>
              <a:t> I/O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request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rate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Large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stripes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Bit </a:t>
            </a:r>
            <a:r>
              <a:rPr sz="2800" dirty="0">
                <a:latin typeface="Tahoma"/>
                <a:cs typeface="Tahoma"/>
              </a:rPr>
              <a:t>by bit parity </a:t>
            </a:r>
            <a:r>
              <a:rPr sz="2800" spc="-5" dirty="0">
                <a:latin typeface="Tahoma"/>
                <a:cs typeface="Tahoma"/>
              </a:rPr>
              <a:t>calculated </a:t>
            </a:r>
            <a:r>
              <a:rPr sz="2800" dirty="0">
                <a:latin typeface="Tahoma"/>
                <a:cs typeface="Tahoma"/>
              </a:rPr>
              <a:t>across </a:t>
            </a:r>
            <a:r>
              <a:rPr sz="2800" spc="-5" dirty="0">
                <a:latin typeface="Tahoma"/>
                <a:cs typeface="Tahoma"/>
              </a:rPr>
              <a:t>stripes on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each disk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Parity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stored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parity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6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RAID</a:t>
            </a:r>
            <a:r>
              <a:rPr spc="-85" dirty="0"/>
              <a:t> </a:t>
            </a:r>
            <a:r>
              <a:rPr spc="-5" dirty="0"/>
              <a:t>5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6494145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Like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RAID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Parity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striped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across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Round</a:t>
            </a:r>
            <a:r>
              <a:rPr sz="2800" spc="-5" dirty="0">
                <a:latin typeface="Tahoma"/>
                <a:cs typeface="Tahoma"/>
              </a:rPr>
              <a:t> robin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allocation</a:t>
            </a:r>
            <a:r>
              <a:rPr sz="2800" spc="-5" dirty="0">
                <a:latin typeface="Tahoma"/>
                <a:cs typeface="Tahoma"/>
              </a:rPr>
              <a:t> for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parity</a:t>
            </a:r>
            <a:r>
              <a:rPr sz="2800" spc="-5" dirty="0">
                <a:latin typeface="Tahoma"/>
                <a:cs typeface="Tahoma"/>
              </a:rPr>
              <a:t> stripe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Avoids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RAID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4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bottleneck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parity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Commonly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network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servers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N.B.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5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DISKS!!!!!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120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7864" algn="l"/>
                <a:tab pos="4075429" algn="l"/>
              </a:tabLst>
            </a:pPr>
            <a:r>
              <a:rPr spc="-5" dirty="0"/>
              <a:t>Optica</a:t>
            </a:r>
            <a:r>
              <a:rPr dirty="0"/>
              <a:t>l	</a:t>
            </a:r>
            <a:r>
              <a:rPr spc="-5" dirty="0"/>
              <a:t>Storag</a:t>
            </a:r>
            <a:r>
              <a:rPr dirty="0"/>
              <a:t>e	</a:t>
            </a:r>
            <a:r>
              <a:rPr spc="-5" dirty="0"/>
              <a:t>CD-ROM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622085"/>
            <a:ext cx="7091680" cy="40366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Originally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audio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650Mbytes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giving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over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70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minutes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audio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Polycarbonate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coated with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highly reflective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coat, </a:t>
            </a:r>
            <a:r>
              <a:rPr sz="2800" dirty="0">
                <a:latin typeface="Tahoma"/>
                <a:cs typeface="Tahoma"/>
              </a:rPr>
              <a:t>usually </a:t>
            </a:r>
            <a:r>
              <a:rPr sz="2800" spc="-5" dirty="0">
                <a:latin typeface="Tahoma"/>
                <a:cs typeface="Tahoma"/>
              </a:rPr>
              <a:t>aluminum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Data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stored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pits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Read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reflecting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laser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Constant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packing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density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Constant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linear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velocity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485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CD-ROM</a:t>
            </a:r>
            <a:r>
              <a:rPr spc="-55" dirty="0"/>
              <a:t> </a:t>
            </a:r>
            <a:r>
              <a:rPr dirty="0"/>
              <a:t>Drive</a:t>
            </a:r>
            <a:r>
              <a:rPr spc="-55" dirty="0"/>
              <a:t> </a:t>
            </a:r>
            <a:r>
              <a:rPr dirty="0"/>
              <a:t>Speeds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82217" y="1830745"/>
            <a:ext cx="7347584" cy="42570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Audio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single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speed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Constant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linier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velocity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1.2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ms</a:t>
            </a:r>
            <a:r>
              <a:rPr sz="2400" spc="-7" baseline="24305" dirty="0">
                <a:latin typeface="Tahoma"/>
                <a:cs typeface="Tahoma"/>
              </a:rPr>
              <a:t>-1</a:t>
            </a:r>
            <a:endParaRPr sz="2400" baseline="24305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Track (spiral)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 </a:t>
            </a:r>
            <a:r>
              <a:rPr sz="2400" dirty="0">
                <a:latin typeface="Tahoma"/>
                <a:cs typeface="Tahoma"/>
              </a:rPr>
              <a:t>5.27km long</a:t>
            </a:r>
            <a:endParaRPr sz="24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Gives </a:t>
            </a:r>
            <a:r>
              <a:rPr sz="2400" dirty="0">
                <a:latin typeface="Tahoma"/>
                <a:cs typeface="Tahoma"/>
              </a:rPr>
              <a:t>4391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seconds</a:t>
            </a:r>
            <a:r>
              <a:rPr sz="2400" dirty="0">
                <a:latin typeface="Tahoma"/>
                <a:cs typeface="Tahoma"/>
              </a:rPr>
              <a:t> = 73.2 </a:t>
            </a:r>
            <a:r>
              <a:rPr sz="2400" spc="-5" dirty="0">
                <a:latin typeface="Tahoma"/>
                <a:cs typeface="Tahoma"/>
              </a:rPr>
              <a:t>minutes</a:t>
            </a:r>
            <a:endParaRPr sz="24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Other</a:t>
            </a:r>
            <a:r>
              <a:rPr sz="2800" spc="-5" dirty="0">
                <a:latin typeface="Tahoma"/>
                <a:cs typeface="Tahoma"/>
              </a:rPr>
              <a:t> speeds </a:t>
            </a:r>
            <a:r>
              <a:rPr sz="2800" dirty="0">
                <a:latin typeface="Tahoma"/>
                <a:cs typeface="Tahoma"/>
              </a:rPr>
              <a:t>are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quoted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 multiples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e.g.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24x</a:t>
            </a:r>
            <a:endParaRPr sz="2800">
              <a:latin typeface="Tahoma"/>
              <a:cs typeface="Tahoma"/>
            </a:endParaRPr>
          </a:p>
          <a:p>
            <a:pPr marL="381000" marR="30480" indent="-343535">
              <a:lnSpc>
                <a:spcPct val="100000"/>
              </a:lnSpc>
              <a:spcBef>
                <a:spcPts val="670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quoted</a:t>
            </a:r>
            <a:r>
              <a:rPr sz="2800" spc="-5" dirty="0">
                <a:latin typeface="Tahoma"/>
                <a:cs typeface="Tahoma"/>
              </a:rPr>
              <a:t> figure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 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maximum</a:t>
            </a:r>
            <a:r>
              <a:rPr sz="2800" spc="-5" dirty="0">
                <a:latin typeface="Tahoma"/>
                <a:cs typeface="Tahoma"/>
              </a:rPr>
              <a:t> 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drive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can achieve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104" y="2356104"/>
            <a:ext cx="394335" cy="927735"/>
          </a:xfrm>
          <a:custGeom>
            <a:avLst/>
            <a:gdLst/>
            <a:ahLst/>
            <a:cxnLst/>
            <a:rect l="l" t="t" r="r" b="b"/>
            <a:pathLst>
              <a:path w="394334" h="927735">
                <a:moveTo>
                  <a:pt x="393953" y="927353"/>
                </a:moveTo>
                <a:lnTo>
                  <a:pt x="393953" y="0"/>
                </a:lnTo>
                <a:lnTo>
                  <a:pt x="0" y="0"/>
                </a:lnTo>
                <a:lnTo>
                  <a:pt x="0" y="927353"/>
                </a:lnTo>
                <a:lnTo>
                  <a:pt x="6096" y="927353"/>
                </a:lnTo>
                <a:lnTo>
                  <a:pt x="6096" y="12953"/>
                </a:lnTo>
                <a:lnTo>
                  <a:pt x="12954" y="6095"/>
                </a:lnTo>
                <a:lnTo>
                  <a:pt x="12954" y="12953"/>
                </a:lnTo>
                <a:lnTo>
                  <a:pt x="381000" y="12953"/>
                </a:lnTo>
                <a:lnTo>
                  <a:pt x="381000" y="6095"/>
                </a:lnTo>
                <a:lnTo>
                  <a:pt x="387096" y="12953"/>
                </a:lnTo>
                <a:lnTo>
                  <a:pt x="387096" y="927353"/>
                </a:lnTo>
                <a:lnTo>
                  <a:pt x="393953" y="927353"/>
                </a:lnTo>
                <a:close/>
              </a:path>
              <a:path w="394334" h="927735">
                <a:moveTo>
                  <a:pt x="12954" y="12953"/>
                </a:moveTo>
                <a:lnTo>
                  <a:pt x="12954" y="6095"/>
                </a:lnTo>
                <a:lnTo>
                  <a:pt x="6096" y="12953"/>
                </a:lnTo>
                <a:lnTo>
                  <a:pt x="12954" y="12953"/>
                </a:lnTo>
                <a:close/>
              </a:path>
              <a:path w="394334" h="927735">
                <a:moveTo>
                  <a:pt x="12954" y="914399"/>
                </a:moveTo>
                <a:lnTo>
                  <a:pt x="12954" y="12953"/>
                </a:lnTo>
                <a:lnTo>
                  <a:pt x="6096" y="12953"/>
                </a:lnTo>
                <a:lnTo>
                  <a:pt x="6096" y="914399"/>
                </a:lnTo>
                <a:lnTo>
                  <a:pt x="12954" y="914399"/>
                </a:lnTo>
                <a:close/>
              </a:path>
              <a:path w="394334" h="927735">
                <a:moveTo>
                  <a:pt x="387096" y="914399"/>
                </a:moveTo>
                <a:lnTo>
                  <a:pt x="6096" y="914399"/>
                </a:lnTo>
                <a:lnTo>
                  <a:pt x="12954" y="920495"/>
                </a:lnTo>
                <a:lnTo>
                  <a:pt x="12954" y="927353"/>
                </a:lnTo>
                <a:lnTo>
                  <a:pt x="381000" y="927353"/>
                </a:lnTo>
                <a:lnTo>
                  <a:pt x="381000" y="920495"/>
                </a:lnTo>
                <a:lnTo>
                  <a:pt x="387096" y="914399"/>
                </a:lnTo>
                <a:close/>
              </a:path>
              <a:path w="394334" h="927735">
                <a:moveTo>
                  <a:pt x="12954" y="927353"/>
                </a:moveTo>
                <a:lnTo>
                  <a:pt x="12954" y="920495"/>
                </a:lnTo>
                <a:lnTo>
                  <a:pt x="6096" y="914399"/>
                </a:lnTo>
                <a:lnTo>
                  <a:pt x="6096" y="927353"/>
                </a:lnTo>
                <a:lnTo>
                  <a:pt x="12954" y="927353"/>
                </a:lnTo>
                <a:close/>
              </a:path>
              <a:path w="394334" h="927735">
                <a:moveTo>
                  <a:pt x="387096" y="12953"/>
                </a:moveTo>
                <a:lnTo>
                  <a:pt x="381000" y="6095"/>
                </a:lnTo>
                <a:lnTo>
                  <a:pt x="381000" y="12953"/>
                </a:lnTo>
                <a:lnTo>
                  <a:pt x="387096" y="12953"/>
                </a:lnTo>
                <a:close/>
              </a:path>
              <a:path w="394334" h="927735">
                <a:moveTo>
                  <a:pt x="387096" y="914399"/>
                </a:moveTo>
                <a:lnTo>
                  <a:pt x="387096" y="12953"/>
                </a:lnTo>
                <a:lnTo>
                  <a:pt x="381000" y="12953"/>
                </a:lnTo>
                <a:lnTo>
                  <a:pt x="381000" y="914399"/>
                </a:lnTo>
                <a:lnTo>
                  <a:pt x="387096" y="914399"/>
                </a:lnTo>
                <a:close/>
              </a:path>
              <a:path w="394334" h="927735">
                <a:moveTo>
                  <a:pt x="387096" y="927353"/>
                </a:moveTo>
                <a:lnTo>
                  <a:pt x="387096" y="914399"/>
                </a:lnTo>
                <a:lnTo>
                  <a:pt x="381000" y="920495"/>
                </a:lnTo>
                <a:lnTo>
                  <a:pt x="381000" y="927353"/>
                </a:lnTo>
                <a:lnTo>
                  <a:pt x="387096" y="9273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2600" y="2613152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2104" y="2356103"/>
            <a:ext cx="1384935" cy="927735"/>
          </a:xfrm>
          <a:custGeom>
            <a:avLst/>
            <a:gdLst/>
            <a:ahLst/>
            <a:cxnLst/>
            <a:rect l="l" t="t" r="r" b="b"/>
            <a:pathLst>
              <a:path w="1384935" h="927735">
                <a:moveTo>
                  <a:pt x="1384554" y="0"/>
                </a:moveTo>
                <a:lnTo>
                  <a:pt x="1371600" y="0"/>
                </a:lnTo>
                <a:lnTo>
                  <a:pt x="1371600" y="12954"/>
                </a:lnTo>
                <a:lnTo>
                  <a:pt x="1371600" y="914400"/>
                </a:lnTo>
                <a:lnTo>
                  <a:pt x="927354" y="914400"/>
                </a:lnTo>
                <a:lnTo>
                  <a:pt x="927354" y="12954"/>
                </a:lnTo>
                <a:lnTo>
                  <a:pt x="1371600" y="12954"/>
                </a:lnTo>
                <a:lnTo>
                  <a:pt x="1371600" y="0"/>
                </a:lnTo>
                <a:lnTo>
                  <a:pt x="927354" y="0"/>
                </a:lnTo>
                <a:lnTo>
                  <a:pt x="914400" y="0"/>
                </a:lnTo>
                <a:lnTo>
                  <a:pt x="914400" y="12954"/>
                </a:lnTo>
                <a:lnTo>
                  <a:pt x="914400" y="914400"/>
                </a:lnTo>
                <a:lnTo>
                  <a:pt x="12954" y="914400"/>
                </a:lnTo>
                <a:lnTo>
                  <a:pt x="12954" y="12954"/>
                </a:lnTo>
                <a:lnTo>
                  <a:pt x="914400" y="12954"/>
                </a:lnTo>
                <a:lnTo>
                  <a:pt x="914400" y="0"/>
                </a:lnTo>
                <a:lnTo>
                  <a:pt x="0" y="0"/>
                </a:lnTo>
                <a:lnTo>
                  <a:pt x="0" y="927354"/>
                </a:lnTo>
                <a:lnTo>
                  <a:pt x="6096" y="927354"/>
                </a:lnTo>
                <a:lnTo>
                  <a:pt x="12954" y="927354"/>
                </a:lnTo>
                <a:lnTo>
                  <a:pt x="1384554" y="927354"/>
                </a:lnTo>
                <a:lnTo>
                  <a:pt x="1384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16100" y="2613152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3704" y="2356103"/>
            <a:ext cx="6566534" cy="927735"/>
          </a:xfrm>
          <a:custGeom>
            <a:avLst/>
            <a:gdLst/>
            <a:ahLst/>
            <a:cxnLst/>
            <a:rect l="l" t="t" r="r" b="b"/>
            <a:pathLst>
              <a:path w="6566534" h="927735">
                <a:moveTo>
                  <a:pt x="6566154" y="0"/>
                </a:moveTo>
                <a:lnTo>
                  <a:pt x="6553200" y="0"/>
                </a:lnTo>
                <a:lnTo>
                  <a:pt x="6553200" y="12954"/>
                </a:lnTo>
                <a:lnTo>
                  <a:pt x="6553200" y="914400"/>
                </a:lnTo>
                <a:lnTo>
                  <a:pt x="5270754" y="914400"/>
                </a:lnTo>
                <a:lnTo>
                  <a:pt x="5270754" y="12954"/>
                </a:lnTo>
                <a:lnTo>
                  <a:pt x="6553200" y="12954"/>
                </a:lnTo>
                <a:lnTo>
                  <a:pt x="6553200" y="0"/>
                </a:lnTo>
                <a:lnTo>
                  <a:pt x="5270754" y="0"/>
                </a:lnTo>
                <a:lnTo>
                  <a:pt x="5257800" y="0"/>
                </a:lnTo>
                <a:lnTo>
                  <a:pt x="5257800" y="12954"/>
                </a:lnTo>
                <a:lnTo>
                  <a:pt x="5257800" y="914400"/>
                </a:lnTo>
                <a:lnTo>
                  <a:pt x="1841754" y="914400"/>
                </a:lnTo>
                <a:lnTo>
                  <a:pt x="1841754" y="12954"/>
                </a:lnTo>
                <a:lnTo>
                  <a:pt x="5257800" y="12954"/>
                </a:lnTo>
                <a:lnTo>
                  <a:pt x="5257800" y="0"/>
                </a:lnTo>
                <a:lnTo>
                  <a:pt x="1841741" y="0"/>
                </a:lnTo>
                <a:lnTo>
                  <a:pt x="1828800" y="0"/>
                </a:lnTo>
                <a:lnTo>
                  <a:pt x="1828800" y="12954"/>
                </a:lnTo>
                <a:lnTo>
                  <a:pt x="1828800" y="914400"/>
                </a:lnTo>
                <a:lnTo>
                  <a:pt x="1384554" y="914400"/>
                </a:lnTo>
                <a:lnTo>
                  <a:pt x="1384554" y="12954"/>
                </a:lnTo>
                <a:lnTo>
                  <a:pt x="1828800" y="12954"/>
                </a:lnTo>
                <a:lnTo>
                  <a:pt x="1828800" y="0"/>
                </a:lnTo>
                <a:lnTo>
                  <a:pt x="1384541" y="0"/>
                </a:lnTo>
                <a:lnTo>
                  <a:pt x="1371600" y="0"/>
                </a:lnTo>
                <a:lnTo>
                  <a:pt x="1371600" y="12954"/>
                </a:lnTo>
                <a:lnTo>
                  <a:pt x="1371600" y="914400"/>
                </a:lnTo>
                <a:lnTo>
                  <a:pt x="927354" y="914400"/>
                </a:lnTo>
                <a:lnTo>
                  <a:pt x="927354" y="12954"/>
                </a:lnTo>
                <a:lnTo>
                  <a:pt x="1371600" y="12954"/>
                </a:lnTo>
                <a:lnTo>
                  <a:pt x="1371600" y="0"/>
                </a:lnTo>
                <a:lnTo>
                  <a:pt x="927354" y="0"/>
                </a:lnTo>
                <a:lnTo>
                  <a:pt x="914400" y="0"/>
                </a:lnTo>
                <a:lnTo>
                  <a:pt x="914400" y="12954"/>
                </a:lnTo>
                <a:lnTo>
                  <a:pt x="914400" y="914400"/>
                </a:lnTo>
                <a:lnTo>
                  <a:pt x="470154" y="914400"/>
                </a:lnTo>
                <a:lnTo>
                  <a:pt x="470154" y="12954"/>
                </a:lnTo>
                <a:lnTo>
                  <a:pt x="914400" y="12954"/>
                </a:lnTo>
                <a:lnTo>
                  <a:pt x="914400" y="0"/>
                </a:lnTo>
                <a:lnTo>
                  <a:pt x="470154" y="0"/>
                </a:lnTo>
                <a:lnTo>
                  <a:pt x="457200" y="0"/>
                </a:lnTo>
                <a:lnTo>
                  <a:pt x="457200" y="12954"/>
                </a:lnTo>
                <a:lnTo>
                  <a:pt x="457200" y="914400"/>
                </a:lnTo>
                <a:lnTo>
                  <a:pt x="12954" y="914400"/>
                </a:lnTo>
                <a:lnTo>
                  <a:pt x="12954" y="12954"/>
                </a:lnTo>
                <a:lnTo>
                  <a:pt x="457200" y="12954"/>
                </a:lnTo>
                <a:lnTo>
                  <a:pt x="457200" y="0"/>
                </a:lnTo>
                <a:lnTo>
                  <a:pt x="0" y="0"/>
                </a:lnTo>
                <a:lnTo>
                  <a:pt x="0" y="927354"/>
                </a:lnTo>
                <a:lnTo>
                  <a:pt x="6096" y="927354"/>
                </a:lnTo>
                <a:lnTo>
                  <a:pt x="12954" y="927354"/>
                </a:lnTo>
                <a:lnTo>
                  <a:pt x="6566154" y="927354"/>
                </a:lnTo>
                <a:lnTo>
                  <a:pt x="65661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9339" y="2384552"/>
            <a:ext cx="5581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FF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x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5340" y="2441632"/>
            <a:ext cx="1734820" cy="80454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R="26034" algn="ctr">
              <a:lnSpc>
                <a:spcPts val="2720"/>
              </a:lnSpc>
            </a:pPr>
            <a:r>
              <a:rPr sz="2400" spc="-5" dirty="0">
                <a:latin typeface="Times New Roman"/>
                <a:cs typeface="Times New Roman"/>
              </a:rPr>
              <a:t>Min</a:t>
            </a:r>
            <a:endParaRPr sz="2400">
              <a:latin typeface="Times New Roman"/>
              <a:cs typeface="Times New Roman"/>
            </a:endParaRPr>
          </a:p>
          <a:p>
            <a:pPr marL="12700" marR="5080" indent="32384" algn="ctr">
              <a:lnSpc>
                <a:spcPct val="125000"/>
              </a:lnSpc>
            </a:pPr>
            <a:r>
              <a:rPr sz="2400" spc="-5" dirty="0">
                <a:latin typeface="Times New Roman"/>
                <a:cs typeface="Times New Roman"/>
              </a:rPr>
              <a:t>Sec </a:t>
            </a:r>
            <a:r>
              <a:rPr sz="2400" dirty="0">
                <a:latin typeface="Times New Roman"/>
                <a:cs typeface="Times New Roman"/>
              </a:rPr>
              <a:t> Sector  </a:t>
            </a:r>
            <a:r>
              <a:rPr sz="2400" spc="-5" dirty="0">
                <a:latin typeface="Times New Roman"/>
                <a:cs typeface="Times New Roman"/>
              </a:rPr>
              <a:t>Mode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65140" y="2613152"/>
            <a:ext cx="601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30185" y="2349500"/>
            <a:ext cx="1024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Layered  </a:t>
            </a:r>
            <a:r>
              <a:rPr sz="2400" spc="-5" dirty="0">
                <a:latin typeface="Times New Roman"/>
                <a:cs typeface="Times New Roman"/>
              </a:rPr>
              <a:t>ECC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03704" y="3429000"/>
            <a:ext cx="13335" cy="838200"/>
          </a:xfrm>
          <a:custGeom>
            <a:avLst/>
            <a:gdLst/>
            <a:ahLst/>
            <a:cxnLst/>
            <a:rect l="l" t="t" r="r" b="b"/>
            <a:pathLst>
              <a:path w="13335" h="838200">
                <a:moveTo>
                  <a:pt x="12954" y="838200"/>
                </a:moveTo>
                <a:lnTo>
                  <a:pt x="12954" y="0"/>
                </a:lnTo>
                <a:lnTo>
                  <a:pt x="0" y="0"/>
                </a:lnTo>
                <a:lnTo>
                  <a:pt x="0" y="838200"/>
                </a:lnTo>
                <a:lnTo>
                  <a:pt x="12954" y="83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32503" y="3429000"/>
            <a:ext cx="13335" cy="838200"/>
          </a:xfrm>
          <a:custGeom>
            <a:avLst/>
            <a:gdLst/>
            <a:ahLst/>
            <a:cxnLst/>
            <a:rect l="l" t="t" r="r" b="b"/>
            <a:pathLst>
              <a:path w="13335" h="838200">
                <a:moveTo>
                  <a:pt x="12953" y="838200"/>
                </a:moveTo>
                <a:lnTo>
                  <a:pt x="12953" y="0"/>
                </a:lnTo>
                <a:lnTo>
                  <a:pt x="0" y="0"/>
                </a:lnTo>
                <a:lnTo>
                  <a:pt x="0" y="838200"/>
                </a:lnTo>
                <a:lnTo>
                  <a:pt x="12953" y="83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61504" y="3429000"/>
            <a:ext cx="13335" cy="838200"/>
          </a:xfrm>
          <a:custGeom>
            <a:avLst/>
            <a:gdLst/>
            <a:ahLst/>
            <a:cxnLst/>
            <a:rect l="l" t="t" r="r" b="b"/>
            <a:pathLst>
              <a:path w="13334" h="838200">
                <a:moveTo>
                  <a:pt x="12953" y="838200"/>
                </a:moveTo>
                <a:lnTo>
                  <a:pt x="12953" y="0"/>
                </a:lnTo>
                <a:lnTo>
                  <a:pt x="0" y="0"/>
                </a:lnTo>
                <a:lnTo>
                  <a:pt x="0" y="838200"/>
                </a:lnTo>
                <a:lnTo>
                  <a:pt x="12953" y="83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05400" y="3429000"/>
            <a:ext cx="3664585" cy="1676400"/>
          </a:xfrm>
          <a:custGeom>
            <a:avLst/>
            <a:gdLst/>
            <a:ahLst/>
            <a:cxnLst/>
            <a:rect l="l" t="t" r="r" b="b"/>
            <a:pathLst>
              <a:path w="3664584" h="1676400">
                <a:moveTo>
                  <a:pt x="3664458" y="0"/>
                </a:moveTo>
                <a:lnTo>
                  <a:pt x="3651504" y="0"/>
                </a:lnTo>
                <a:lnTo>
                  <a:pt x="3651504" y="838200"/>
                </a:lnTo>
                <a:lnTo>
                  <a:pt x="3651504" y="1216152"/>
                </a:lnTo>
                <a:lnTo>
                  <a:pt x="3581400" y="1181100"/>
                </a:lnTo>
                <a:lnTo>
                  <a:pt x="3581400" y="1213104"/>
                </a:lnTo>
                <a:lnTo>
                  <a:pt x="3594354" y="1213104"/>
                </a:lnTo>
                <a:lnTo>
                  <a:pt x="0" y="1213116"/>
                </a:lnTo>
                <a:lnTo>
                  <a:pt x="0" y="1226058"/>
                </a:lnTo>
                <a:lnTo>
                  <a:pt x="3581400" y="1226058"/>
                </a:lnTo>
                <a:lnTo>
                  <a:pt x="3581400" y="1257300"/>
                </a:lnTo>
                <a:lnTo>
                  <a:pt x="3594354" y="1250823"/>
                </a:lnTo>
                <a:lnTo>
                  <a:pt x="3651504" y="1222248"/>
                </a:lnTo>
                <a:lnTo>
                  <a:pt x="3651504" y="1676400"/>
                </a:lnTo>
                <a:lnTo>
                  <a:pt x="3664458" y="1676400"/>
                </a:lnTo>
                <a:lnTo>
                  <a:pt x="3664458" y="838200"/>
                </a:lnTo>
                <a:lnTo>
                  <a:pt x="36644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1104" y="3429000"/>
            <a:ext cx="3282950" cy="1676400"/>
          </a:xfrm>
          <a:custGeom>
            <a:avLst/>
            <a:gdLst/>
            <a:ahLst/>
            <a:cxnLst/>
            <a:rect l="l" t="t" r="r" b="b"/>
            <a:pathLst>
              <a:path w="3282950" h="1676400">
                <a:moveTo>
                  <a:pt x="3282696" y="1213104"/>
                </a:moveTo>
                <a:lnTo>
                  <a:pt x="82296" y="1213104"/>
                </a:lnTo>
                <a:lnTo>
                  <a:pt x="82296" y="1181100"/>
                </a:lnTo>
                <a:lnTo>
                  <a:pt x="12954" y="1215771"/>
                </a:lnTo>
                <a:lnTo>
                  <a:pt x="12954" y="838200"/>
                </a:lnTo>
                <a:lnTo>
                  <a:pt x="12954" y="0"/>
                </a:lnTo>
                <a:lnTo>
                  <a:pt x="0" y="0"/>
                </a:lnTo>
                <a:lnTo>
                  <a:pt x="0" y="838200"/>
                </a:lnTo>
                <a:lnTo>
                  <a:pt x="0" y="1676400"/>
                </a:lnTo>
                <a:lnTo>
                  <a:pt x="12954" y="1676400"/>
                </a:lnTo>
                <a:lnTo>
                  <a:pt x="12954" y="1222629"/>
                </a:lnTo>
                <a:lnTo>
                  <a:pt x="70104" y="1251204"/>
                </a:lnTo>
                <a:lnTo>
                  <a:pt x="82296" y="1257300"/>
                </a:lnTo>
                <a:lnTo>
                  <a:pt x="82296" y="1226058"/>
                </a:lnTo>
                <a:lnTo>
                  <a:pt x="3282696" y="1226058"/>
                </a:lnTo>
                <a:lnTo>
                  <a:pt x="3282696" y="12131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40739" y="3527552"/>
            <a:ext cx="930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12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byte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Sync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17" name="object 17"/>
          <p:cNvSpPr txBox="1"/>
          <p:nvPr/>
        </p:nvSpPr>
        <p:spPr>
          <a:xfrm>
            <a:off x="2669539" y="3527552"/>
            <a:ext cx="7778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4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byte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10785" y="3568700"/>
            <a:ext cx="3978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7665" algn="l"/>
              </a:tabLst>
            </a:pPr>
            <a:r>
              <a:rPr sz="2400" dirty="0">
                <a:latin typeface="Times New Roman"/>
                <a:cs typeface="Times New Roman"/>
              </a:rPr>
              <a:t>2048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byte	288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7617" y="4291183"/>
            <a:ext cx="6846570" cy="216916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85"/>
              </a:spcBef>
            </a:pPr>
            <a:r>
              <a:rPr sz="2400" dirty="0">
                <a:latin typeface="Times New Roman"/>
                <a:cs typeface="Times New Roman"/>
              </a:rPr>
              <a:t>2352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byte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Mode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0=blank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field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Mode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1=2048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byte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data+error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correction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Mode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2=2336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byte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987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CD-ROM</a:t>
            </a:r>
            <a:r>
              <a:rPr spc="-105" dirty="0"/>
              <a:t> </a:t>
            </a:r>
            <a:r>
              <a:rPr dirty="0"/>
              <a:t>Format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48006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Random</a:t>
            </a:r>
            <a:r>
              <a:rPr spc="-60" dirty="0"/>
              <a:t> </a:t>
            </a:r>
            <a:r>
              <a:rPr dirty="0"/>
              <a:t>Access</a:t>
            </a:r>
            <a:r>
              <a:rPr spc="-60" dirty="0"/>
              <a:t> </a:t>
            </a:r>
            <a:r>
              <a:rPr spc="-5" dirty="0"/>
              <a:t>on </a:t>
            </a:r>
            <a:r>
              <a:rPr spc="-1185" dirty="0"/>
              <a:t> </a:t>
            </a:r>
            <a:r>
              <a:rPr dirty="0"/>
              <a:t>CD-ROM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4868545" cy="30981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Difficult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Move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rough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position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Set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correct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speed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Read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Adjust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required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location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(Yawn!)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459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CD-ROM</a:t>
            </a:r>
            <a:r>
              <a:rPr spc="-35" dirty="0"/>
              <a:t> </a:t>
            </a:r>
            <a:r>
              <a:rPr spc="-5" dirty="0"/>
              <a:t>for</a:t>
            </a:r>
            <a:r>
              <a:rPr spc="-35" dirty="0"/>
              <a:t> </a:t>
            </a:r>
            <a:r>
              <a:rPr spc="-5" dirty="0"/>
              <a:t>&amp;</a:t>
            </a:r>
            <a:r>
              <a:rPr spc="-35" dirty="0"/>
              <a:t> </a:t>
            </a:r>
            <a:r>
              <a:rPr spc="-5" dirty="0"/>
              <a:t>against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4189095" cy="41224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Large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capacity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(?)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Easy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produce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Removable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Robust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Expensive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small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runs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Slow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Read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only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48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Other</a:t>
            </a:r>
            <a:r>
              <a:rPr spc="-50" dirty="0"/>
              <a:t> </a:t>
            </a:r>
            <a:r>
              <a:rPr spc="-5" dirty="0"/>
              <a:t>Optical</a:t>
            </a:r>
            <a:r>
              <a:rPr spc="-45" dirty="0"/>
              <a:t> </a:t>
            </a:r>
            <a:r>
              <a:rPr spc="-5" dirty="0"/>
              <a:t>Storage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0745"/>
            <a:ext cx="5215255" cy="36849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R="2952750" algn="ctr">
              <a:lnSpc>
                <a:spcPct val="100000"/>
              </a:lnSpc>
              <a:spcBef>
                <a:spcPts val="7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CD-Writable</a:t>
            </a:r>
            <a:endParaRPr sz="2800">
              <a:latin typeface="Tahoma"/>
              <a:cs typeface="Tahoma"/>
            </a:endParaRPr>
          </a:p>
          <a:p>
            <a:pPr marR="3030220" algn="ctr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WORM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Now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affordable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Compatible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with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CD-ROM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drives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CD-RW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Erasable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Getting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cheaper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Mostly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CD-ROM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drive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compatible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069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DVD</a:t>
            </a:r>
            <a:r>
              <a:rPr spc="-20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spc="-5" dirty="0"/>
              <a:t>what’s</a:t>
            </a:r>
            <a:r>
              <a:rPr spc="-2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name?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0745"/>
            <a:ext cx="6303010" cy="36842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Digital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Video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Used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indicate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player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for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movies</a:t>
            </a:r>
            <a:endParaRPr sz="24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Only plays video disks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Digital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Versatile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Used to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indicate</a:t>
            </a:r>
            <a:r>
              <a:rPr sz="2400" dirty="0">
                <a:latin typeface="Tahoma"/>
                <a:cs typeface="Tahoma"/>
              </a:rPr>
              <a:t> a </a:t>
            </a:r>
            <a:r>
              <a:rPr sz="2400" spc="-5" dirty="0">
                <a:latin typeface="Tahoma"/>
                <a:cs typeface="Tahoma"/>
              </a:rPr>
              <a:t>computer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drive</a:t>
            </a:r>
            <a:endParaRPr sz="24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Will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read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computer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disks and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play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video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disks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Dogs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Veritable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Dinner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Officially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-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nothing!!!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317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DVD</a:t>
            </a:r>
            <a:r>
              <a:rPr spc="-45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5" dirty="0"/>
              <a:t>technology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831635"/>
            <a:ext cx="6137910" cy="40493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Multi-layer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high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capacity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(4.7G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layer)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Full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length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movie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single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Using MPEG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compression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Finally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standardized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(honest!)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Movies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carry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regional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coding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Players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play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correct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region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films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Can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“fixed”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582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Magnetic</a:t>
            </a:r>
            <a:r>
              <a:rPr spc="-100" dirty="0"/>
              <a:t> </a:t>
            </a:r>
            <a:r>
              <a:rPr dirty="0"/>
              <a:t>Disk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916683"/>
            <a:ext cx="6667500" cy="270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Metal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plastic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dilapisi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material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yg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bersifat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magnet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(iron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oxide)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Jenis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kemasan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Floppy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Winchester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hard disk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Removable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hard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63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DVD</a:t>
            </a:r>
            <a:r>
              <a:rPr spc="-65" dirty="0"/>
              <a:t> </a:t>
            </a:r>
            <a:r>
              <a:rPr dirty="0"/>
              <a:t>-</a:t>
            </a:r>
            <a:r>
              <a:rPr spc="-50" dirty="0"/>
              <a:t> </a:t>
            </a:r>
            <a:r>
              <a:rPr dirty="0"/>
              <a:t>Writable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39725">
              <a:lnSpc>
                <a:spcPct val="100000"/>
              </a:lnSpc>
              <a:spcBef>
                <a:spcPts val="770"/>
              </a:spcBef>
            </a:pPr>
            <a:r>
              <a:rPr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30" dirty="0"/>
              <a:t>Loads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trouble</a:t>
            </a:r>
            <a:r>
              <a:rPr spc="-15" dirty="0"/>
              <a:t> </a:t>
            </a:r>
            <a:r>
              <a:rPr spc="-5" dirty="0"/>
              <a:t>with</a:t>
            </a:r>
            <a:r>
              <a:rPr spc="-15" dirty="0"/>
              <a:t> </a:t>
            </a:r>
            <a:r>
              <a:rPr spc="-5" dirty="0"/>
              <a:t>standards</a:t>
            </a:r>
          </a:p>
          <a:p>
            <a:pPr marL="682625" marR="5080" indent="-343535">
              <a:lnSpc>
                <a:spcPct val="100000"/>
              </a:lnSpc>
              <a:spcBef>
                <a:spcPts val="670"/>
              </a:spcBef>
            </a:pPr>
            <a:r>
              <a:rPr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30" dirty="0"/>
              <a:t>First </a:t>
            </a:r>
            <a:r>
              <a:rPr dirty="0"/>
              <a:t>generation DVD drives may not read </a:t>
            </a:r>
            <a:r>
              <a:rPr spc="-5" dirty="0"/>
              <a:t>first </a:t>
            </a:r>
            <a:r>
              <a:rPr spc="-860" dirty="0"/>
              <a:t> </a:t>
            </a:r>
            <a:r>
              <a:rPr dirty="0"/>
              <a:t>generation DVD-W</a:t>
            </a:r>
            <a:r>
              <a:rPr spc="-15" dirty="0"/>
              <a:t> </a:t>
            </a:r>
            <a:r>
              <a:rPr dirty="0"/>
              <a:t>disks</a:t>
            </a:r>
          </a:p>
          <a:p>
            <a:pPr marL="682625" marR="20320" indent="-343535">
              <a:lnSpc>
                <a:spcPct val="100000"/>
              </a:lnSpc>
              <a:spcBef>
                <a:spcPts val="675"/>
              </a:spcBef>
            </a:pPr>
            <a:r>
              <a:rPr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30" dirty="0"/>
              <a:t>First</a:t>
            </a:r>
            <a:r>
              <a:rPr spc="-10" dirty="0"/>
              <a:t> </a:t>
            </a:r>
            <a:r>
              <a:rPr dirty="0"/>
              <a:t>generation DVD</a:t>
            </a:r>
            <a:r>
              <a:rPr spc="-10" dirty="0"/>
              <a:t> </a:t>
            </a:r>
            <a:r>
              <a:rPr dirty="0"/>
              <a:t>drives</a:t>
            </a:r>
            <a:r>
              <a:rPr spc="-5" dirty="0"/>
              <a:t> </a:t>
            </a: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10" dirty="0"/>
              <a:t> </a:t>
            </a:r>
            <a:r>
              <a:rPr dirty="0"/>
              <a:t>read</a:t>
            </a:r>
            <a:r>
              <a:rPr spc="5" dirty="0"/>
              <a:t> </a:t>
            </a:r>
            <a:r>
              <a:rPr dirty="0"/>
              <a:t>CD- </a:t>
            </a:r>
            <a:r>
              <a:rPr spc="-860" dirty="0"/>
              <a:t> </a:t>
            </a:r>
            <a:r>
              <a:rPr spc="-5" dirty="0"/>
              <a:t>RW</a:t>
            </a:r>
            <a:r>
              <a:rPr spc="-15" dirty="0"/>
              <a:t> </a:t>
            </a:r>
            <a:r>
              <a:rPr spc="-5" dirty="0"/>
              <a:t>disks</a:t>
            </a:r>
          </a:p>
          <a:p>
            <a:pPr marL="339725">
              <a:lnSpc>
                <a:spcPct val="100000"/>
              </a:lnSpc>
              <a:spcBef>
                <a:spcPts val="670"/>
              </a:spcBef>
            </a:pPr>
            <a:r>
              <a:rPr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40" dirty="0"/>
              <a:t>Wait</a:t>
            </a:r>
            <a:r>
              <a:rPr spc="-15" dirty="0"/>
              <a:t> </a:t>
            </a:r>
            <a:r>
              <a:rPr spc="-5" dirty="0"/>
              <a:t>for</a:t>
            </a:r>
            <a:r>
              <a:rPr spc="-10" dirty="0"/>
              <a:t> </a:t>
            </a:r>
            <a:r>
              <a:rPr spc="-5" dirty="0"/>
              <a:t>it</a:t>
            </a:r>
            <a:r>
              <a:rPr spc="-10" dirty="0"/>
              <a:t> </a:t>
            </a:r>
            <a:r>
              <a:rPr spc="-5" dirty="0"/>
              <a:t>to</a:t>
            </a:r>
            <a:r>
              <a:rPr spc="-10" dirty="0"/>
              <a:t> </a:t>
            </a:r>
            <a:r>
              <a:rPr spc="-5" dirty="0"/>
              <a:t>settle</a:t>
            </a:r>
            <a:r>
              <a:rPr spc="-15" dirty="0"/>
              <a:t> </a:t>
            </a:r>
            <a:r>
              <a:rPr dirty="0"/>
              <a:t>down</a:t>
            </a:r>
            <a:r>
              <a:rPr spc="-5" dirty="0"/>
              <a:t> </a:t>
            </a:r>
            <a:r>
              <a:rPr dirty="0"/>
              <a:t>before</a:t>
            </a:r>
            <a:r>
              <a:rPr spc="-10" dirty="0"/>
              <a:t> </a:t>
            </a:r>
            <a:r>
              <a:rPr dirty="0"/>
              <a:t>buying!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05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Foreground</a:t>
            </a:r>
            <a:r>
              <a:rPr spc="-90" dirty="0"/>
              <a:t> </a:t>
            </a:r>
            <a:r>
              <a:rPr spc="-5" dirty="0"/>
              <a:t>Reading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917741"/>
            <a:ext cx="632904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Check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out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optical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storage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options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Check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out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Mini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73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Magnetic</a:t>
            </a:r>
            <a:r>
              <a:rPr spc="-90" dirty="0"/>
              <a:t> </a:t>
            </a:r>
            <a:r>
              <a:rPr spc="-5" dirty="0"/>
              <a:t>Tape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342963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Serial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access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Slow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cheap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Backup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archive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17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Digital</a:t>
            </a:r>
            <a:r>
              <a:rPr spc="-30" dirty="0"/>
              <a:t> </a:t>
            </a:r>
            <a:r>
              <a:rPr dirty="0"/>
              <a:t>Audio</a:t>
            </a:r>
            <a:r>
              <a:rPr spc="-30" dirty="0"/>
              <a:t> </a:t>
            </a:r>
            <a:r>
              <a:rPr spc="-5" dirty="0"/>
              <a:t>Tape</a:t>
            </a:r>
            <a:r>
              <a:rPr spc="-25" dirty="0"/>
              <a:t> </a:t>
            </a:r>
            <a:r>
              <a:rPr spc="-10" dirty="0"/>
              <a:t>(DAT)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33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5183505" cy="24396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Uses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rotating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(like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video)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High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capacity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small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tape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4Gbyte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uncompressed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8Gbyte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compressed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Backup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PC/network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servers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FF23-869D-4596-AA5D-3575A1A4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Storage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17517-8C72-4429-BF0D-8F500E2B2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330" y="1831635"/>
            <a:ext cx="7927339" cy="2154436"/>
          </a:xfrm>
        </p:spPr>
        <p:txBody>
          <a:bodyPr/>
          <a:lstStyle/>
          <a:p>
            <a:r>
              <a:rPr lang="en-US" dirty="0"/>
              <a:t>Public Cloud</a:t>
            </a:r>
          </a:p>
          <a:p>
            <a:r>
              <a:rPr lang="en-ID" dirty="0"/>
              <a:t>Cloud </a:t>
            </a:r>
            <a:r>
              <a:rPr lang="en-ID" dirty="0" err="1"/>
              <a:t>Aplikasi</a:t>
            </a:r>
            <a:endParaRPr lang="en-ID" dirty="0"/>
          </a:p>
          <a:p>
            <a:r>
              <a:rPr lang="en-ID" dirty="0"/>
              <a:t>Cloud Media Sosial</a:t>
            </a:r>
          </a:p>
          <a:p>
            <a:r>
              <a:rPr lang="en-ID" dirty="0"/>
              <a:t>Cloud server </a:t>
            </a:r>
            <a:r>
              <a:rPr lang="en-ID" dirty="0" err="1"/>
              <a:t>vistual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7483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50CF8-FD58-478A-A61D-AC6657B4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86" y="186944"/>
            <a:ext cx="8174227" cy="553998"/>
          </a:xfrm>
        </p:spPr>
        <p:txBody>
          <a:bodyPr/>
          <a:lstStyle/>
          <a:p>
            <a:r>
              <a:rPr lang="en-US" dirty="0"/>
              <a:t>SEKIAN TERIMAKASIH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568AD-0C26-4CD5-8A67-7B4E6C905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242" y="2328745"/>
            <a:ext cx="5793105" cy="2700739"/>
          </a:xfrm>
        </p:spPr>
        <p:txBody>
          <a:bodyPr/>
          <a:lstStyle/>
          <a:p>
            <a:r>
              <a:rPr lang="en-ID" dirty="0" err="1"/>
              <a:t>Disarikan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: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sz="750" dirty="0"/>
              <a:t>http://ahyad.staff.gunadarma.ac.id/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F6666-DE83-4881-B4FC-7E0441A75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62" y="2803018"/>
            <a:ext cx="3831138" cy="175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8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00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Format</a:t>
            </a:r>
            <a:r>
              <a:rPr spc="-35" dirty="0"/>
              <a:t> </a:t>
            </a:r>
            <a:r>
              <a:rPr spc="-5" dirty="0"/>
              <a:t>dan</a:t>
            </a:r>
            <a:r>
              <a:rPr spc="-30" dirty="0"/>
              <a:t> </a:t>
            </a:r>
            <a:r>
              <a:rPr spc="-5" dirty="0"/>
              <a:t>Organisasi</a:t>
            </a:r>
            <a:r>
              <a:rPr spc="-35" dirty="0"/>
              <a:t> </a:t>
            </a:r>
            <a:r>
              <a:rPr dirty="0"/>
              <a:t>Data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830745"/>
            <a:ext cx="7360920" cy="38303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Lingkaran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konsentris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atau track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Ada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Gap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antar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track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Gap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sempit,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kapasitas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bertambah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Jumlah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bit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track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sama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(kerapatan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bervariasi)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Kecepatan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putar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tetap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Track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dibagi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menjadi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beberapa sector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Ukuran</a:t>
            </a:r>
            <a:r>
              <a:rPr sz="2800" dirty="0">
                <a:latin typeface="Tahoma"/>
                <a:cs typeface="Tahoma"/>
              </a:rPr>
              <a:t> minimum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adalah satu sector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Satu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block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bisa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berisi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lebih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satu sector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9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Fixed/Movable</a:t>
            </a:r>
            <a:r>
              <a:rPr spc="-60" dirty="0"/>
              <a:t> </a:t>
            </a:r>
            <a:r>
              <a:rPr dirty="0"/>
              <a:t>Head</a:t>
            </a:r>
            <a:r>
              <a:rPr spc="-60" dirty="0"/>
              <a:t> </a:t>
            </a:r>
            <a:r>
              <a:rPr dirty="0"/>
              <a:t>Disk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830745"/>
            <a:ext cx="6274435" cy="28067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Fixed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Ada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satu head (r/w)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 track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Head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diletakkan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pada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tangkai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tetap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Movable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head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Hanya </a:t>
            </a:r>
            <a:r>
              <a:rPr sz="2400" dirty="0">
                <a:latin typeface="Tahoma"/>
                <a:cs typeface="Tahoma"/>
              </a:rPr>
              <a:t>ada </a:t>
            </a:r>
            <a:r>
              <a:rPr sz="2400" spc="-5" dirty="0">
                <a:latin typeface="Tahoma"/>
                <a:cs typeface="Tahoma"/>
              </a:rPr>
              <a:t>satu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side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Diletakkan </a:t>
            </a:r>
            <a:r>
              <a:rPr sz="2400" dirty="0">
                <a:latin typeface="Tahoma"/>
                <a:cs typeface="Tahoma"/>
              </a:rPr>
              <a:t>pada </a:t>
            </a:r>
            <a:r>
              <a:rPr sz="2400" spc="-5" dirty="0">
                <a:latin typeface="Tahoma"/>
                <a:cs typeface="Tahoma"/>
              </a:rPr>
              <a:t>tangkai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yg dpt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bergerak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32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Removable</a:t>
            </a:r>
            <a:r>
              <a:rPr spc="-60" dirty="0"/>
              <a:t> </a:t>
            </a:r>
            <a:r>
              <a:rPr dirty="0"/>
              <a:t>/</a:t>
            </a:r>
            <a:r>
              <a:rPr spc="-60" dirty="0"/>
              <a:t> </a:t>
            </a:r>
            <a:r>
              <a:rPr dirty="0"/>
              <a:t>Nonremovable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0745"/>
            <a:ext cx="7296150" cy="28067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Removable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Dapat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dilepas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drive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diganti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lain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Memberikan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kapasitas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simpanan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tak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terbatas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Mudah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melakukan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transfer data antar sistem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Nonremovable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Terpasanang permanen</a:t>
            </a:r>
            <a:r>
              <a:rPr sz="2400" dirty="0">
                <a:latin typeface="Tahoma"/>
                <a:cs typeface="Tahoma"/>
              </a:rPr>
              <a:t> dalam </a:t>
            </a:r>
            <a:r>
              <a:rPr sz="2400" spc="-5" dirty="0">
                <a:latin typeface="Tahoma"/>
                <a:cs typeface="Tahoma"/>
              </a:rPr>
              <a:t>drive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47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Winchester</a:t>
            </a:r>
            <a:r>
              <a:rPr spc="-30" dirty="0"/>
              <a:t> </a:t>
            </a:r>
            <a:r>
              <a:rPr spc="-5" dirty="0"/>
              <a:t>Hard</a:t>
            </a:r>
            <a:r>
              <a:rPr spc="-30" dirty="0"/>
              <a:t> </a:t>
            </a:r>
            <a:r>
              <a:rPr dirty="0"/>
              <a:t>Disk</a:t>
            </a:r>
            <a:r>
              <a:rPr spc="-30" dirty="0"/>
              <a:t> </a:t>
            </a:r>
            <a:r>
              <a:rPr spc="-10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831635"/>
            <a:ext cx="747077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Dikembangkan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oleh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IBM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Winchester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(USA)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Dikemas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dalam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satu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Berisi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satu cakram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 lebih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Head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sangat kecil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Handal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47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Winchester</a:t>
            </a:r>
            <a:r>
              <a:rPr spc="-30" dirty="0"/>
              <a:t> </a:t>
            </a:r>
            <a:r>
              <a:rPr spc="-5" dirty="0"/>
              <a:t>Hard</a:t>
            </a:r>
            <a:r>
              <a:rPr spc="-30" dirty="0"/>
              <a:t> </a:t>
            </a:r>
            <a:r>
              <a:rPr dirty="0"/>
              <a:t>Disk</a:t>
            </a:r>
            <a:r>
              <a:rPr spc="-30" dirty="0"/>
              <a:t> </a:t>
            </a:r>
            <a:r>
              <a:rPr spc="-10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35989" y="1831635"/>
            <a:ext cx="6228080" cy="25133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Umum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digunakan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Murah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Sbg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external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storage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yg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sangat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cepat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Kapasitas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semakin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besar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Dalam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orde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GB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386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Removable</a:t>
            </a:r>
            <a:r>
              <a:rPr spc="-55" dirty="0"/>
              <a:t> </a:t>
            </a:r>
            <a:r>
              <a:rPr dirty="0"/>
              <a:t>Hard</a:t>
            </a:r>
            <a:r>
              <a:rPr spc="-55" dirty="0"/>
              <a:t> </a:t>
            </a:r>
            <a:r>
              <a:rPr dirty="0"/>
              <a:t>Disk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7617" y="1754545"/>
            <a:ext cx="5779770" cy="419671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ZIP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Murah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Banyak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digunakan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100MB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JAZ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Mahal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1G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L-120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(a: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drive)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Juga</a:t>
            </a:r>
            <a:r>
              <a:rPr sz="2400" spc="-5" dirty="0">
                <a:latin typeface="Tahoma"/>
                <a:cs typeface="Tahoma"/>
              </a:rPr>
              <a:t> dpt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untuk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membaca 3.5”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floppy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1257</Words>
  <Application>Microsoft Office PowerPoint</Application>
  <PresentationFormat>On-screen Show (4:3)</PresentationFormat>
  <Paragraphs>295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 Black</vt:lpstr>
      <vt:lpstr>Arial MT</vt:lpstr>
      <vt:lpstr>Calibri</vt:lpstr>
      <vt:lpstr>Tahoma</vt:lpstr>
      <vt:lpstr>Times New Roman</vt:lpstr>
      <vt:lpstr>Wingdings</vt:lpstr>
      <vt:lpstr>Office Theme</vt:lpstr>
      <vt:lpstr>PowerPoint Presentation</vt:lpstr>
      <vt:lpstr>Jenis Memori External</vt:lpstr>
      <vt:lpstr>Magnetic Disk</vt:lpstr>
      <vt:lpstr>Format dan Organisasi Data</vt:lpstr>
      <vt:lpstr>Fixed/Movable Head Disk</vt:lpstr>
      <vt:lpstr>Removable / Nonremovable</vt:lpstr>
      <vt:lpstr>Winchester Hard Disk (1)</vt:lpstr>
      <vt:lpstr>Winchester Hard Disk (2)</vt:lpstr>
      <vt:lpstr>Removable Hard Disk</vt:lpstr>
      <vt:lpstr>Pencarian Sector</vt:lpstr>
      <vt:lpstr>ST506 format (old!)</vt:lpstr>
      <vt:lpstr>Karakteristik</vt:lpstr>
      <vt:lpstr>Multiple Platter</vt:lpstr>
      <vt:lpstr>Kecepatan</vt:lpstr>
      <vt:lpstr>RAID</vt:lpstr>
      <vt:lpstr>RAID 0</vt:lpstr>
      <vt:lpstr>RAID 1</vt:lpstr>
      <vt:lpstr>RAID 2</vt:lpstr>
      <vt:lpstr>RAID 3</vt:lpstr>
      <vt:lpstr>RAID 4</vt:lpstr>
      <vt:lpstr>RAID 5</vt:lpstr>
      <vt:lpstr>Optical Storage CD-ROM</vt:lpstr>
      <vt:lpstr>CD-ROM Drive Speeds</vt:lpstr>
      <vt:lpstr>CD-ROM Format</vt:lpstr>
      <vt:lpstr>Random Access on  CD-ROM</vt:lpstr>
      <vt:lpstr>CD-ROM for &amp; against</vt:lpstr>
      <vt:lpstr>Other Optical Storage</vt:lpstr>
      <vt:lpstr>DVD - what’s in a name?</vt:lpstr>
      <vt:lpstr>DVD - technology</vt:lpstr>
      <vt:lpstr>DVD - Writable</vt:lpstr>
      <vt:lpstr>Foreground Reading</vt:lpstr>
      <vt:lpstr>Magnetic Tape</vt:lpstr>
      <vt:lpstr>Digital Audio Tape (DAT)</vt:lpstr>
      <vt:lpstr>Cloud Storage</vt:lpstr>
      <vt:lpstr>SEKIAN 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Yustika Ramadhani</cp:lastModifiedBy>
  <cp:revision>3</cp:revision>
  <dcterms:created xsi:type="dcterms:W3CDTF">2022-04-13T07:13:13Z</dcterms:created>
  <dcterms:modified xsi:type="dcterms:W3CDTF">2022-04-18T23:55:03Z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