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handoutMasterIdLst>
    <p:handoutMasterId r:id="rId29"/>
  </p:handoutMasterIdLst>
  <p:sldIdLst>
    <p:sldId id="429" r:id="rId3"/>
    <p:sldId id="430" r:id="rId4"/>
    <p:sldId id="444" r:id="rId5"/>
    <p:sldId id="450" r:id="rId6"/>
    <p:sldId id="446" r:id="rId7"/>
    <p:sldId id="451" r:id="rId8"/>
    <p:sldId id="452" r:id="rId9"/>
    <p:sldId id="447" r:id="rId10"/>
    <p:sldId id="448"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42" r:id="rId27"/>
    <p:sldId id="443" r:id="rId28"/>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8" d="100"/>
          <a:sy n="78" d="100"/>
        </p:scale>
        <p:origin x="1146" y="-108"/>
      </p:cViewPr>
      <p:guideLst>
        <p:guide orient="horz" pos="2139"/>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Placeholder Kepala 104449"/>
          <p:cNvSpPr>
            <a:spLocks noGrp="1"/>
          </p:cNvSpPr>
          <p:nvPr>
            <p:ph type="hdr" sz="quarter"/>
          </p:nvPr>
        </p:nvSpPr>
        <p:spPr>
          <a:xfrm>
            <a:off x="0" y="0"/>
            <a:ext cx="2971800" cy="457200"/>
          </a:xfrm>
          <a:prstGeom prst="rect">
            <a:avLst/>
          </a:prstGeom>
          <a:noFill/>
          <a:ln w="9525">
            <a:noFill/>
          </a:ln>
        </p:spPr>
        <p:txBody>
          <a:bodyPr/>
          <a:lstStyle/>
          <a:p>
            <a:pPr lvl="0"/>
            <a:endParaRPr lang="en-US" sz="1200" dirty="0"/>
          </a:p>
        </p:txBody>
      </p:sp>
      <p:sp>
        <p:nvSpPr>
          <p:cNvPr id="104451" name="Placeholder Tanggal 104450"/>
          <p:cNvSpPr>
            <a:spLocks noGrp="1"/>
          </p:cNvSpPr>
          <p:nvPr>
            <p:ph type="dt" sz="quarter" idx="1"/>
          </p:nvPr>
        </p:nvSpPr>
        <p:spPr>
          <a:xfrm>
            <a:off x="3884613" y="0"/>
            <a:ext cx="2971800" cy="457200"/>
          </a:xfrm>
          <a:prstGeom prst="rect">
            <a:avLst/>
          </a:prstGeom>
          <a:noFill/>
          <a:ln w="9525">
            <a:noFill/>
          </a:ln>
        </p:spPr>
        <p:txBody>
          <a:bodyPr/>
          <a:lstStyle/>
          <a:p>
            <a:pPr lvl="0" algn="r"/>
            <a:endParaRPr lang="en-US" sz="1200" dirty="0"/>
          </a:p>
        </p:txBody>
      </p:sp>
      <p:sp>
        <p:nvSpPr>
          <p:cNvPr id="104452" name="Placeholder Footer 104451"/>
          <p:cNvSpPr>
            <a:spLocks noGrp="1"/>
          </p:cNvSpPr>
          <p:nvPr>
            <p:ph type="ftr" sz="quarter" idx="2"/>
          </p:nvPr>
        </p:nvSpPr>
        <p:spPr>
          <a:xfrm>
            <a:off x="0" y="8685213"/>
            <a:ext cx="2971800" cy="457200"/>
          </a:xfrm>
          <a:prstGeom prst="rect">
            <a:avLst/>
          </a:prstGeom>
          <a:noFill/>
          <a:ln w="9525">
            <a:noFill/>
          </a:ln>
        </p:spPr>
        <p:txBody>
          <a:bodyPr anchor="b"/>
          <a:lstStyle/>
          <a:p>
            <a:pPr lvl="0"/>
            <a:endParaRPr lang="en-US" sz="1200" dirty="0"/>
          </a:p>
        </p:txBody>
      </p:sp>
      <p:sp>
        <p:nvSpPr>
          <p:cNvPr id="104453" name="Placeholder Nomor Slide 10445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en-US" sz="1200" dirty="0"/>
              <a:t>‹#›</a:t>
            </a:fld>
            <a:endParaRPr lang="en-US" sz="1200" dirty="0"/>
          </a:p>
        </p:txBody>
      </p:sp>
    </p:spTree>
    <p:extLst>
      <p:ext uri="{BB962C8B-B14F-4D97-AF65-F5344CB8AC3E}">
        <p14:creationId xmlns:p14="http://schemas.microsoft.com/office/powerpoint/2010/main" val="7366096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11/4/2020</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11/4/2020</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8367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9955" y="1827213"/>
            <a:ext cx="358367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8367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9955" y="1827213"/>
            <a:ext cx="358367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ctrTitle"/>
          </p:nvPr>
        </p:nvSpPr>
        <p:spPr>
          <a:xfrm>
            <a:off x="831850" y="908050"/>
            <a:ext cx="7772400" cy="14700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Universitas</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Muhammadiyah</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Prof. DR.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Hamka</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r>
            <a:b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b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(UHAMKA)</a:t>
            </a:r>
          </a:p>
        </p:txBody>
      </p:sp>
      <p:sp>
        <p:nvSpPr>
          <p:cNvPr id="15" name="Rectangle 3"/>
          <p:cNvSpPr>
            <a:spLocks noGrp="1"/>
          </p:cNvSpPr>
          <p:nvPr>
            <p:ph type="subTitle"/>
          </p:nvPr>
        </p:nvSpPr>
        <p:spPr>
          <a:xfrm>
            <a:off x="1571625" y="4076700"/>
            <a:ext cx="6400800" cy="423863"/>
          </a:xfrm>
        </p:spPr>
        <p:txBody>
          <a:bodyPr vert="horz" wrap="square" lIns="91440" tIns="45720" rIns="91440" bIns="45720" anchor="t"/>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lnSpc>
                <a:spcPct val="80000"/>
              </a:lnSpc>
            </a:pPr>
            <a:r>
              <a:rPr lang="id-ID" altLang="x-none" sz="1600" b="1" dirty="0">
                <a:solidFill>
                  <a:srgbClr val="000066"/>
                </a:solidFill>
                <a:latin typeface="Trebuchet MS" panose="020B0603020202020204" pitchFamily="34" charset="0"/>
              </a:rPr>
              <a:t>KULIAH #4 PTI</a:t>
            </a:r>
          </a:p>
          <a:p>
            <a:pPr lvl="0">
              <a:lnSpc>
                <a:spcPct val="80000"/>
              </a:lnSpc>
            </a:pPr>
            <a:r>
              <a:rPr lang="id-ID" altLang="x-none" sz="1600" b="1" dirty="0">
                <a:solidFill>
                  <a:srgbClr val="000066"/>
                </a:solidFill>
                <a:latin typeface="Trebuchet MS" panose="020B0603020202020204" pitchFamily="34" charset="0"/>
              </a:rPr>
              <a:t>ARSITEKTUR HARDWARE 2</a:t>
            </a:r>
            <a:endParaRPr sz="1600" b="1" dirty="0">
              <a:solidFill>
                <a:srgbClr val="000066"/>
              </a:solidFill>
              <a:latin typeface="Trebuchet MS" panose="020B0603020202020204" pitchFamily="34" charset="0"/>
            </a:endParaRPr>
          </a:p>
          <a:p>
            <a:pPr lvl="0">
              <a:lnSpc>
                <a:spcPct val="80000"/>
              </a:lnSpc>
            </a:pPr>
            <a:endParaRPr sz="1600" dirty="0">
              <a:solidFill>
                <a:srgbClr val="0D0D0D"/>
              </a:solidFill>
              <a:latin typeface="Tw Cen MT" panose="020B0602020104020603" pitchFamily="34" charset="0"/>
            </a:endParaRPr>
          </a:p>
        </p:txBody>
      </p:sp>
      <p:pic>
        <p:nvPicPr>
          <p:cNvPr id="3076" name="Picture 8" descr="tes5_1ptr"/>
          <p:cNvPicPr>
            <a:picLocks noChangeAspect="1"/>
          </p:cNvPicPr>
          <p:nvPr/>
        </p:nvPicPr>
        <p:blipFill>
          <a:blip r:embed="rId2"/>
          <a:stretch>
            <a:fillRect/>
          </a:stretch>
        </p:blipFill>
        <p:spPr>
          <a:xfrm>
            <a:off x="3449638" y="2060575"/>
            <a:ext cx="2562225" cy="1944688"/>
          </a:xfrm>
          <a:prstGeom prst="rect">
            <a:avLst/>
          </a:prstGeom>
          <a:noFill/>
          <a:ln w="9525">
            <a:noFill/>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ox(in)">
                                      <p:cBhvr>
                                        <p:cTn id="11" dur="500"/>
                                        <p:tgtEl>
                                          <p:spTgt spid="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Effect transition="in" filter="box(in)">
                                      <p:cBhvr>
                                        <p:cTn id="16"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idx="1"/>
          </p:nvPr>
        </p:nvSpPr>
        <p:spPr>
          <a:xfrm>
            <a:off x="522605" y="914400"/>
            <a:ext cx="8610600" cy="5181600"/>
          </a:xfrm>
        </p:spPr>
        <p:txBody>
          <a:bodyPr vert="horz" wrap="square" lIns="91440" tIns="45720" rIns="91440" bIns="45720" anchor="t"/>
          <a:lstStyle/>
          <a:p>
            <a:pPr eaLnBrk="1" hangingPunct="1">
              <a:lnSpc>
                <a:spcPct val="90000"/>
              </a:lnSpc>
            </a:pPr>
            <a:r>
              <a:rPr lang="id-ID" altLang="x-none" sz="2800" b="1" dirty="0"/>
              <a:t>BUS ISA (1)</a:t>
            </a:r>
          </a:p>
          <a:p>
            <a:pPr algn="just" eaLnBrk="1" hangingPunct="1">
              <a:lnSpc>
                <a:spcPct val="90000"/>
              </a:lnSpc>
              <a:buNone/>
            </a:pPr>
            <a:r>
              <a:rPr lang="id-ID" altLang="x-none" sz="2800" dirty="0"/>
              <a:t>	Bus ISA (Industry Standard Architecture) adalah sebuah arsitektur bus dengan bus data selebar 8-bit yang diperkenalkan dalam IBM PC 5150 pada tanggal 12 Agustus 1981. Bus ISA diperbarui dengan menambahkan bus data selebar menjadi 16-bit pada IBM PC/AT pada tahun 1984, sehingga jenis bus ISA yang beredar pun terbagi menjadi dua bagian, yakni ISA 16-bit dan ISA 8-bit. ISA merupakan bus dasar dan paling umum digunakan dalam komputer IBM PC hingga tahun 1995, sebelum akhirnya digantikan oleh bus PCI yang diluncurkan pada tahun 1992.</a:t>
            </a:r>
            <a:endParaRPr lang="id-ID" altLang="x-none" sz="2800" b="1"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idx="1"/>
          </p:nvPr>
        </p:nvSpPr>
        <p:spPr>
          <a:xfrm>
            <a:off x="228600" y="1219200"/>
            <a:ext cx="8534400" cy="5334000"/>
          </a:xfrm>
        </p:spPr>
        <p:txBody>
          <a:bodyPr vert="horz" wrap="square" lIns="91440" tIns="45720" rIns="91440" bIns="45720" anchor="t"/>
          <a:lstStyle/>
          <a:p>
            <a:pPr eaLnBrk="1" hangingPunct="1">
              <a:lnSpc>
                <a:spcPct val="90000"/>
              </a:lnSpc>
            </a:pPr>
            <a:r>
              <a:rPr lang="id-ID" altLang="x-none" b="1" dirty="0"/>
              <a:t>BUS MICRO CHANNEL (2)</a:t>
            </a:r>
          </a:p>
          <a:p>
            <a:pPr algn="just" eaLnBrk="1" hangingPunct="1">
              <a:lnSpc>
                <a:spcPct val="90000"/>
              </a:lnSpc>
              <a:buNone/>
            </a:pPr>
            <a:r>
              <a:rPr lang="id-ID" altLang="x-none" dirty="0"/>
              <a:t>	Bus Micro Channel atau biasa disebut "Micro Channel Architecture." Ini adalah bus ekspansi yang dibuat oleh IBM yang digunakan dalam komputer perusahaan PS / 2 desktop. Sebuah bus ekspansi memungkinkan kartu tambahan untuk dihubungkan ke motherboard komputer, memperluas jumlah I / O port. Ini termasuk SCSI, USB, Firewire, AGP, dan koneksi DVI, serta banyak lainnya. </a:t>
            </a:r>
            <a:endParaRPr lang="id-ID" altLang="x-none" b="1"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idx="1"/>
          </p:nvPr>
        </p:nvSpPr>
        <p:spPr>
          <a:xfrm>
            <a:off x="196215" y="777875"/>
            <a:ext cx="8751570" cy="4114800"/>
          </a:xfrm>
        </p:spPr>
        <p:txBody>
          <a:bodyPr vert="horz" wrap="square" lIns="91440" tIns="45720" rIns="91440" bIns="45720" anchor="t"/>
          <a:lstStyle/>
          <a:p>
            <a:pPr algn="just" eaLnBrk="1" hangingPunct="1">
              <a:lnSpc>
                <a:spcPct val="90000"/>
              </a:lnSpc>
            </a:pPr>
            <a:r>
              <a:rPr lang="id-ID" altLang="x-none" sz="2400" b="1" dirty="0"/>
              <a:t>BUS EISA (3)</a:t>
            </a:r>
          </a:p>
          <a:p>
            <a:pPr algn="just" eaLnBrk="1" hangingPunct="1">
              <a:lnSpc>
                <a:spcPct val="90000"/>
              </a:lnSpc>
              <a:buNone/>
            </a:pPr>
            <a:r>
              <a:rPr lang="id-ID" altLang="x-none" sz="2400" dirty="0"/>
              <a:t>	Bus EISA (Extended/Enhanced Industry Standard Architecture) adalah sebuah bus I/O yang diperkenalkan pada September 1988 sebagai respons dari peluncuran bus MCA oleh IBM, mengingat IBM hendak "memonopoli" bus MCA dengan mengharuskan pihak lain membayar royalti untuk mendapatkan lisensi MCA. Standar ini dikembangkan oleh beberapa vendor IBM PC Compatible, selain IBM, meskipun yang banyak menyumbang adalah Compaq Computer Corporation. Compaq jugalah yang membentuk EISA Committee, sebuah organisasi nonprofit yang didesain secara spesifik untuk mengatur pengembangan bus EISA. Selain Compaq, ada beberapa perusahaan lain yang mengembangkan EISA yang jika diurutkan, maka kumpulan perusahaan dapat disebut sebagai WATCHZONE. </a:t>
            </a:r>
            <a:endParaRPr lang="id-ID" sz="2400"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14325" y="900430"/>
            <a:ext cx="8797290" cy="4114800"/>
          </a:xfrm>
        </p:spPr>
        <p:txBody>
          <a:bodyPr vert="horz" wrap="square" lIns="91440" tIns="45720" rIns="91440" bIns="45720" anchor="t"/>
          <a:lstStyle/>
          <a:p>
            <a:r>
              <a:rPr lang="id-ID" altLang="x-none" sz="2400" b="1" dirty="0"/>
              <a:t>VL BUS (4)</a:t>
            </a:r>
          </a:p>
          <a:p>
            <a:pPr>
              <a:buNone/>
            </a:pPr>
            <a:r>
              <a:rPr lang="id-ID" altLang="x-none" sz="2400" dirty="0"/>
              <a:t>	VL bus (Vesa Local Bus) merupakan standar interface antara komputer dan ekspansi Slot yang menyediakan aliran data yang lebih cepat antara perangkat dikendalikan oleh kartu ekspansi dan mikroprosesor komputer Anda. Sebuah "bus lokal" adalah jalur fisik dimana data mengalir di hampir kecepatan dari mikroprosesor , meningkatkan kinerja sistem total. Bus VESA lokal sangat efektif dalam sistem dengan kartu video canggih dan mendukung 32-bit aliran data pada 50MHz . Sebuah Bus VESA lokal diimplementasikan dengan menambahkan slot tambahan dan kartu yang sejalan dengan dan menambah suatu Standar Industri Arsitektur kartu ekspansi. (ISA adalah slot ekspansi yang paling umum di komputer saat ini). </a:t>
            </a:r>
          </a:p>
        </p:txBody>
      </p:sp>
      <p:sp>
        <p:nvSpPr>
          <p:cNvPr id="27651"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13</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93980" y="1042670"/>
            <a:ext cx="8956675" cy="4526280"/>
          </a:xfrm>
        </p:spPr>
        <p:txBody>
          <a:bodyPr vert="horz" wrap="square" lIns="91440" tIns="45720" rIns="91440" bIns="45720" anchor="t"/>
          <a:lstStyle/>
          <a:p>
            <a:r>
              <a:rPr lang="id-ID" altLang="x-none" b="1" dirty="0"/>
              <a:t>PCI (5)</a:t>
            </a:r>
            <a:endParaRPr lang="id-ID" altLang="x-none" dirty="0"/>
          </a:p>
          <a:p>
            <a:pPr algn="just">
              <a:buNone/>
            </a:pPr>
            <a:r>
              <a:rPr lang="id-ID" altLang="x-none" dirty="0"/>
              <a:t>	</a:t>
            </a:r>
            <a:r>
              <a:rPr lang="id-ID" altLang="x-none" sz="2800" dirty="0"/>
              <a:t>PCI (peripheral Component Interconnect) PCI (kepanjangan dari bahasa Inggris: Peripheral Component Interconnect) adalah bus yang didesain untuk menangani beberapa perangkat keras. Standar bus PCI ini dikembangkan oleh konsorsium PCI Special Interest Group yang dibentuk oleh Intel Corporation dan beberapa perusahaan lainnya, pada tahun 1992. Tujuan dibentuknya bus ini adalah untuk menggantikan Bus ISA/EISA yang sebelumnya digunakan dalam komputer IBM PC atau kompatibelnya. </a:t>
            </a:r>
          </a:p>
        </p:txBody>
      </p:sp>
      <p:sp>
        <p:nvSpPr>
          <p:cNvPr id="28675"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14</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40335" y="1014095"/>
            <a:ext cx="8808085" cy="4114800"/>
          </a:xfrm>
        </p:spPr>
        <p:txBody>
          <a:bodyPr vert="horz" wrap="square" lIns="91440" tIns="45720" rIns="91440" bIns="45720" anchor="t"/>
          <a:lstStyle/>
          <a:p>
            <a:r>
              <a:rPr lang="id-ID" altLang="x-none" sz="2800" b="1" dirty="0"/>
              <a:t>AGP (6)</a:t>
            </a:r>
            <a:endParaRPr lang="id-ID" altLang="x-none" sz="2800" dirty="0"/>
          </a:p>
          <a:p>
            <a:pPr algn="just">
              <a:buNone/>
            </a:pPr>
            <a:r>
              <a:rPr lang="id-ID" altLang="x-none" sz="2800" dirty="0"/>
              <a:t>	AGP (Accelerated Graphics Port) merupakan Bus cepat 32 bit yang khusus untuk kartu grafis / video. Berjalan paada kecepatan 66MHz (AGP 1x),133MHz (AGP 2x), 266 MHz (AGP 4x), atau 533MHz (AGP 8x) yang akan menghasilkan bandwidth hingga sebesar 2,133MB/det. AGP di hubungkan ke north-bridge atau memori controller hub pada chipset dan konektornya pada motherboard yang diwujudkan dalam bentuk slot AGP pada system yang mendukungnya, umumnya berwarna coklat. </a:t>
            </a:r>
          </a:p>
        </p:txBody>
      </p:sp>
      <p:sp>
        <p:nvSpPr>
          <p:cNvPr id="29699"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15</a:t>
            </a:fld>
            <a:endParaRPr lang="en-US" altLang="id-ID" sz="1200" dirty="0">
              <a:latin typeface="Calibri" panose="020F0502020204030204" charset="0"/>
            </a:endParaRPr>
          </a:p>
        </p:txBody>
      </p:sp>
      <p:sp>
        <p:nvSpPr>
          <p:cNvPr id="24579" name="Rectangle 2"/>
          <p:cNvSpPr>
            <a:spLocks noGrp="1"/>
          </p:cNvSpPr>
          <p:nvPr>
            <p:ph type="title"/>
          </p:nvPr>
        </p:nvSpPr>
        <p:spPr>
          <a:xfrm>
            <a:off x="304800" y="56833"/>
            <a:ext cx="8229600" cy="792162"/>
          </a:xfrm>
        </p:spPr>
        <p:txBody>
          <a:bodyPr vert="horz" wrap="square" lIns="91440" tIns="45720" rIns="91440" bIns="45720" anchor="ctr"/>
          <a:lstStyle/>
          <a:p>
            <a:pPr eaLnBrk="1" hangingPunct="1"/>
            <a:r>
              <a:rPr lang="id-ID" sz="3600" b="1" kern="1200" dirty="0">
                <a:latin typeface="+mj-lt"/>
                <a:ea typeface="+mj-ea"/>
                <a:cs typeface="+mj-cs"/>
              </a:rPr>
              <a:t>BUS Berdasar Perancangannya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8"/>
          <p:cNvSpPr txBox="1"/>
          <p:nvPr/>
        </p:nvSpPr>
        <p:spPr>
          <a:xfrm>
            <a:off x="-538162" y="3059113"/>
            <a:ext cx="4897437" cy="2644775"/>
          </a:xfrm>
          <a:prstGeom prst="rect">
            <a:avLst/>
          </a:prstGeom>
          <a:noFill/>
          <a:ln w="9525">
            <a:noFill/>
          </a:ln>
        </p:spPr>
        <p:txBody>
          <a:bodyPr wrap="none" anchor="t"/>
          <a:lstStyle/>
          <a:p>
            <a:endParaRPr lang="id-ID" altLang="x-none" dirty="0">
              <a:latin typeface="Arial" panose="020B0604020202020204" pitchFamily="34" charset="0"/>
            </a:endParaRPr>
          </a:p>
        </p:txBody>
      </p:sp>
      <p:sp>
        <p:nvSpPr>
          <p:cNvPr id="31747" name="Rectangle 9"/>
          <p:cNvSpPr/>
          <p:nvPr/>
        </p:nvSpPr>
        <p:spPr>
          <a:xfrm>
            <a:off x="654685" y="822484"/>
            <a:ext cx="8534400" cy="4692650"/>
          </a:xfrm>
          <a:prstGeom prst="rect">
            <a:avLst/>
          </a:prstGeom>
          <a:noFill/>
          <a:ln w="9525">
            <a:noFill/>
          </a:ln>
        </p:spPr>
        <p:txBody>
          <a:bodyPr anchor="ctr">
            <a:spAutoFit/>
          </a:bodyPr>
          <a:lstStyle/>
          <a:p>
            <a:pPr defTabSz="914400" eaLnBrk="0" hangingPunct="0">
              <a:tabLst>
                <a:tab pos="457200" algn="l"/>
              </a:tabLst>
            </a:pPr>
            <a:r>
              <a:rPr lang="id-ID" sz="4000" b="1" dirty="0">
                <a:solidFill>
                  <a:srgbClr val="FF0000"/>
                </a:solidFill>
                <a:latin typeface="Arial" panose="020B0604020202020204" pitchFamily="34" charset="0"/>
              </a:rPr>
              <a:t>Kelemahan Bus Sistem</a:t>
            </a:r>
            <a:endParaRPr lang="id-ID" sz="2100" b="1" dirty="0">
              <a:solidFill>
                <a:srgbClr val="FF0000"/>
              </a:solidFill>
              <a:latin typeface="Arial" panose="020B0604020202020204" pitchFamily="34" charset="0"/>
            </a:endParaRPr>
          </a:p>
          <a:p>
            <a:pPr defTabSz="914400" eaLnBrk="0" hangingPunct="0">
              <a:tabLst>
                <a:tab pos="457200" algn="l"/>
              </a:tabLst>
            </a:pPr>
            <a:endParaRPr lang="id-ID" sz="1500" dirty="0">
              <a:latin typeface="Arial" panose="020B0604020202020204" pitchFamily="34" charset="0"/>
            </a:endParaRPr>
          </a:p>
          <a:p>
            <a:pPr defTabSz="914400" eaLnBrk="0" hangingPunct="0">
              <a:tabLst>
                <a:tab pos="457200" algn="l"/>
              </a:tabLst>
            </a:pPr>
            <a:r>
              <a:rPr lang="id-ID" altLang="x-none" sz="1700" dirty="0">
                <a:latin typeface="Arial" panose="020B0604020202020204" pitchFamily="34" charset="0"/>
              </a:rPr>
              <a:t>Apabila banyak terdapat perangkat I /O atau sistem memory yang dihubungkan ke BUS Data maka akan dapat menurunkan kinerja dari sistem keseluruhan, hal ini dikarenakan :</a:t>
            </a:r>
            <a:endParaRPr lang="id-ID" sz="1400" dirty="0">
              <a:latin typeface="Arial" panose="020B0604020202020204" pitchFamily="34" charset="0"/>
            </a:endParaRPr>
          </a:p>
          <a:p>
            <a:pPr lvl="1" indent="0" defTabSz="914400" eaLnBrk="0" hangingPunct="0">
              <a:buFont typeface="Symbol" panose="05050102010706020507" pitchFamily="18" charset="2"/>
              <a:buChar char=""/>
              <a:tabLst>
                <a:tab pos="457200" algn="l"/>
              </a:tabLst>
            </a:pPr>
            <a:r>
              <a:rPr lang="id-ID" altLang="x-none" sz="1700" dirty="0">
                <a:latin typeface="Arial" panose="020B0604020202020204" pitchFamily="34" charset="0"/>
              </a:rPr>
              <a:t>Timbulnya </a:t>
            </a:r>
            <a:r>
              <a:rPr lang="id-ID" altLang="x-none" sz="1700" b="1" dirty="0">
                <a:latin typeface="Arial" panose="020B0604020202020204" pitchFamily="34" charset="0"/>
              </a:rPr>
              <a:t>propagation  delay</a:t>
            </a:r>
            <a:endParaRPr lang="id-ID" sz="1400" dirty="0">
              <a:latin typeface="Arial" panose="020B0604020202020204" pitchFamily="34" charset="0"/>
            </a:endParaRPr>
          </a:p>
          <a:p>
            <a:pPr lvl="1" indent="0" defTabSz="914400" eaLnBrk="0" hangingPunct="0">
              <a:buFont typeface="Symbol" panose="05050102010706020507" pitchFamily="18" charset="2"/>
              <a:buChar char=""/>
              <a:tabLst>
                <a:tab pos="457200" algn="l"/>
              </a:tabLst>
            </a:pPr>
            <a:r>
              <a:rPr lang="id-ID" altLang="x-none" sz="1700" dirty="0">
                <a:latin typeface="Arial" panose="020B0604020202020204" pitchFamily="34" charset="0"/>
              </a:rPr>
              <a:t>Timbulnya permasalahan </a:t>
            </a:r>
            <a:r>
              <a:rPr lang="id-ID" altLang="x-none" sz="1700" b="1" dirty="0">
                <a:latin typeface="Arial" panose="020B0604020202020204" pitchFamily="34" charset="0"/>
              </a:rPr>
              <a:t>Bottleneck</a:t>
            </a:r>
            <a:endParaRPr lang="id-ID" sz="14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r>
              <a:rPr lang="id-ID" altLang="x-none" sz="1700" dirty="0">
                <a:latin typeface="Arial" panose="020B0604020202020204" pitchFamily="34" charset="0"/>
              </a:rPr>
              <a:t>Untuk mengatasi permasalahan tersebut maka dibuatlah beberapa arsitektur Bus dasar dengan tujuan untuk meningkatkan effisiensi sistem.</a:t>
            </a:r>
            <a:endParaRPr lang="id-ID" sz="14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endParaRPr lang="id-ID" sz="1700" dirty="0">
              <a:latin typeface="Arial" panose="020B0604020202020204" pitchFamily="34" charset="0"/>
            </a:endParaRPr>
          </a:p>
          <a:p>
            <a:pPr defTabSz="914400" eaLnBrk="0" hangingPunct="0">
              <a:tabLst>
                <a:tab pos="457200" algn="l"/>
              </a:tabLst>
            </a:pPr>
            <a:r>
              <a:rPr lang="id-ID" sz="4000" b="1" dirty="0">
                <a:solidFill>
                  <a:srgbClr val="FF0000"/>
                </a:solidFill>
                <a:latin typeface="Arial" panose="020B0604020202020204" pitchFamily="34" charset="0"/>
              </a:rPr>
              <a:t>Ada 2 Jenis Teknologi Bus Sistem</a:t>
            </a:r>
            <a:r>
              <a:rPr lang="id-ID" sz="4000" dirty="0">
                <a:latin typeface="Arial" panose="020B0604020202020204" pitchFamily="34" charset="0"/>
              </a:rPr>
              <a:t> </a:t>
            </a:r>
            <a:r>
              <a:rPr lang="id-ID" sz="1700" dirty="0">
                <a:latin typeface="Arial" panose="020B0604020202020204" pitchFamily="34" charset="0"/>
              </a:rPr>
              <a:t> </a:t>
            </a:r>
          </a:p>
          <a:p>
            <a:pPr defTabSz="914400" eaLnBrk="0" hangingPunct="0">
              <a:tabLst>
                <a:tab pos="457200" algn="l"/>
              </a:tabLst>
            </a:pPr>
            <a:r>
              <a:rPr lang="id-ID" sz="1700" dirty="0">
                <a:latin typeface="Arial" panose="020B0604020202020204" pitchFamily="34" charset="0"/>
              </a:rPr>
              <a:t>	1. Traditional Bus 	: ISA-BUS</a:t>
            </a:r>
          </a:p>
          <a:p>
            <a:pPr defTabSz="914400" eaLnBrk="0" hangingPunct="0">
              <a:tabLst>
                <a:tab pos="457200" algn="l"/>
              </a:tabLst>
            </a:pPr>
            <a:r>
              <a:rPr lang="id-ID" sz="1700" dirty="0">
                <a:latin typeface="Arial" panose="020B0604020202020204" pitchFamily="34" charset="0"/>
              </a:rPr>
              <a:t>	2. High Speed Bus	: PCI-BUS</a:t>
            </a:r>
            <a:endParaRPr lang="id-ID" sz="1700" dirty="0">
              <a:latin typeface="Arial" panose="020B0604020202020204" pitchFamily="34" charset="0"/>
              <a:ea typeface="Times New Roman" panose="02020603050405020304" pitchFamily="18" charset="0"/>
            </a:endParaRPr>
          </a:p>
        </p:txBody>
      </p:sp>
      <p:sp>
        <p:nvSpPr>
          <p:cNvPr id="6" name="Rectangle 5"/>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
          <p:cNvSpPr/>
          <p:nvPr/>
        </p:nvSpPr>
        <p:spPr>
          <a:xfrm>
            <a:off x="0" y="2095500"/>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32771" name="Text Box 11"/>
          <p:cNvSpPr txBox="1"/>
          <p:nvPr/>
        </p:nvSpPr>
        <p:spPr>
          <a:xfrm>
            <a:off x="593725" y="643255"/>
            <a:ext cx="8615680" cy="5323205"/>
          </a:xfrm>
          <a:prstGeom prst="rect">
            <a:avLst/>
          </a:prstGeom>
          <a:noFill/>
          <a:ln w="9525">
            <a:noFill/>
          </a:ln>
        </p:spPr>
        <p:txBody>
          <a:bodyPr wrap="square" anchor="t">
            <a:spAutoFit/>
          </a:bodyPr>
          <a:lstStyle/>
          <a:p>
            <a:pPr>
              <a:spcBef>
                <a:spcPct val="50000"/>
              </a:spcBef>
            </a:pPr>
            <a:r>
              <a:rPr lang="id-ID" sz="4000" b="1" dirty="0">
                <a:solidFill>
                  <a:srgbClr val="FF0000"/>
                </a:solidFill>
                <a:latin typeface="Arial" panose="020B0604020202020204" pitchFamily="34" charset="0"/>
              </a:rPr>
              <a:t>Traditional Bus (ISA-BUS)</a:t>
            </a:r>
          </a:p>
          <a:p>
            <a:pPr>
              <a:spcBef>
                <a:spcPct val="50000"/>
              </a:spcBef>
            </a:pPr>
            <a:r>
              <a:rPr lang="id-ID" b="1" dirty="0">
                <a:solidFill>
                  <a:srgbClr val="0000CC"/>
                </a:solidFill>
                <a:latin typeface="Arial" panose="020B0604020202020204" pitchFamily="34" charset="0"/>
              </a:rPr>
              <a:t>Sifat2: </a:t>
            </a:r>
          </a:p>
          <a:p>
            <a:pPr>
              <a:spcBef>
                <a:spcPct val="50000"/>
              </a:spcBef>
            </a:pPr>
            <a:r>
              <a:rPr lang="id-ID" b="1" dirty="0">
                <a:latin typeface="Arial" panose="020B0604020202020204" pitchFamily="34" charset="0"/>
              </a:rPr>
              <a:t>1.Peripheral High-Speed (network, SCSI, Video, Graphic) dengan </a:t>
            </a:r>
          </a:p>
          <a:p>
            <a:pPr>
              <a:spcBef>
                <a:spcPct val="50000"/>
              </a:spcBef>
            </a:pPr>
            <a:r>
              <a:rPr lang="id-ID" b="1" dirty="0">
                <a:latin typeface="Arial" panose="020B0604020202020204" pitchFamily="34" charset="0"/>
              </a:rPr>
              <a:t>   Peripheral  Low- Speed dikoneksikan pada expansion bus yang </a:t>
            </a:r>
          </a:p>
          <a:p>
            <a:pPr>
              <a:spcBef>
                <a:spcPct val="50000"/>
              </a:spcBef>
            </a:pPr>
            <a:r>
              <a:rPr lang="id-ID" b="1" dirty="0">
                <a:latin typeface="Arial" panose="020B0604020202020204" pitchFamily="34" charset="0"/>
              </a:rPr>
              <a:t>   sama , sehingga kinerja bus tidak optimal.</a:t>
            </a:r>
          </a:p>
          <a:p>
            <a:pPr>
              <a:spcBef>
                <a:spcPct val="50000"/>
              </a:spcBef>
            </a:pPr>
            <a:endParaRPr lang="id-ID" b="1" dirty="0">
              <a:latin typeface="Arial" panose="020B0604020202020204" pitchFamily="34" charset="0"/>
            </a:endParaRPr>
          </a:p>
          <a:p>
            <a:pPr>
              <a:spcBef>
                <a:spcPct val="50000"/>
              </a:spcBef>
            </a:pPr>
            <a:r>
              <a:rPr lang="id-ID" b="1" dirty="0">
                <a:latin typeface="Arial" panose="020B0604020202020204" pitchFamily="34" charset="0"/>
              </a:rPr>
              <a:t>2. Beban Bus sistem sangat berat, shg kinerjanya lambat</a:t>
            </a:r>
          </a:p>
          <a:p>
            <a:pPr>
              <a:spcBef>
                <a:spcPct val="50000"/>
              </a:spcBef>
            </a:pPr>
            <a:endParaRPr lang="id-ID" b="1" dirty="0">
              <a:latin typeface="Arial" panose="020B0604020202020204" pitchFamily="34" charset="0"/>
            </a:endParaRPr>
          </a:p>
          <a:p>
            <a:pPr>
              <a:spcBef>
                <a:spcPct val="50000"/>
              </a:spcBef>
            </a:pPr>
            <a:r>
              <a:rPr lang="id-ID" b="1" dirty="0">
                <a:latin typeface="Arial" panose="020B0604020202020204" pitchFamily="34" charset="0"/>
              </a:rPr>
              <a:t>3. Traditional Bus ini merupakan sistem bus tunggal (Single Bus </a:t>
            </a:r>
          </a:p>
          <a:p>
            <a:pPr>
              <a:spcBef>
                <a:spcPct val="50000"/>
              </a:spcBef>
            </a:pPr>
            <a:r>
              <a:rPr lang="id-ID" b="1" dirty="0">
                <a:latin typeface="Arial" panose="020B0604020202020204" pitchFamily="34" charset="0"/>
              </a:rPr>
              <a:t>     system) Yang populer diterapkan pada jenis IBM-PC : 8088  , era </a:t>
            </a:r>
          </a:p>
          <a:p>
            <a:pPr>
              <a:spcBef>
                <a:spcPct val="50000"/>
              </a:spcBef>
            </a:pPr>
            <a:r>
              <a:rPr lang="id-ID" b="1" dirty="0">
                <a:latin typeface="Arial" panose="020B0604020202020204" pitchFamily="34" charset="0"/>
              </a:rPr>
              <a:t>     tahun 80’an</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p:nvPr/>
        </p:nvSpPr>
        <p:spPr>
          <a:xfrm>
            <a:off x="457200" y="0"/>
            <a:ext cx="8229600" cy="1143000"/>
          </a:xfrm>
          <a:prstGeom prst="rect">
            <a:avLst/>
          </a:prstGeom>
          <a:noFill/>
          <a:ln w="9525">
            <a:noFill/>
          </a:ln>
        </p:spPr>
        <p:txBody>
          <a:bodyPr anchor="ctr"/>
          <a:lstStyle/>
          <a:p>
            <a:r>
              <a:rPr lang="id-ID" sz="3200" b="1" dirty="0">
                <a:solidFill>
                  <a:srgbClr val="FF0000"/>
                </a:solidFill>
                <a:latin typeface="Calibri" panose="020F0502020204030204" charset="0"/>
              </a:rPr>
              <a:t>DIAGRAM TRADISIONAL BUS</a:t>
            </a:r>
          </a:p>
        </p:txBody>
      </p:sp>
      <p:graphicFrame>
        <p:nvGraphicFramePr>
          <p:cNvPr id="33794" name="Object 8"/>
          <p:cNvGraphicFramePr>
            <a:graphicFrameLocks noGrp="1" noChangeAspect="1"/>
          </p:cNvGraphicFramePr>
          <p:nvPr>
            <p:ph idx="1"/>
          </p:nvPr>
        </p:nvGraphicFramePr>
        <p:xfrm>
          <a:off x="838200" y="1920240"/>
          <a:ext cx="7848600" cy="4430713"/>
        </p:xfrm>
        <a:graphic>
          <a:graphicData uri="http://schemas.openxmlformats.org/presentationml/2006/ole">
            <mc:AlternateContent xmlns:mc="http://schemas.openxmlformats.org/markup-compatibility/2006">
              <mc:Choice xmlns:v="urn:schemas-microsoft-com:vml" Requires="v">
                <p:oleObj spid="_x0000_s3079" r:id="rId3" imgW="9052560" imgH="5111750" progId="Visio.Drawing.3">
                  <p:embed/>
                </p:oleObj>
              </mc:Choice>
              <mc:Fallback>
                <p:oleObj r:id="rId3" imgW="9052560" imgH="5111750" progId="Visio.Drawing.3">
                  <p:embed/>
                  <p:pic>
                    <p:nvPicPr>
                      <p:cNvPr id="0" name="Gambar 3075"/>
                      <p:cNvPicPr/>
                      <p:nvPr/>
                    </p:nvPicPr>
                    <p:blipFill>
                      <a:blip r:embed="rId4"/>
                      <a:stretch>
                        <a:fillRect/>
                      </a:stretch>
                    </p:blipFill>
                    <p:spPr>
                      <a:xfrm>
                        <a:off x="838200" y="1920240"/>
                        <a:ext cx="7848600" cy="4430713"/>
                      </a:xfrm>
                      <a:prstGeom prst="rect">
                        <a:avLst/>
                      </a:prstGeom>
                      <a:noFill/>
                      <a:ln w="38100">
                        <a:miter/>
                      </a:ln>
                    </p:spPr>
                  </p:pic>
                </p:oleObj>
              </mc:Fallback>
            </mc:AlternateContent>
          </a:graphicData>
        </a:graphic>
      </p:graphicFrame>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p:nvPr/>
        </p:nvSpPr>
        <p:spPr>
          <a:xfrm>
            <a:off x="380365" y="678339"/>
            <a:ext cx="8029575" cy="4707890"/>
          </a:xfrm>
          <a:prstGeom prst="rect">
            <a:avLst/>
          </a:prstGeom>
          <a:noFill/>
          <a:ln w="9525">
            <a:noFill/>
          </a:ln>
        </p:spPr>
        <p:txBody>
          <a:bodyPr anchor="ctr">
            <a:spAutoFit/>
          </a:bodyPr>
          <a:lstStyle/>
          <a:p>
            <a:pPr marL="342900" indent="-342900" defTabSz="914400">
              <a:tabLst>
                <a:tab pos="457200" algn="l"/>
              </a:tabLst>
            </a:pPr>
            <a:r>
              <a:rPr lang="id-ID" altLang="x-none" sz="4000" b="1" dirty="0">
                <a:solidFill>
                  <a:srgbClr val="FF0000"/>
                </a:solidFill>
                <a:latin typeface="Arial" panose="020B0604020202020204" pitchFamily="34" charset="0"/>
              </a:rPr>
              <a:t>High Speed Bus</a:t>
            </a:r>
            <a:endParaRPr lang="id-ID" sz="2000" b="1" dirty="0">
              <a:solidFill>
                <a:srgbClr val="FF0000"/>
              </a:solidFill>
              <a:latin typeface="Arial" panose="020B0604020202020204" pitchFamily="34" charset="0"/>
            </a:endParaRPr>
          </a:p>
          <a:p>
            <a:pPr marL="342900" indent="-342900" defTabSz="914400">
              <a:tabLst>
                <a:tab pos="457200" algn="l"/>
              </a:tabLst>
            </a:pPr>
            <a:endParaRPr lang="id-ID" b="1" dirty="0">
              <a:solidFill>
                <a:srgbClr val="000099"/>
              </a:solidFill>
              <a:latin typeface="Arial" panose="020B0604020202020204" pitchFamily="34" charset="0"/>
            </a:endParaRPr>
          </a:p>
          <a:p>
            <a:pPr marL="342900" indent="-342900" defTabSz="914400">
              <a:tabLst>
                <a:tab pos="457200" algn="l"/>
              </a:tabLst>
            </a:pPr>
            <a:r>
              <a:rPr lang="id-ID" b="1" dirty="0">
                <a:solidFill>
                  <a:srgbClr val="000099"/>
                </a:solidFill>
                <a:latin typeface="Arial" panose="020B0604020202020204" pitchFamily="34" charset="0"/>
              </a:rPr>
              <a:t>Sifat-Sifat</a:t>
            </a:r>
          </a:p>
          <a:p>
            <a:pPr marL="342900" indent="-342900" defTabSz="914400">
              <a:tabLst>
                <a:tab pos="457200" algn="l"/>
              </a:tabLst>
            </a:pPr>
            <a:endParaRPr lang="id-ID" b="1" dirty="0">
              <a:latin typeface="Arial" panose="020B0604020202020204" pitchFamily="34" charset="0"/>
            </a:endParaRPr>
          </a:p>
          <a:p>
            <a:pPr marL="342900" indent="-342900" defTabSz="914400">
              <a:buAutoNum type="arabicPeriod"/>
              <a:tabLst>
                <a:tab pos="457200" algn="l"/>
              </a:tabLst>
            </a:pPr>
            <a:r>
              <a:rPr lang="id-ID" b="1" dirty="0">
                <a:latin typeface="Arial" panose="020B0604020202020204" pitchFamily="34" charset="0"/>
              </a:rPr>
              <a:t>High Speed Bus , yaitu bus berkecepatan tinggi untuk koneksi peripheral berkecepatan tinggi : Video, Graphic , Network, SCSI</a:t>
            </a:r>
          </a:p>
          <a:p>
            <a:pPr marL="342900" indent="-342900" defTabSz="914400">
              <a:buAutoNum type="arabicPeriod"/>
              <a:tabLst>
                <a:tab pos="457200" algn="l"/>
              </a:tabLst>
            </a:pPr>
            <a:r>
              <a:rPr lang="id-ID" b="1" dirty="0">
                <a:latin typeface="Arial" panose="020B0604020202020204" pitchFamily="34" charset="0"/>
              </a:rPr>
              <a:t>Expansion Bus , yaitu bus berkecepatan rendah untuk koneksi peripheral berkecepatan rendah , seperti: Modem, Fax , Serial</a:t>
            </a:r>
          </a:p>
          <a:p>
            <a:pPr marL="342900" indent="-342900" defTabSz="914400">
              <a:buAutoNum type="arabicPeriod"/>
              <a:tabLst>
                <a:tab pos="457200" algn="l"/>
              </a:tabLst>
            </a:pPr>
            <a:r>
              <a:rPr lang="id-ID" b="1" dirty="0">
                <a:latin typeface="Arial" panose="020B0604020202020204" pitchFamily="34" charset="0"/>
              </a:rPr>
              <a:t>Beban Sistem Bus menjadi lebih ringan sehingga kinerjanya menjadi lebih cepat.</a:t>
            </a:r>
          </a:p>
          <a:p>
            <a:pPr marL="342900" indent="-342900" defTabSz="914400">
              <a:buAutoNum type="arabicPeriod"/>
              <a:tabLst>
                <a:tab pos="457200" algn="l"/>
              </a:tabLst>
            </a:pPr>
            <a:r>
              <a:rPr lang="id-ID" b="1" dirty="0">
                <a:latin typeface="Arial" panose="020B0604020202020204" pitchFamily="34" charset="0"/>
              </a:rPr>
              <a:t>High Speed bus merupakan jenis bus ganda (multi bus)</a:t>
            </a:r>
          </a:p>
          <a:p>
            <a:pPr marL="342900" indent="-342900" defTabSz="914400">
              <a:buAutoNum type="arabicPeriod"/>
              <a:tabLst>
                <a:tab pos="457200" algn="l"/>
              </a:tabLst>
            </a:pPr>
            <a:r>
              <a:rPr lang="id-ID" b="1" dirty="0">
                <a:latin typeface="Arial" panose="020B0604020202020204" pitchFamily="34" charset="0"/>
              </a:rPr>
              <a:t>Contoh : PCI - BUS</a:t>
            </a:r>
          </a:p>
        </p:txBody>
      </p:sp>
      <p:sp>
        <p:nvSpPr>
          <p:cNvPr id="34819" name="Rectangle 9"/>
          <p:cNvSpPr/>
          <p:nvPr/>
        </p:nvSpPr>
        <p:spPr>
          <a:xfrm>
            <a:off x="0" y="1985963"/>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2" name="Judul 365571"/>
          <p:cNvSpPr>
            <a:spLocks noGrp="1"/>
          </p:cNvSpPr>
          <p:nvPr>
            <p:ph type="ctrTitle"/>
          </p:nvPr>
        </p:nvSpPr>
        <p:spPr/>
        <p:txBody>
          <a:bodyPr anchor="b"/>
          <a:lstStyle/>
          <a:p>
            <a:pPr defTabSz="914400">
              <a:buSzTx/>
            </a:pPr>
            <a:r>
              <a:rPr kern="1200" baseline="0">
                <a:latin typeface="Arial" panose="020B0604020202020204" pitchFamily="34" charset="0"/>
              </a:rPr>
              <a:t>ARSITEKTUR HARDWARE </a:t>
            </a:r>
            <a:r>
              <a:rPr lang="id-ID" kern="1200" baseline="0">
                <a:latin typeface="Arial" panose="020B0604020202020204" pitchFamily="34" charset="0"/>
              </a:rPr>
              <a:t>2</a:t>
            </a:r>
          </a:p>
        </p:txBody>
      </p:sp>
      <p:sp>
        <p:nvSpPr>
          <p:cNvPr id="365573" name="Subjudul 365572"/>
          <p:cNvSpPr>
            <a:spLocks noGrp="1"/>
          </p:cNvSpPr>
          <p:nvPr>
            <p:ph type="subTitle" idx="1"/>
          </p:nvPr>
        </p:nvSpPr>
        <p:spPr>
          <a:xfrm>
            <a:off x="1295400" y="5562600"/>
            <a:ext cx="7239000" cy="685800"/>
          </a:xfrm>
        </p:spPr>
        <p:txBody>
          <a:bodyPr anchor="t"/>
          <a:lstStyle/>
          <a:p>
            <a:pPr algn="ctr" defTabSz="914400">
              <a:buSzPct val="70000"/>
            </a:pPr>
            <a:r>
              <a:rPr lang="id-ID" sz="2500" kern="1200" baseline="0">
                <a:latin typeface="Verdana" panose="020B0604030504040204" pitchFamily="34" charset="0"/>
              </a:rPr>
              <a:t>BUS SISTEM &amp; STRUKTUR INTERKONEKSI</a:t>
            </a:r>
          </a:p>
        </p:txBody>
      </p:sp>
      <p:pic>
        <p:nvPicPr>
          <p:cNvPr id="365574" name="Gambar 365573" descr="Game"/>
          <p:cNvPicPr>
            <a:picLocks noChangeAspect="1"/>
          </p:cNvPicPr>
          <p:nvPr/>
        </p:nvPicPr>
        <p:blipFill>
          <a:blip r:embed="rId2"/>
          <a:stretch>
            <a:fillRect/>
          </a:stretch>
        </p:blipFill>
        <p:spPr>
          <a:xfrm>
            <a:off x="3505200" y="2971800"/>
            <a:ext cx="2168525" cy="236220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p:nvPr/>
        </p:nvSpPr>
        <p:spPr>
          <a:xfrm>
            <a:off x="457200" y="0"/>
            <a:ext cx="8229600" cy="1143000"/>
          </a:xfrm>
          <a:prstGeom prst="rect">
            <a:avLst/>
          </a:prstGeom>
          <a:noFill/>
          <a:ln w="9525">
            <a:noFill/>
          </a:ln>
        </p:spPr>
        <p:txBody>
          <a:bodyPr anchor="ctr"/>
          <a:lstStyle/>
          <a:p>
            <a:r>
              <a:rPr lang="id-ID" sz="3200" b="1" dirty="0">
                <a:solidFill>
                  <a:srgbClr val="FF0000"/>
                </a:solidFill>
                <a:latin typeface="Calibri" panose="020F0502020204030204" charset="0"/>
              </a:rPr>
              <a:t>DIAGRAM HIGH SPEED BUS</a:t>
            </a:r>
          </a:p>
        </p:txBody>
      </p:sp>
      <p:graphicFrame>
        <p:nvGraphicFramePr>
          <p:cNvPr id="35842" name="Object 5"/>
          <p:cNvGraphicFramePr>
            <a:graphicFrameLocks noGrp="1" noChangeAspect="1"/>
          </p:cNvGraphicFramePr>
          <p:nvPr>
            <p:ph idx="1"/>
          </p:nvPr>
        </p:nvGraphicFramePr>
        <p:xfrm>
          <a:off x="838200" y="1676400"/>
          <a:ext cx="7467600" cy="4260850"/>
        </p:xfrm>
        <a:graphic>
          <a:graphicData uri="http://schemas.openxmlformats.org/presentationml/2006/ole">
            <mc:AlternateContent xmlns:mc="http://schemas.openxmlformats.org/markup-compatibility/2006">
              <mc:Choice xmlns:v="urn:schemas-microsoft-com:vml" Requires="v">
                <p:oleObj spid="_x0000_s4098" r:id="rId3" imgW="9052560" imgH="5166360" progId="Visio.Drawing.3">
                  <p:embed/>
                </p:oleObj>
              </mc:Choice>
              <mc:Fallback>
                <p:oleObj r:id="rId3" imgW="9052560" imgH="5166360" progId="Visio.Drawing.3">
                  <p:embed/>
                  <p:pic>
                    <p:nvPicPr>
                      <p:cNvPr id="0" name="Gambar 3076"/>
                      <p:cNvPicPr/>
                      <p:nvPr/>
                    </p:nvPicPr>
                    <p:blipFill>
                      <a:blip r:embed="rId4"/>
                      <a:stretch>
                        <a:fillRect/>
                      </a:stretch>
                    </p:blipFill>
                    <p:spPr>
                      <a:xfrm>
                        <a:off x="838200" y="1676400"/>
                        <a:ext cx="7467600" cy="4260850"/>
                      </a:xfrm>
                      <a:prstGeom prst="rect">
                        <a:avLst/>
                      </a:prstGeom>
                      <a:noFill/>
                      <a:ln w="38100">
                        <a:miter/>
                      </a:ln>
                    </p:spPr>
                  </p:pic>
                </p:oleObj>
              </mc:Fallback>
            </mc:AlternateContent>
          </a:graphicData>
        </a:graphic>
      </p:graphicFrame>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p:nvPr/>
        </p:nvSpPr>
        <p:spPr>
          <a:xfrm>
            <a:off x="608330" y="0"/>
            <a:ext cx="8229600" cy="1143000"/>
          </a:xfrm>
          <a:prstGeom prst="rect">
            <a:avLst/>
          </a:prstGeom>
          <a:noFill/>
          <a:ln w="9525">
            <a:noFill/>
          </a:ln>
        </p:spPr>
        <p:txBody>
          <a:bodyPr anchor="ctr"/>
          <a:lstStyle/>
          <a:p>
            <a:r>
              <a:rPr lang="id-ID" sz="4400" b="1" dirty="0">
                <a:solidFill>
                  <a:srgbClr val="FF0000"/>
                </a:solidFill>
                <a:latin typeface="Calibri" panose="020F0502020204030204" charset="0"/>
              </a:rPr>
              <a:t>Proses Penanganan Word data</a:t>
            </a:r>
          </a:p>
        </p:txBody>
      </p:sp>
      <p:sp>
        <p:nvSpPr>
          <p:cNvPr id="36866" name="Rectangle 7"/>
          <p:cNvSpPr/>
          <p:nvPr/>
        </p:nvSpPr>
        <p:spPr>
          <a:xfrm>
            <a:off x="708025" y="1483995"/>
            <a:ext cx="8029575" cy="5262563"/>
          </a:xfrm>
          <a:prstGeom prst="rect">
            <a:avLst/>
          </a:prstGeom>
          <a:noFill/>
          <a:ln w="9525">
            <a:noFill/>
          </a:ln>
        </p:spPr>
        <p:txBody>
          <a:bodyPr anchor="ctr">
            <a:spAutoFit/>
          </a:bodyPr>
          <a:lstStyle/>
          <a:p>
            <a:pPr algn="just"/>
            <a:r>
              <a:rPr lang="id-ID" altLang="x-none" sz="2400" dirty="0">
                <a:latin typeface="Arial" panose="020B0604020202020204" pitchFamily="34" charset="0"/>
              </a:rPr>
              <a:t>Sistem bus merupakan penghubung keseluruhan komponen komputer dalam menjalankan tugasnya.</a:t>
            </a:r>
          </a:p>
          <a:p>
            <a:pPr algn="just"/>
            <a:endParaRPr lang="id-ID" altLang="x-none" sz="2400" dirty="0">
              <a:latin typeface="Arial" panose="020B0604020202020204" pitchFamily="34" charset="0"/>
            </a:endParaRPr>
          </a:p>
          <a:p>
            <a:pPr algn="just"/>
            <a:r>
              <a:rPr lang="id-ID" altLang="x-none" sz="2400" dirty="0">
                <a:latin typeface="Arial" panose="020B0604020202020204" pitchFamily="34" charset="0"/>
              </a:rPr>
              <a:t>Untuk mencapai kecepatan operasi yang sesuai, komputer harus diorganisasi sehingga semua unitnya dapat menangani satu word data penuh pada waktu tertentu. Pada saat suatu word data ditransfer antar unit, semua bitnya dtransfer secara paralel, yaitu bit tersebut ditransfer secara simultan melalui banyak kabel, atau jalur, satu bit per jalur. Sekelompok jalur yang berfungsi sebagai jalan penghubung untuk beberapa peralatan disebut bus. Selain jalur yang membawa data, bus harus memiliki jalur untuk alamat dan keperluan kontrol.</a:t>
            </a:r>
          </a:p>
          <a:p>
            <a:pPr algn="just"/>
            <a:endParaRPr lang="id-ID" altLang="x-none" sz="2400" dirty="0">
              <a:latin typeface="Arial" panose="020B0604020202020204" pitchFamily="34" charset="0"/>
            </a:endParaRPr>
          </a:p>
        </p:txBody>
      </p:sp>
      <p:sp>
        <p:nvSpPr>
          <p:cNvPr id="36867" name="Rectangle 9"/>
          <p:cNvSpPr/>
          <p:nvPr/>
        </p:nvSpPr>
        <p:spPr>
          <a:xfrm>
            <a:off x="0" y="1985963"/>
            <a:ext cx="9144000" cy="0"/>
          </a:xfrm>
          <a:prstGeom prst="rect">
            <a:avLst/>
          </a:prstGeom>
          <a:noFill/>
          <a:ln w="9525">
            <a:noFill/>
          </a:ln>
        </p:spPr>
        <p:txBody>
          <a:bodyPr wrap="none" anchor="ctr">
            <a:spAutoFit/>
          </a:bodyPr>
          <a:lstStyle/>
          <a:p>
            <a:endParaRPr lang="id-ID" altLang="x-none" dirty="0">
              <a:latin typeface="Arial" panose="020B0604020202020204" pitchFamily="34" charset="0"/>
            </a:endParaRP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541655" y="102870"/>
            <a:ext cx="8145145" cy="1143000"/>
          </a:xfrm>
        </p:spPr>
        <p:txBody>
          <a:bodyPr vert="horz" wrap="square" lIns="91440" tIns="45720" rIns="91440" bIns="45720" anchor="ctr"/>
          <a:lstStyle/>
          <a:p>
            <a:r>
              <a:rPr lang="id-ID" altLang="x-none" kern="1200" dirty="0">
                <a:latin typeface="+mj-lt"/>
                <a:ea typeface="+mj-ea"/>
                <a:cs typeface="+mj-cs"/>
              </a:rPr>
              <a:t>BUS DATA TUNGGAL</a:t>
            </a:r>
          </a:p>
        </p:txBody>
      </p:sp>
      <p:sp>
        <p:nvSpPr>
          <p:cNvPr id="37890" name="Content Placeholder 2"/>
          <p:cNvSpPr>
            <a:spLocks noGrp="1"/>
          </p:cNvSpPr>
          <p:nvPr>
            <p:ph idx="1"/>
          </p:nvPr>
        </p:nvSpPr>
        <p:spPr>
          <a:xfrm>
            <a:off x="442595" y="2007235"/>
            <a:ext cx="8582025" cy="4114800"/>
          </a:xfrm>
        </p:spPr>
        <p:txBody>
          <a:bodyPr vert="horz" wrap="square" lIns="91440" tIns="45720" rIns="91440" bIns="45720" anchor="t"/>
          <a:lstStyle/>
          <a:p>
            <a:pPr algn="just"/>
            <a:r>
              <a:rPr lang="id-ID" altLang="x-none" sz="2000" dirty="0"/>
              <a:t>Cara yang paling sederhana untuk menginterkoneksikan unit fungsional adalah dengan menggunakan bus tunggal. </a:t>
            </a:r>
            <a:r>
              <a:rPr lang="sv-SE" altLang="x-none" sz="2000" dirty="0"/>
              <a:t>Karena bus tersebut hanya dapat</a:t>
            </a:r>
            <a:r>
              <a:rPr lang="id-ID" altLang="x-none" sz="2000" dirty="0"/>
              <a:t> </a:t>
            </a:r>
            <a:r>
              <a:rPr lang="sv-SE" altLang="x-none" sz="2000" dirty="0"/>
              <a:t>digunakan untuk satu transfer pada satu waktu, maka hanya dua unit yang dapat</a:t>
            </a:r>
            <a:r>
              <a:rPr lang="id-ID" altLang="x-none" sz="2000" dirty="0"/>
              <a:t> secara aktif menggunakan bus tersebut pada tiap waktu tertentu. Jalur kontrol bus </a:t>
            </a:r>
            <a:r>
              <a:rPr lang="nl-NL" altLang="x-none" sz="2000" dirty="0"/>
              <a:t>digunakan untuk mempertimbangkan banyak permintaan terhadap penggunaan bus.</a:t>
            </a:r>
            <a:r>
              <a:rPr lang="id-ID" altLang="x-none" sz="2000" dirty="0"/>
              <a:t> </a:t>
            </a:r>
          </a:p>
          <a:p>
            <a:pPr algn="just"/>
            <a:endParaRPr lang="id-ID" altLang="x-none" sz="2000" dirty="0"/>
          </a:p>
          <a:p>
            <a:pPr algn="just"/>
            <a:r>
              <a:rPr lang="id-ID" altLang="x-none" sz="2000" dirty="0"/>
              <a:t>Sifat utama struktur bus tunggal adalah biaya rendah dan fleksibilitasnya pada pemasangan peralatan periferal. Sistem yang terdiri dari banyak bus mencapai konkurensi yang lebih dalam operasi dengan memungkinkan dua atau lebih transfer dilakukan pada waktu yang sama. Hal ini menuju kepada performa yang lebih baik tetapi dengan biaya yang lebih besar.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vert="horz" wrap="square" lIns="91440" tIns="45720" rIns="91440" bIns="45720" anchor="ctr"/>
          <a:lstStyle/>
          <a:p>
            <a:r>
              <a:rPr lang="id-ID" altLang="x-none" dirty="0">
                <a:sym typeface="+mn-ea"/>
              </a:rPr>
              <a:t>Struktur Bus Tunggal</a:t>
            </a:r>
            <a:endParaRPr lang="id-ID" altLang="x-none" kern="1200" dirty="0">
              <a:latin typeface="+mj-lt"/>
              <a:ea typeface="+mj-ea"/>
              <a:cs typeface="+mj-cs"/>
            </a:endParaRPr>
          </a:p>
        </p:txBody>
      </p:sp>
      <p:sp>
        <p:nvSpPr>
          <p:cNvPr id="38914" name="Content Placeholder 2"/>
          <p:cNvSpPr>
            <a:spLocks noGrp="1"/>
          </p:cNvSpPr>
          <p:nvPr>
            <p:ph idx="1"/>
          </p:nvPr>
        </p:nvSpPr>
        <p:spPr/>
        <p:txBody>
          <a:bodyPr vert="horz" wrap="square" lIns="91440" tIns="45720" rIns="91440" bIns="45720" anchor="t"/>
          <a:lstStyle/>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endParaRPr lang="id-ID" altLang="x-none" dirty="0"/>
          </a:p>
          <a:p>
            <a:pPr>
              <a:buNone/>
            </a:pPr>
            <a:endParaRPr lang="id-ID" altLang="x-none" dirty="0"/>
          </a:p>
        </p:txBody>
      </p:sp>
      <p:pic>
        <p:nvPicPr>
          <p:cNvPr id="38916" name="Picture 2"/>
          <p:cNvPicPr>
            <a:picLocks noChangeAspect="1"/>
          </p:cNvPicPr>
          <p:nvPr/>
        </p:nvPicPr>
        <p:blipFill>
          <a:blip r:embed="rId2"/>
          <a:stretch>
            <a:fillRect/>
          </a:stretch>
        </p:blipFill>
        <p:spPr>
          <a:xfrm>
            <a:off x="0" y="1524000"/>
            <a:ext cx="8534400" cy="4267200"/>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373188" y="121920"/>
            <a:ext cx="7313612" cy="1143000"/>
          </a:xfrm>
        </p:spPr>
        <p:txBody>
          <a:bodyPr vert="horz" wrap="square" lIns="91440" tIns="45720" rIns="91440" bIns="45720" anchor="ctr"/>
          <a:lstStyle/>
          <a:p>
            <a:r>
              <a:rPr lang="id-ID" altLang="x-none" kern="1200" dirty="0">
                <a:latin typeface="+mj-lt"/>
                <a:ea typeface="+mj-ea"/>
                <a:cs typeface="+mj-cs"/>
              </a:rPr>
              <a:t>REGISTER BUFFER</a:t>
            </a:r>
          </a:p>
        </p:txBody>
      </p:sp>
      <p:sp>
        <p:nvSpPr>
          <p:cNvPr id="40962" name="Content Placeholder 2"/>
          <p:cNvSpPr>
            <a:spLocks noGrp="1"/>
          </p:cNvSpPr>
          <p:nvPr>
            <p:ph idx="1"/>
          </p:nvPr>
        </p:nvSpPr>
        <p:spPr>
          <a:xfrm>
            <a:off x="636905" y="1137285"/>
            <a:ext cx="8229600" cy="5257800"/>
          </a:xfrm>
        </p:spPr>
        <p:txBody>
          <a:bodyPr vert="horz" wrap="square" lIns="91440" tIns="45720" rIns="91440" bIns="45720" anchor="t"/>
          <a:lstStyle/>
          <a:p>
            <a:pPr algn="just"/>
            <a:r>
              <a:rPr lang="id-ID" altLang="x-none" sz="1800" dirty="0"/>
              <a:t>Pendekatan yang umum untuk melakukan </a:t>
            </a:r>
            <a:r>
              <a:rPr lang="id-ID" altLang="x-none" sz="1800" dirty="0">
                <a:sym typeface="+mn-ea"/>
              </a:rPr>
              <a:t>mekanisme transfer efisien </a:t>
            </a:r>
            <a:r>
              <a:rPr lang="id-ID" altLang="x-none" sz="1800" dirty="0"/>
              <a:t>adalah dengan menyertakan register buffer pada peralatan yang menyimpan informasi selama transfer. Untuk mengilustrasikan teknik tersebut, perhatikanlah transfer karakter terencode dari prosesor ke printer karakter.</a:t>
            </a:r>
          </a:p>
          <a:p>
            <a:pPr algn="just"/>
            <a:r>
              <a:rPr lang="id-ID" altLang="x-none" sz="1800" dirty="0"/>
              <a:t>Karena buffer adalah register elektronik, maka transfer tersebut memerlukan waktu yang relatif sebentar. Pada saat buffer telah diload, printer dapat mulai mencetak tanpa intervensi lebih lanjut dari prosesor. Bus dan prosesor tidak lagi diperlukan dan dapat dibebaskan untuk aktifitas yang lain. Printer terus mencetak karakter yang terdapat dalam buffernya dan tidak tersedia untuk transfer selanjutnya hingga proses ini selesai. </a:t>
            </a:r>
          </a:p>
          <a:p>
            <a:pPr algn="just"/>
            <a:r>
              <a:rPr lang="id-ID" altLang="x-none" sz="1800" dirty="0"/>
              <a:t>Jadi, register buffer memperhalus </a:t>
            </a:r>
            <a:r>
              <a:rPr lang="nb-NO" altLang="x-none" sz="1800" dirty="0"/>
              <a:t>perbedaan timing antar prosesor, memori, dan peralatan I/O. Register buffer</a:t>
            </a:r>
            <a:r>
              <a:rPr lang="id-ID" altLang="x-none" sz="1800" dirty="0"/>
              <a:t> tersebut mencegah prosesor kecepatan tinggi terhalangi oleh peralatan I/O yang </a:t>
            </a:r>
            <a:r>
              <a:rPr lang="nn-NO" altLang="x-none" sz="1800" dirty="0"/>
              <a:t>lambat selama suatu rangkaian transfer data. Hal ini memungkinkan prosessor</a:t>
            </a:r>
            <a:r>
              <a:rPr lang="sv-SE" altLang="x-none" sz="1800" dirty="0"/>
              <a:t>untuk berpindah dengan cepat dari satu peralatan ke peralatan yang lain,</a:t>
            </a:r>
            <a:r>
              <a:rPr lang="id-ID" altLang="x-none" sz="1800" dirty="0"/>
              <a:t> merangkaikan aktifitas pengolahannya dengan transfer data yang melibatkanbeberapa peralatan L/O.</a:t>
            </a:r>
          </a:p>
        </p:txBody>
      </p:sp>
      <p:sp>
        <p:nvSpPr>
          <p:cNvPr id="40963" name="Slide Number Placeholder 4"/>
          <p:cNvSpPr>
            <a:spLocks noGrp="1"/>
          </p:cNvSpPr>
          <p:nvPr>
            <p:ph type="sldNum" sz="quarter" idx="4"/>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altLang="id-ID" sz="1200" dirty="0">
                <a:latin typeface="Calibri" panose="020F0502020204030204" charset="0"/>
              </a:rPr>
              <a:t>24</a:t>
            </a:fld>
            <a:endParaRPr lang="en-US" altLang="id-ID" sz="1200" dirty="0">
              <a:latin typeface="Calibri" panose="020F050202020403020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
          <p:cNvPicPr>
            <a:picLocks noGrp="1" noChangeAspect="1"/>
          </p:cNvPicPr>
          <p:nvPr>
            <p:ph idx="1"/>
          </p:nvPr>
        </p:nvPicPr>
        <p:blipFill>
          <a:blip r:embed="rId2"/>
          <a:stretch>
            <a:fillRect/>
          </a:stretch>
        </p:blipFill>
        <p:spPr>
          <a:xfrm>
            <a:off x="762000" y="1600200"/>
            <a:ext cx="7696200" cy="4038600"/>
          </a:xfrm>
        </p:spPr>
      </p:pic>
      <p:sp>
        <p:nvSpPr>
          <p:cNvPr id="13314" name="Rectangle 5"/>
          <p:cNvSpPr>
            <a:spLocks noGrp="1"/>
          </p:cNvSpPr>
          <p:nvPr>
            <p:ph type="title"/>
          </p:nvPr>
        </p:nvSpPr>
        <p:spPr>
          <a:xfrm>
            <a:off x="457200" y="274638"/>
            <a:ext cx="8229600" cy="792162"/>
          </a:xfrm>
        </p:spPr>
        <p:txBody>
          <a:bodyPr vert="horz" wrap="square" lIns="91440" tIns="45720" rIns="91440" bIns="45720" anchor="ctr"/>
          <a:lstStyle/>
          <a:p>
            <a:pPr eaLnBrk="1" hangingPunct="1"/>
            <a:r>
              <a:rPr lang="id-ID" sz="3200" kern="1200" dirty="0">
                <a:latin typeface="+mj-lt"/>
                <a:ea typeface="+mj-ea"/>
                <a:cs typeface="+mj-cs"/>
              </a:rPr>
              <a:t>BUS &amp; Struktur Logika Sederhana Organisasi Perangkat Keras Komputer</a:t>
            </a: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xfrm>
            <a:off x="457200" y="274638"/>
            <a:ext cx="8229600" cy="792162"/>
          </a:xfrm>
        </p:spPr>
        <p:txBody>
          <a:bodyPr vert="horz" wrap="square" lIns="91440" tIns="45720" rIns="91440" bIns="45720" anchor="ctr"/>
          <a:lstStyle/>
          <a:p>
            <a:pPr eaLnBrk="1" hangingPunct="1"/>
            <a:r>
              <a:rPr lang="id-ID" sz="3600" kern="1200" dirty="0">
                <a:latin typeface="+mj-lt"/>
                <a:ea typeface="+mj-ea"/>
                <a:cs typeface="+mj-cs"/>
              </a:rPr>
              <a:t>BUS &amp; Struktur Kerja Organisasi Perangkat Keras Komputer</a:t>
            </a:r>
          </a:p>
        </p:txBody>
      </p:sp>
      <p:pic>
        <p:nvPicPr>
          <p:cNvPr id="14338" name="Picture 4"/>
          <p:cNvPicPr>
            <a:picLocks noGrp="1" noChangeAspect="1"/>
          </p:cNvPicPr>
          <p:nvPr>
            <p:ph idx="1"/>
          </p:nvPr>
        </p:nvPicPr>
        <p:blipFill>
          <a:blip r:embed="rId2"/>
          <a:stretch>
            <a:fillRect/>
          </a:stretch>
        </p:blipFill>
        <p:spPr>
          <a:xfrm>
            <a:off x="1219200" y="1123950"/>
            <a:ext cx="7010400" cy="5126038"/>
          </a:xfrm>
        </p:spPr>
      </p:pic>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p:nvPr/>
        </p:nvSpPr>
        <p:spPr>
          <a:xfrm>
            <a:off x="457200" y="0"/>
            <a:ext cx="8229600" cy="1143000"/>
          </a:xfrm>
          <a:prstGeom prst="rect">
            <a:avLst/>
          </a:prstGeom>
          <a:noFill/>
          <a:ln w="9525">
            <a:noFill/>
          </a:ln>
        </p:spPr>
        <p:txBody>
          <a:bodyPr anchor="ctr"/>
          <a:lstStyle/>
          <a:p>
            <a:pPr algn="ctr"/>
            <a:r>
              <a:rPr lang="id-ID" sz="4400" b="1" dirty="0">
                <a:solidFill>
                  <a:srgbClr val="FF0000"/>
                </a:solidFill>
                <a:latin typeface="Calibri" panose="020F0502020204030204" charset="0"/>
              </a:rPr>
              <a:t>DEFINISI</a:t>
            </a:r>
          </a:p>
        </p:txBody>
      </p:sp>
      <p:sp>
        <p:nvSpPr>
          <p:cNvPr id="16386" name="Rectangle 7"/>
          <p:cNvSpPr/>
          <p:nvPr/>
        </p:nvSpPr>
        <p:spPr>
          <a:xfrm>
            <a:off x="457200" y="74772"/>
            <a:ext cx="7924800" cy="6431280"/>
          </a:xfrm>
          <a:prstGeom prst="rect">
            <a:avLst/>
          </a:prstGeom>
          <a:noFill/>
          <a:ln w="9525">
            <a:noFill/>
          </a:ln>
        </p:spPr>
        <p:txBody>
          <a:bodyPr wrap="square" anchor="ctr">
            <a:spAutoFit/>
          </a:bodyPr>
          <a:lstStyle/>
          <a:p>
            <a:pPr defTabSz="914400">
              <a:tabLst>
                <a:tab pos="457200" algn="l"/>
              </a:tabLst>
            </a:pPr>
            <a:endParaRPr lang="id-ID" altLang="x-none" sz="2400" b="1" dirty="0">
              <a:solidFill>
                <a:srgbClr val="FF0000"/>
              </a:solidFill>
              <a:latin typeface="Arial" panose="020B0604020202020204" pitchFamily="34" charset="0"/>
            </a:endParaRPr>
          </a:p>
          <a:p>
            <a:pPr defTabSz="914400">
              <a:tabLst>
                <a:tab pos="457200" algn="l"/>
              </a:tabLst>
            </a:pPr>
            <a:endParaRPr lang="id-ID" altLang="x-none" sz="2400" b="1" dirty="0">
              <a:solidFill>
                <a:srgbClr val="FF0000"/>
              </a:solidFill>
              <a:latin typeface="Arial" panose="020B0604020202020204" pitchFamily="34" charset="0"/>
            </a:endParaRPr>
          </a:p>
          <a:p>
            <a:pPr defTabSz="914400">
              <a:tabLst>
                <a:tab pos="457200" algn="l"/>
              </a:tabLst>
            </a:pPr>
            <a:r>
              <a:rPr lang="id-ID" altLang="x-none" sz="2400" b="1" dirty="0">
                <a:solidFill>
                  <a:srgbClr val="FF0000"/>
                </a:solidFill>
                <a:latin typeface="Arial" panose="020B0604020202020204" pitchFamily="34" charset="0"/>
              </a:rPr>
              <a:t>BUS</a:t>
            </a:r>
            <a:r>
              <a:rPr lang="id-ID" sz="2400" b="1" dirty="0">
                <a:solidFill>
                  <a:srgbClr val="FF0000"/>
                </a:solidFill>
                <a:latin typeface="Arial" panose="020B0604020202020204" pitchFamily="34" charset="0"/>
              </a:rPr>
              <a:t> SISTEM</a:t>
            </a:r>
            <a:r>
              <a:rPr lang="id-ID" sz="2400" dirty="0">
                <a:solidFill>
                  <a:srgbClr val="FF0000"/>
                </a:solidFill>
                <a:latin typeface="Arial" panose="020B0604020202020204" pitchFamily="34" charset="0"/>
              </a:rPr>
              <a:t> :</a:t>
            </a:r>
            <a:endParaRPr lang="id-ID" b="1" dirty="0">
              <a:solidFill>
                <a:srgbClr val="000099"/>
              </a:solidFill>
              <a:latin typeface="Arial" panose="020B0604020202020204" pitchFamily="34" charset="0"/>
            </a:endParaRPr>
          </a:p>
          <a:p>
            <a:pPr defTabSz="914400">
              <a:tabLst>
                <a:tab pos="457200" algn="l"/>
              </a:tabLst>
            </a:pPr>
            <a:r>
              <a:rPr lang="id-ID" altLang="x-none" dirty="0">
                <a:latin typeface="Arial" panose="020B0604020202020204" pitchFamily="34" charset="0"/>
              </a:rPr>
              <a:t>BUS adalah sarana pengangkut / saluran yang terdapat didalam suatu microprocessor (CPU) yang menghubungkan antara Microprocessor tersebut dengan dunia luar.</a:t>
            </a:r>
            <a:endParaRPr lang="id-ID" dirty="0">
              <a:latin typeface="Arial" panose="020B0604020202020204" pitchFamily="34" charset="0"/>
            </a:endParaRPr>
          </a:p>
          <a:p>
            <a:pPr defTabSz="914400">
              <a:tabLst>
                <a:tab pos="457200" algn="l"/>
              </a:tabLst>
            </a:pPr>
            <a:r>
              <a:rPr lang="id-ID" altLang="x-none" dirty="0">
                <a:latin typeface="Arial" panose="020B0604020202020204" pitchFamily="34" charset="0"/>
              </a:rPr>
              <a:t>Melalui sarana BUS inilah microprocessor tersebut mampu menerima data atau mengirimkan data hasil pengolahannya  keluar sistem microprocessor dan mampu untuk menghubungi peralatan peralatan pendukungnya.</a:t>
            </a:r>
          </a:p>
          <a:p>
            <a:pPr defTabSz="914400">
              <a:tabLst>
                <a:tab pos="457200" algn="l"/>
              </a:tabLst>
            </a:pPr>
            <a:endParaRPr lang="id-ID" altLang="x-none" dirty="0">
              <a:latin typeface="Arial" panose="020B0604020202020204" pitchFamily="34" charset="0"/>
            </a:endParaRPr>
          </a:p>
          <a:p>
            <a:pPr defTabSz="914400">
              <a:tabLst>
                <a:tab pos="457200" algn="l"/>
              </a:tabLst>
            </a:pPr>
            <a:r>
              <a:rPr lang="id-ID" b="1" dirty="0">
                <a:solidFill>
                  <a:srgbClr val="FF0000"/>
                </a:solidFill>
                <a:latin typeface="Arial" panose="020B0604020202020204" pitchFamily="34" charset="0"/>
              </a:rPr>
              <a:t>STRUKTUR INTERKONEKSI :</a:t>
            </a:r>
          </a:p>
          <a:p>
            <a:pPr defTabSz="914400">
              <a:tabLst>
                <a:tab pos="457200" algn="l"/>
              </a:tabLst>
            </a:pPr>
            <a:r>
              <a:rPr lang="id-ID" altLang="x-none" dirty="0">
                <a:latin typeface="Arial" panose="020B0604020202020204" pitchFamily="34" charset="0"/>
                <a:sym typeface="+mn-ea"/>
              </a:rPr>
              <a:t>Kumpulan lintasan lintasan yang saling menghubungkan berbagai modul modul Komputer (CPU, Memori dan I/O)</a:t>
            </a:r>
            <a:endParaRPr lang="id-ID" dirty="0">
              <a:solidFill>
                <a:srgbClr val="FF0000"/>
              </a:solidFill>
              <a:latin typeface="Arial" panose="020B0604020202020204" pitchFamily="34" charset="0"/>
            </a:endParaRPr>
          </a:p>
          <a:p>
            <a:pPr defTabSz="914400">
              <a:tabLst>
                <a:tab pos="457200" algn="l"/>
              </a:tabLst>
            </a:pPr>
            <a:endParaRPr lang="id-ID" dirty="0">
              <a:latin typeface="Arial" panose="020B0604020202020204" pitchFamily="34" charset="0"/>
            </a:endParaRPr>
          </a:p>
          <a:p>
            <a:pPr defTabSz="914400">
              <a:tabLst>
                <a:tab pos="457200" algn="l"/>
              </a:tabLst>
            </a:pPr>
            <a:r>
              <a:rPr lang="id-ID" altLang="x-none" b="1" dirty="0">
                <a:solidFill>
                  <a:srgbClr val="000099"/>
                </a:solidFill>
                <a:latin typeface="Arial" panose="020B0604020202020204" pitchFamily="34" charset="0"/>
              </a:rPr>
              <a:t>Pada setiap microprocessor ( CPU ) selalu terdapat 3 sistem BUS dasar yaitu :</a:t>
            </a:r>
            <a:endParaRPr lang="id-ID" b="1" dirty="0">
              <a:solidFill>
                <a:srgbClr val="000099"/>
              </a:solidFill>
              <a:latin typeface="Arial" panose="020B0604020202020204" pitchFamily="34" charset="0"/>
            </a:endParaRPr>
          </a:p>
          <a:p>
            <a:pPr defTabSz="914400">
              <a:tabLst>
                <a:tab pos="457200" algn="l"/>
              </a:tabLst>
            </a:pPr>
            <a:r>
              <a:rPr lang="id-ID" dirty="0">
                <a:latin typeface="Arial" panose="020B0604020202020204" pitchFamily="34" charset="0"/>
              </a:rPr>
              <a:t>	1. </a:t>
            </a:r>
            <a:r>
              <a:rPr lang="id-ID" altLang="x-none" dirty="0">
                <a:latin typeface="Arial" panose="020B0604020202020204" pitchFamily="34" charset="0"/>
              </a:rPr>
              <a:t>Data BUS</a:t>
            </a:r>
            <a:r>
              <a:rPr lang="id-ID" dirty="0">
                <a:latin typeface="Arial" panose="020B0604020202020204" pitchFamily="34" charset="0"/>
              </a:rPr>
              <a:t> 	(bi-directional)</a:t>
            </a:r>
          </a:p>
          <a:p>
            <a:pPr defTabSz="914400">
              <a:tabLst>
                <a:tab pos="457200" algn="l"/>
              </a:tabLst>
            </a:pPr>
            <a:r>
              <a:rPr lang="id-ID" dirty="0">
                <a:latin typeface="Arial" panose="020B0604020202020204" pitchFamily="34" charset="0"/>
              </a:rPr>
              <a:t>	2. </a:t>
            </a:r>
            <a:r>
              <a:rPr lang="id-ID" altLang="x-none" dirty="0">
                <a:latin typeface="Arial" panose="020B0604020202020204" pitchFamily="34" charset="0"/>
              </a:rPr>
              <a:t>Address BUS</a:t>
            </a:r>
            <a:r>
              <a:rPr lang="id-ID" dirty="0">
                <a:latin typeface="Arial" panose="020B0604020202020204" pitchFamily="34" charset="0"/>
              </a:rPr>
              <a:t> 	(uni-directional)</a:t>
            </a:r>
          </a:p>
          <a:p>
            <a:pPr defTabSz="914400">
              <a:tabLst>
                <a:tab pos="457200" algn="l"/>
              </a:tabLst>
            </a:pPr>
            <a:r>
              <a:rPr lang="id-ID" dirty="0">
                <a:latin typeface="Arial" panose="020B0604020202020204" pitchFamily="34" charset="0"/>
              </a:rPr>
              <a:t>	3. </a:t>
            </a:r>
            <a:r>
              <a:rPr lang="id-ID" altLang="x-none" dirty="0">
                <a:latin typeface="Arial" panose="020B0604020202020204" pitchFamily="34" charset="0"/>
              </a:rPr>
              <a:t>Control BUS</a:t>
            </a:r>
            <a:r>
              <a:rPr lang="id-ID" dirty="0">
                <a:latin typeface="Arial" panose="020B0604020202020204" pitchFamily="34" charset="0"/>
              </a:rPr>
              <a:t> 	(uni-directional)</a:t>
            </a:r>
            <a:endParaRPr lang="id-ID" altLang="x-none"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vert="horz" wrap="square" lIns="91440" tIns="45720" rIns="91440" bIns="45720" anchor="ctr"/>
          <a:lstStyle/>
          <a:p>
            <a:pPr eaLnBrk="1" hangingPunct="1"/>
            <a:r>
              <a:rPr lang="id-ID" altLang="x-none" kern="1200" dirty="0">
                <a:latin typeface="+mj-lt"/>
                <a:ea typeface="+mj-ea"/>
                <a:cs typeface="+mj-cs"/>
              </a:rPr>
              <a:t>Struktur Bus </a:t>
            </a:r>
            <a:endParaRPr lang="id-ID" kern="1200" dirty="0">
              <a:latin typeface="+mj-lt"/>
              <a:ea typeface="+mj-ea"/>
              <a:cs typeface="+mj-cs"/>
            </a:endParaRPr>
          </a:p>
        </p:txBody>
      </p:sp>
      <p:pic>
        <p:nvPicPr>
          <p:cNvPr id="17410" name="Picture 4"/>
          <p:cNvPicPr>
            <a:picLocks noGrp="1" noChangeAspect="1"/>
          </p:cNvPicPr>
          <p:nvPr>
            <p:ph idx="1"/>
          </p:nvPr>
        </p:nvPicPr>
        <p:blipFill>
          <a:blip r:embed="rId2"/>
          <a:stretch>
            <a:fillRect/>
          </a:stretch>
        </p:blipFill>
        <p:spPr>
          <a:xfrm>
            <a:off x="914400" y="1371600"/>
            <a:ext cx="7620000" cy="2232025"/>
          </a:xfrm>
        </p:spPr>
      </p:pic>
      <p:sp>
        <p:nvSpPr>
          <p:cNvPr id="17411" name="Rectangle 5"/>
          <p:cNvSpPr/>
          <p:nvPr/>
        </p:nvSpPr>
        <p:spPr>
          <a:xfrm>
            <a:off x="304800" y="3962400"/>
            <a:ext cx="8534400" cy="2514600"/>
          </a:xfrm>
          <a:prstGeom prst="rect">
            <a:avLst/>
          </a:prstGeom>
          <a:noFill/>
          <a:ln w="9525">
            <a:noFill/>
          </a:ln>
        </p:spPr>
        <p:txBody>
          <a:bodyPr anchor="ctr"/>
          <a:lstStyle/>
          <a:p>
            <a:r>
              <a:rPr lang="id-ID" altLang="x-none" sz="2800" b="1" dirty="0">
                <a:latin typeface="Arial" panose="020B0604020202020204" pitchFamily="34" charset="0"/>
              </a:rPr>
              <a:t>data bus</a:t>
            </a:r>
            <a:r>
              <a:rPr lang="id-ID" sz="2400" dirty="0">
                <a:latin typeface="Arial" panose="020B0604020202020204" pitchFamily="34" charset="0"/>
              </a:rPr>
              <a:t> </a:t>
            </a:r>
            <a:r>
              <a:rPr lang="id-ID" altLang="x-none" sz="2400" dirty="0">
                <a:latin typeface="Arial" panose="020B0604020202020204" pitchFamily="34" charset="0"/>
              </a:rPr>
              <a:t>adalah lintasan bagi perpindahan data antar modul.</a:t>
            </a:r>
            <a:endParaRPr lang="id-ID" sz="2400" dirty="0">
              <a:latin typeface="Arial" panose="020B0604020202020204" pitchFamily="34" charset="0"/>
            </a:endParaRPr>
          </a:p>
          <a:p>
            <a:r>
              <a:rPr lang="id-ID" altLang="x-none" sz="2800" b="1" dirty="0">
                <a:latin typeface="Arial" panose="020B0604020202020204" pitchFamily="34" charset="0"/>
              </a:rPr>
              <a:t>address bus</a:t>
            </a:r>
            <a:r>
              <a:rPr lang="id-ID" sz="2400" dirty="0">
                <a:latin typeface="Arial" panose="020B0604020202020204" pitchFamily="34" charset="0"/>
              </a:rPr>
              <a:t> </a:t>
            </a:r>
            <a:r>
              <a:rPr lang="id-ID" altLang="x-none" sz="2400" dirty="0">
                <a:latin typeface="Arial" panose="020B0604020202020204" pitchFamily="34" charset="0"/>
              </a:rPr>
              <a:t>digunakan untuk menspesifikasi sumber dan tujuan data pada bus data</a:t>
            </a:r>
            <a:r>
              <a:rPr lang="id-ID" sz="2400" dirty="0">
                <a:latin typeface="Arial" panose="020B0604020202020204" pitchFamily="34" charset="0"/>
              </a:rPr>
              <a:t>.</a:t>
            </a:r>
          </a:p>
          <a:p>
            <a:r>
              <a:rPr lang="id-ID" altLang="x-none" sz="2800" b="1" dirty="0">
                <a:latin typeface="Arial" panose="020B0604020202020204" pitchFamily="34" charset="0"/>
              </a:rPr>
              <a:t>control bus</a:t>
            </a:r>
            <a:r>
              <a:rPr lang="id-ID" sz="2800" b="1" dirty="0">
                <a:latin typeface="Arial" panose="020B0604020202020204" pitchFamily="34" charset="0"/>
              </a:rPr>
              <a:t> </a:t>
            </a:r>
            <a:r>
              <a:rPr lang="id-ID" altLang="x-none" sz="2400" dirty="0">
                <a:latin typeface="Arial" panose="020B0604020202020204" pitchFamily="34" charset="0"/>
              </a:rPr>
              <a:t>digunakan untuk mengontrol bus data, bus alamat dan seluruh modul yang ada</a:t>
            </a:r>
            <a:r>
              <a:rPr lang="id-ID" sz="2400" dirty="0">
                <a:latin typeface="Arial" panose="020B0604020202020204" pitchFamily="34" charset="0"/>
              </a:rPr>
              <a:t>  </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p:nvPr/>
        </p:nvSpPr>
        <p:spPr>
          <a:xfrm>
            <a:off x="381000" y="284480"/>
            <a:ext cx="8153400" cy="5323205"/>
          </a:xfrm>
          <a:prstGeom prst="rect">
            <a:avLst/>
          </a:prstGeom>
          <a:noFill/>
          <a:ln w="9525">
            <a:noFill/>
          </a:ln>
        </p:spPr>
        <p:txBody>
          <a:bodyPr anchor="ctr">
            <a:spAutoFit/>
          </a:bodyPr>
          <a:lstStyle/>
          <a:p>
            <a:pPr marL="342900" indent="-342900" defTabSz="914400">
              <a:tabLst>
                <a:tab pos="228600" algn="l"/>
                <a:tab pos="1600200" algn="l"/>
              </a:tabLst>
            </a:pPr>
            <a:r>
              <a:rPr lang="id-ID" altLang="x-none" b="1" dirty="0">
                <a:solidFill>
                  <a:srgbClr val="FF0000"/>
                </a:solidFill>
                <a:latin typeface="Arial" panose="020B0604020202020204" pitchFamily="34" charset="0"/>
              </a:rPr>
              <a:t>Data BUS :</a:t>
            </a:r>
            <a:endParaRPr lang="id-ID" dirty="0">
              <a:solidFill>
                <a:srgbClr val="FF0000"/>
              </a:solidFill>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1. </a:t>
            </a:r>
            <a:r>
              <a:rPr lang="id-ID" altLang="x-none" dirty="0">
                <a:latin typeface="Arial" panose="020B0604020202020204" pitchFamily="34" charset="0"/>
              </a:rPr>
              <a:t>Sebagai sarana pengangkut data antara CPU dan komponen </a:t>
            </a:r>
            <a:r>
              <a:rPr lang="id-ID" dirty="0">
                <a:latin typeface="Arial" panose="020B0604020202020204" pitchFamily="34" charset="0"/>
              </a:rPr>
              <a:t> </a:t>
            </a:r>
          </a:p>
          <a:p>
            <a:pPr marL="342900" indent="-342900" defTabSz="914400">
              <a:tabLst>
                <a:tab pos="228600" algn="l"/>
                <a:tab pos="1600200" algn="l"/>
              </a:tabLst>
            </a:pPr>
            <a:r>
              <a:rPr lang="id-ID" dirty="0">
                <a:latin typeface="Arial" panose="020B0604020202020204" pitchFamily="34" charset="0"/>
              </a:rPr>
              <a:t>    </a:t>
            </a:r>
            <a:r>
              <a:rPr lang="id-ID" altLang="x-none" dirty="0">
                <a:latin typeface="Arial" panose="020B0604020202020204" pitchFamily="34" charset="0"/>
              </a:rPr>
              <a:t>pendukungnya.</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2. </a:t>
            </a:r>
            <a:r>
              <a:rPr lang="id-ID" altLang="x-none" dirty="0">
                <a:latin typeface="Arial" panose="020B0604020202020204" pitchFamily="34" charset="0"/>
              </a:rPr>
              <a:t>Jumlah Data Bus menyatakan lebar jejak data pada CPU atau jumlah data bit instruksi yang mampu diambil persatuan waktu.</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3. </a:t>
            </a:r>
            <a:r>
              <a:rPr lang="id-ID" altLang="x-none" dirty="0">
                <a:latin typeface="Arial" panose="020B0604020202020204" pitchFamily="34" charset="0"/>
              </a:rPr>
              <a:t>Data Bus biasanya digunakan sebagai taksonomi dari microprocessor yang </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    </a:t>
            </a:r>
            <a:r>
              <a:rPr lang="id-ID" altLang="x-none" dirty="0">
                <a:latin typeface="Arial" panose="020B0604020202020204" pitchFamily="34" charset="0"/>
              </a:rPr>
              <a:t>bersangkutan.</a:t>
            </a:r>
            <a:endParaRPr lang="id-ID" dirty="0">
              <a:latin typeface="Arial" panose="020B0604020202020204" pitchFamily="34" charset="0"/>
            </a:endParaRPr>
          </a:p>
          <a:p>
            <a:pPr marL="342900" indent="-342900" defTabSz="914400">
              <a:tabLst>
                <a:tab pos="228600" algn="l"/>
                <a:tab pos="1600200" algn="l"/>
              </a:tabLst>
            </a:pPr>
            <a:endParaRPr lang="id-ID" dirty="0">
              <a:latin typeface="Arial" panose="020B0604020202020204" pitchFamily="34" charset="0"/>
            </a:endParaRPr>
          </a:p>
          <a:p>
            <a:pPr marL="342900" indent="-342900" defTabSz="914400">
              <a:tabLst>
                <a:tab pos="228600" algn="l"/>
                <a:tab pos="1600200" algn="l"/>
              </a:tabLst>
            </a:pPr>
            <a:r>
              <a:rPr lang="id-ID" altLang="x-none" b="1" dirty="0">
                <a:solidFill>
                  <a:srgbClr val="FF0000"/>
                </a:solidFill>
                <a:latin typeface="Arial" panose="020B0604020202020204" pitchFamily="34" charset="0"/>
              </a:rPr>
              <a:t>Address BUS :</a:t>
            </a:r>
            <a:endParaRPr lang="id-ID" dirty="0">
              <a:solidFill>
                <a:srgbClr val="FF0000"/>
              </a:solidFill>
              <a:latin typeface="Arial" panose="020B0604020202020204" pitchFamily="34" charset="0"/>
            </a:endParaRPr>
          </a:p>
          <a:p>
            <a:pPr marL="342900" indent="-342900" defTabSz="914400">
              <a:buAutoNum type="arabicPeriod"/>
              <a:tabLst>
                <a:tab pos="228600" algn="l"/>
                <a:tab pos="1600200" algn="l"/>
              </a:tabLst>
            </a:pPr>
            <a:r>
              <a:rPr lang="id-ID" altLang="x-none" dirty="0">
                <a:latin typeface="Arial" panose="020B0604020202020204" pitchFamily="34" charset="0"/>
              </a:rPr>
              <a:t>Sebagai sarana pembawa alamat dari microprocessor ke komponen pendukungnya.</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2. </a:t>
            </a:r>
            <a:r>
              <a:rPr lang="id-ID" altLang="x-none" dirty="0">
                <a:latin typeface="Arial" panose="020B0604020202020204" pitchFamily="34" charset="0"/>
              </a:rPr>
              <a:t>Setiap komponen pendukung didalam sistem komputer harus mempunyai alamat yang UNIQUE.</a:t>
            </a:r>
            <a:endParaRPr lang="id-ID" dirty="0">
              <a:latin typeface="Arial" panose="020B0604020202020204" pitchFamily="34" charset="0"/>
            </a:endParaRPr>
          </a:p>
          <a:p>
            <a:pPr marL="342900" indent="-342900" defTabSz="914400">
              <a:tabLst>
                <a:tab pos="228600" algn="l"/>
                <a:tab pos="1600200" algn="l"/>
              </a:tabLst>
            </a:pPr>
            <a:r>
              <a:rPr lang="id-ID" dirty="0">
                <a:latin typeface="Arial" panose="020B0604020202020204" pitchFamily="34" charset="0"/>
              </a:rPr>
              <a:t>3. </a:t>
            </a:r>
            <a:r>
              <a:rPr lang="id-ID" altLang="x-none" dirty="0">
                <a:latin typeface="Arial" panose="020B0604020202020204" pitchFamily="34" charset="0"/>
              </a:rPr>
              <a:t>Jumlah dari Address Bus menyatakan jumlah komponen pendukung yang mampu dialamati oleh microprocessor yang bersangkutan.</a:t>
            </a:r>
            <a:endParaRPr lang="id-ID" dirty="0">
              <a:latin typeface="Arial" panose="020B0604020202020204" pitchFamily="34" charset="0"/>
            </a:endParaRPr>
          </a:p>
          <a:p>
            <a:pPr marL="342900" indent="-342900" defTabSz="914400" eaLnBrk="0" hangingPunct="0">
              <a:tabLst>
                <a:tab pos="228600" algn="l"/>
                <a:tab pos="1600200" algn="l"/>
              </a:tabLst>
            </a:pPr>
            <a:endParaRPr lang="id-ID"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19458" name="Rectangle 7"/>
          <p:cNvSpPr/>
          <p:nvPr/>
        </p:nvSpPr>
        <p:spPr>
          <a:xfrm>
            <a:off x="381000" y="5549424"/>
            <a:ext cx="8382000" cy="1630045"/>
          </a:xfrm>
          <a:prstGeom prst="rect">
            <a:avLst/>
          </a:prstGeom>
          <a:noFill/>
          <a:ln w="9525">
            <a:noFill/>
          </a:ln>
        </p:spPr>
        <p:txBody>
          <a:bodyPr anchor="ctr">
            <a:spAutoFit/>
          </a:bodyPr>
          <a:lstStyle/>
          <a:p>
            <a:r>
              <a:rPr lang="id-ID" altLang="x-none" b="1" dirty="0">
                <a:solidFill>
                  <a:srgbClr val="FF0000"/>
                </a:solidFill>
                <a:latin typeface="Arial" panose="020B0604020202020204" pitchFamily="34" charset="0"/>
              </a:rPr>
              <a:t>Control BUS :</a:t>
            </a:r>
            <a:endParaRPr lang="id-ID" dirty="0">
              <a:solidFill>
                <a:srgbClr val="FF0000"/>
              </a:solidFill>
              <a:latin typeface="Arial" panose="020B0604020202020204" pitchFamily="34" charset="0"/>
            </a:endParaRPr>
          </a:p>
          <a:p>
            <a:r>
              <a:rPr lang="id-ID" altLang="x-none" dirty="0">
                <a:latin typeface="Arial" panose="020B0604020202020204" pitchFamily="34" charset="0"/>
              </a:rPr>
              <a:t>Sebagai sarana pembawa signal kontrol antara microprocessor dan peralatan pendukung di dalam kesinambungan komunikasi antara bagian pada sistem komputer tersebut.</a:t>
            </a:r>
            <a:endParaRPr lang="id-ID" dirty="0">
              <a:latin typeface="Arial" panose="020B0604020202020204" pitchFamily="34" charset="0"/>
            </a:endParaRPr>
          </a:p>
          <a:p>
            <a:endParaRPr lang="id-ID"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274638"/>
            <a:ext cx="8229600" cy="715962"/>
          </a:xfrm>
        </p:spPr>
        <p:txBody>
          <a:bodyPr vert="horz" wrap="square" lIns="91440" tIns="45720" rIns="91440" bIns="45720" anchor="ctr"/>
          <a:lstStyle/>
          <a:p>
            <a:pPr eaLnBrk="1" hangingPunct="1"/>
            <a:r>
              <a:rPr lang="id-ID" sz="4000" kern="1200" dirty="0">
                <a:latin typeface="+mj-lt"/>
                <a:ea typeface="+mj-ea"/>
                <a:cs typeface="+mj-cs"/>
              </a:rPr>
              <a:t>Control Bus</a:t>
            </a:r>
            <a:r>
              <a:rPr lang="id-ID" altLang="x-none" sz="4000" kern="1200" dirty="0">
                <a:latin typeface="+mj-lt"/>
                <a:ea typeface="+mj-ea"/>
                <a:cs typeface="+mj-cs"/>
              </a:rPr>
              <a:t> meliputi : </a:t>
            </a:r>
            <a:endParaRPr lang="id-ID" sz="4000" kern="1200" dirty="0">
              <a:latin typeface="+mj-lt"/>
              <a:ea typeface="+mj-ea"/>
              <a:cs typeface="+mj-cs"/>
            </a:endParaRPr>
          </a:p>
        </p:txBody>
      </p:sp>
      <p:sp>
        <p:nvSpPr>
          <p:cNvPr id="22530" name="Rectangle 3"/>
          <p:cNvSpPr>
            <a:spLocks noGrp="1"/>
          </p:cNvSpPr>
          <p:nvPr>
            <p:ph idx="1"/>
          </p:nvPr>
        </p:nvSpPr>
        <p:spPr>
          <a:xfrm>
            <a:off x="457200" y="1075055"/>
            <a:ext cx="8534400" cy="5334000"/>
          </a:xfrm>
        </p:spPr>
        <p:txBody>
          <a:bodyPr vert="horz" wrap="square" lIns="91440" tIns="45720" rIns="91440" bIns="45720" anchor="t"/>
          <a:lstStyle/>
          <a:p>
            <a:pPr eaLnBrk="1" hangingPunct="1">
              <a:lnSpc>
                <a:spcPct val="80000"/>
              </a:lnSpc>
            </a:pPr>
            <a:r>
              <a:rPr lang="id-ID" altLang="x-none" sz="2000" dirty="0"/>
              <a:t>Memory Write, memerintahkan data pada bus akan dituliskan ke dalam lokasi alamat. </a:t>
            </a:r>
          </a:p>
          <a:p>
            <a:pPr eaLnBrk="1" hangingPunct="1">
              <a:lnSpc>
                <a:spcPct val="80000"/>
              </a:lnSpc>
            </a:pPr>
            <a:r>
              <a:rPr lang="id-ID" altLang="x-none" sz="2000" dirty="0"/>
              <a:t>M</a:t>
            </a:r>
            <a:r>
              <a:rPr lang="id-ID" sz="2000" dirty="0"/>
              <a:t>e</a:t>
            </a:r>
            <a:r>
              <a:rPr lang="id-ID" altLang="x-none" sz="2000" dirty="0"/>
              <a:t>mory Read memerintahkan data dari lokasi alamat ditempatkan pada bus data. </a:t>
            </a:r>
          </a:p>
          <a:p>
            <a:pPr eaLnBrk="1" hangingPunct="1">
              <a:lnSpc>
                <a:spcPct val="80000"/>
              </a:lnSpc>
            </a:pPr>
            <a:r>
              <a:rPr lang="id-ID" altLang="x-none" sz="2000" dirty="0"/>
              <a:t>I/O Write, memerintahkan data pada bus dikirim ke lokasi port I/O. </a:t>
            </a:r>
          </a:p>
          <a:p>
            <a:pPr eaLnBrk="1" hangingPunct="1">
              <a:lnSpc>
                <a:spcPct val="80000"/>
              </a:lnSpc>
            </a:pPr>
            <a:r>
              <a:rPr lang="id-ID" altLang="x-none" sz="2000" dirty="0"/>
              <a:t>I/O Read, memerintahkan data dari port I/O ditempatkan pada bus data. </a:t>
            </a:r>
          </a:p>
          <a:p>
            <a:pPr eaLnBrk="1" hangingPunct="1">
              <a:lnSpc>
                <a:spcPct val="80000"/>
              </a:lnSpc>
            </a:pPr>
            <a:r>
              <a:rPr lang="id-ID" altLang="x-none" sz="2000" dirty="0"/>
              <a:t>Transfer ACK, menunjukkan data telah diterima dari bus atau data telah ditempatkan pada bus. </a:t>
            </a:r>
          </a:p>
          <a:p>
            <a:pPr eaLnBrk="1" hangingPunct="1">
              <a:lnSpc>
                <a:spcPct val="80000"/>
              </a:lnSpc>
            </a:pPr>
            <a:r>
              <a:rPr lang="id-ID" altLang="x-none" sz="2000" dirty="0"/>
              <a:t>Bus Request, menunjukkan bahwa modul memerlukan kontrol bus. </a:t>
            </a:r>
          </a:p>
          <a:p>
            <a:pPr eaLnBrk="1" hangingPunct="1">
              <a:lnSpc>
                <a:spcPct val="80000"/>
              </a:lnSpc>
            </a:pPr>
            <a:r>
              <a:rPr lang="id-ID" altLang="x-none" sz="2000" dirty="0"/>
              <a:t>Bus Grant, menunjukkan modul yang melakukan request telah diberi hak mengontrol bus. </a:t>
            </a:r>
          </a:p>
          <a:p>
            <a:pPr eaLnBrk="1" hangingPunct="1">
              <a:lnSpc>
                <a:spcPct val="80000"/>
              </a:lnSpc>
            </a:pPr>
            <a:r>
              <a:rPr lang="id-ID" altLang="x-none" sz="2000" dirty="0"/>
              <a:t>Interrupt Request, menandakan adanya penangguhan interupsi dari modul. </a:t>
            </a:r>
          </a:p>
          <a:p>
            <a:pPr eaLnBrk="1" hangingPunct="1">
              <a:lnSpc>
                <a:spcPct val="80000"/>
              </a:lnSpc>
            </a:pPr>
            <a:r>
              <a:rPr lang="id-ID" altLang="x-none" sz="2000" dirty="0"/>
              <a:t>Interrupt ACK, menunjukkan penangguhan interupsi telah diketahui CPU. </a:t>
            </a:r>
          </a:p>
          <a:p>
            <a:pPr eaLnBrk="1" hangingPunct="1">
              <a:lnSpc>
                <a:spcPct val="80000"/>
              </a:lnSpc>
            </a:pPr>
            <a:r>
              <a:rPr lang="id-ID" altLang="x-none" sz="2000" dirty="0"/>
              <a:t>Clock, kontrol untuk sinkronisasi operasi antar modul. </a:t>
            </a:r>
          </a:p>
          <a:p>
            <a:pPr eaLnBrk="1" hangingPunct="1">
              <a:lnSpc>
                <a:spcPct val="80000"/>
              </a:lnSpc>
            </a:pPr>
            <a:r>
              <a:rPr lang="id-ID" altLang="x-none" sz="2000" dirty="0"/>
              <a:t>Reset, digunakan untuk menginisialisasi seluruh modul.</a:t>
            </a:r>
            <a:r>
              <a:rPr lang="id-ID" sz="2000" dirty="0"/>
              <a:t> </a:t>
            </a: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75883"/>
            <a:ext cx="8229600" cy="715962"/>
          </a:xfrm>
        </p:spPr>
        <p:txBody>
          <a:bodyPr vert="horz" wrap="square" lIns="91440" tIns="45720" rIns="91440" bIns="45720" anchor="ctr"/>
          <a:lstStyle/>
          <a:p>
            <a:pPr eaLnBrk="1" hangingPunct="1"/>
            <a:r>
              <a:rPr lang="id-ID" altLang="x-none" sz="4000" kern="1200" dirty="0">
                <a:latin typeface="+mj-lt"/>
                <a:ea typeface="+mj-ea"/>
                <a:cs typeface="+mj-cs"/>
              </a:rPr>
              <a:t>Prinsip operasi bus</a:t>
            </a:r>
            <a:r>
              <a:rPr lang="id-ID" sz="4000" kern="1200" dirty="0">
                <a:latin typeface="+mj-lt"/>
                <a:ea typeface="+mj-ea"/>
                <a:cs typeface="+mj-cs"/>
              </a:rPr>
              <a:t>:</a:t>
            </a:r>
          </a:p>
        </p:txBody>
      </p:sp>
      <p:sp>
        <p:nvSpPr>
          <p:cNvPr id="23554" name="Rectangle 3"/>
          <p:cNvSpPr>
            <a:spLocks noGrp="1"/>
          </p:cNvSpPr>
          <p:nvPr>
            <p:ph idx="1"/>
          </p:nvPr>
        </p:nvSpPr>
        <p:spPr>
          <a:xfrm>
            <a:off x="533400" y="1134110"/>
            <a:ext cx="8534400" cy="5410200"/>
          </a:xfrm>
        </p:spPr>
        <p:txBody>
          <a:bodyPr vert="horz" wrap="square" lIns="91440" tIns="45720" rIns="91440" bIns="45720" anchor="t"/>
          <a:lstStyle/>
          <a:p>
            <a:pPr eaLnBrk="1" hangingPunct="1">
              <a:lnSpc>
                <a:spcPct val="90000"/>
              </a:lnSpc>
              <a:buFontTx/>
              <a:buNone/>
            </a:pPr>
            <a:r>
              <a:rPr lang="id-ID" altLang="x-none" dirty="0"/>
              <a:t>Operasi pengiriman data ke modul lainnya : </a:t>
            </a:r>
          </a:p>
          <a:p>
            <a:pPr eaLnBrk="1" hangingPunct="1">
              <a:lnSpc>
                <a:spcPct val="90000"/>
              </a:lnSpc>
              <a:buFont typeface="Calibri" panose="020F0502020204030204" charset="0"/>
              <a:buAutoNum type="arabicPeriod"/>
            </a:pPr>
            <a:r>
              <a:rPr lang="id-ID" altLang="x-none" sz="2800" dirty="0"/>
              <a:t>Meminta penggunaan bus. </a:t>
            </a:r>
          </a:p>
          <a:p>
            <a:pPr eaLnBrk="1" hangingPunct="1">
              <a:lnSpc>
                <a:spcPct val="90000"/>
              </a:lnSpc>
              <a:buFont typeface="Calibri" panose="020F0502020204030204" charset="0"/>
              <a:buAutoNum type="arabicPeriod"/>
            </a:pPr>
            <a:r>
              <a:rPr lang="id-ID" altLang="x-none" sz="2800" dirty="0"/>
              <a:t>Apabila telah disetujui, modul akan</a:t>
            </a:r>
            <a:r>
              <a:rPr lang="id-ID" sz="2800" dirty="0"/>
              <a:t> </a:t>
            </a:r>
            <a:r>
              <a:rPr lang="id-ID" altLang="x-none" sz="2800" dirty="0"/>
              <a:t>memindahkan data yang diinginkan ke modul yang dituju.</a:t>
            </a:r>
            <a:r>
              <a:rPr lang="id-ID" altLang="x-none" dirty="0"/>
              <a:t> </a:t>
            </a:r>
            <a:endParaRPr lang="id-ID" altLang="x-none" sz="1000" dirty="0"/>
          </a:p>
          <a:p>
            <a:pPr marL="0" indent="0" eaLnBrk="1" hangingPunct="1">
              <a:lnSpc>
                <a:spcPct val="90000"/>
              </a:lnSpc>
              <a:buFont typeface="Calibri" panose="020F0502020204030204" charset="0"/>
              <a:buNone/>
            </a:pPr>
            <a:endParaRPr lang="id-ID" altLang="x-none" sz="1000" dirty="0"/>
          </a:p>
          <a:p>
            <a:pPr marL="0" indent="0" eaLnBrk="1" hangingPunct="1">
              <a:lnSpc>
                <a:spcPct val="90000"/>
              </a:lnSpc>
              <a:buFont typeface="Calibri" panose="020F0502020204030204" charset="0"/>
              <a:buNone/>
            </a:pPr>
            <a:r>
              <a:rPr lang="id-ID" altLang="x-none" dirty="0"/>
              <a:t>Operasi meminta data dari modul lainnya : </a:t>
            </a:r>
          </a:p>
          <a:p>
            <a:pPr eaLnBrk="1" hangingPunct="1">
              <a:lnSpc>
                <a:spcPct val="90000"/>
              </a:lnSpc>
              <a:buFont typeface="Calibri" panose="020F0502020204030204" charset="0"/>
              <a:buAutoNum type="arabicPeriod"/>
            </a:pPr>
            <a:r>
              <a:rPr lang="id-ID" altLang="x-none" sz="2800" dirty="0"/>
              <a:t>Meminta penggunaan bus. </a:t>
            </a:r>
          </a:p>
          <a:p>
            <a:pPr eaLnBrk="1" hangingPunct="1">
              <a:lnSpc>
                <a:spcPct val="90000"/>
              </a:lnSpc>
              <a:buFont typeface="Calibri" panose="020F0502020204030204" charset="0"/>
              <a:buAutoNum type="arabicPeriod"/>
            </a:pPr>
            <a:r>
              <a:rPr lang="id-ID" altLang="x-none" sz="2800" dirty="0"/>
              <a:t>Mengirim request ke modul yang dituju melalui saluran kontrol dan alamat yang sesuai. </a:t>
            </a:r>
          </a:p>
          <a:p>
            <a:pPr eaLnBrk="1" hangingPunct="1">
              <a:lnSpc>
                <a:spcPct val="90000"/>
              </a:lnSpc>
              <a:buFont typeface="Calibri" panose="020F0502020204030204" charset="0"/>
              <a:buAutoNum type="arabicPeriod"/>
            </a:pPr>
            <a:r>
              <a:rPr lang="id-ID" sz="2800" dirty="0"/>
              <a:t>M</a:t>
            </a:r>
            <a:r>
              <a:rPr lang="id-ID" altLang="x-none" sz="2800" dirty="0"/>
              <a:t>enunggu modul yang dituju mengirimkan data yang diinginkan.</a:t>
            </a:r>
            <a:r>
              <a:rPr lang="id-ID" altLang="x-none" dirty="0"/>
              <a:t> </a:t>
            </a:r>
            <a:endParaRPr lang="id-ID" dirty="0"/>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
        <p:nvSpPr>
          <p:cNvPr id="2" name="Kotak Teks 1"/>
          <p:cNvSpPr txBox="1"/>
          <p:nvPr/>
        </p:nvSpPr>
        <p:spPr>
          <a:xfrm>
            <a:off x="4895215" y="2920365"/>
            <a:ext cx="1722120" cy="460375"/>
          </a:xfrm>
          <a:prstGeom prst="rect">
            <a:avLst/>
          </a:prstGeom>
          <a:noFill/>
          <a:ln>
            <a:solidFill>
              <a:srgbClr val="C00000"/>
            </a:solidFill>
          </a:ln>
        </p:spPr>
        <p:txBody>
          <a:bodyPr wrap="square" rtlCol="0">
            <a:spAutoFit/>
          </a:bodyPr>
          <a:lstStyle/>
          <a:p>
            <a:pPr algn="ctr"/>
            <a:r>
              <a:rPr lang="id-ID" altLang="en-US" sz="2400" b="1">
                <a:solidFill>
                  <a:srgbClr val="C00000"/>
                </a:solidFill>
              </a:rPr>
              <a:t>WRITE</a:t>
            </a:r>
          </a:p>
        </p:txBody>
      </p:sp>
      <p:sp>
        <p:nvSpPr>
          <p:cNvPr id="3" name="Kotak Teks 2"/>
          <p:cNvSpPr txBox="1"/>
          <p:nvPr/>
        </p:nvSpPr>
        <p:spPr>
          <a:xfrm>
            <a:off x="4971415" y="6159500"/>
            <a:ext cx="1722120" cy="460375"/>
          </a:xfrm>
          <a:prstGeom prst="rect">
            <a:avLst/>
          </a:prstGeom>
          <a:noFill/>
          <a:ln>
            <a:solidFill>
              <a:srgbClr val="C00000"/>
            </a:solidFill>
          </a:ln>
        </p:spPr>
        <p:txBody>
          <a:bodyPr wrap="square" rtlCol="0">
            <a:spAutoFit/>
          </a:bodyPr>
          <a:lstStyle/>
          <a:p>
            <a:pPr algn="ctr"/>
            <a:r>
              <a:rPr lang="id-ID" altLang="en-US" sz="2400" b="1">
                <a:solidFill>
                  <a:srgbClr val="C00000"/>
                </a:solidFill>
              </a:rPr>
              <a:t>READ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457200" y="152400"/>
            <a:ext cx="7086600" cy="1143000"/>
          </a:xfrm>
        </p:spPr>
        <p:txBody>
          <a:bodyPr vert="horz" wrap="square" lIns="91440" tIns="45720" rIns="91440" bIns="45720" anchor="ctr"/>
          <a:lstStyle/>
          <a:p>
            <a:pPr algn="just" eaLnBrk="1" hangingPunct="1"/>
            <a:r>
              <a:rPr lang="id-ID" altLang="x-none" sz="2800" b="1" kern="1200" dirty="0">
                <a:latin typeface="Constantia" panose="02030602050306030303" pitchFamily="18" charset="0"/>
                <a:ea typeface="+mj-ea"/>
                <a:cs typeface="+mj-cs"/>
              </a:rPr>
              <a:t>5 Proses Kerja pertukaran data  </a:t>
            </a:r>
            <a:r>
              <a:rPr lang="id-ID" sz="2800" b="1" kern="1200" dirty="0">
                <a:latin typeface="Constantia" panose="02030602050306030303" pitchFamily="18" charset="0"/>
                <a:ea typeface="+mj-ea"/>
                <a:cs typeface="+mj-cs"/>
              </a:rPr>
              <a:t/>
            </a:r>
            <a:br>
              <a:rPr lang="id-ID" sz="2800" b="1" kern="1200" dirty="0">
                <a:latin typeface="Constantia" panose="02030602050306030303" pitchFamily="18" charset="0"/>
                <a:ea typeface="+mj-ea"/>
                <a:cs typeface="+mj-cs"/>
              </a:rPr>
            </a:br>
            <a:r>
              <a:rPr lang="id-ID" sz="2800" b="1" kern="1200" dirty="0">
                <a:latin typeface="Constantia" panose="02030602050306030303" pitchFamily="18" charset="0"/>
                <a:ea typeface="+mj-ea"/>
                <a:cs typeface="+mj-cs"/>
              </a:rPr>
              <a:t>oleh </a:t>
            </a:r>
            <a:r>
              <a:rPr lang="id-ID" altLang="x-none" sz="2800" b="1" kern="1200" dirty="0">
                <a:latin typeface="Constantia" panose="02030602050306030303" pitchFamily="18" charset="0"/>
                <a:ea typeface="+mj-ea"/>
                <a:cs typeface="+mj-cs"/>
              </a:rPr>
              <a:t>modul - modul komputer</a:t>
            </a:r>
            <a:r>
              <a:rPr lang="id-ID" sz="2800" b="1" kern="1200" dirty="0">
                <a:latin typeface="Constantia" panose="02030602050306030303" pitchFamily="18" charset="0"/>
                <a:ea typeface="+mj-ea"/>
                <a:cs typeface="+mj-cs"/>
              </a:rPr>
              <a:t>:</a:t>
            </a:r>
          </a:p>
        </p:txBody>
      </p:sp>
      <p:sp>
        <p:nvSpPr>
          <p:cNvPr id="21506" name="Rectangle 3"/>
          <p:cNvSpPr>
            <a:spLocks noGrp="1"/>
          </p:cNvSpPr>
          <p:nvPr>
            <p:ph idx="1"/>
          </p:nvPr>
        </p:nvSpPr>
        <p:spPr>
          <a:xfrm>
            <a:off x="813435" y="1543685"/>
            <a:ext cx="8143875" cy="4114800"/>
          </a:xfrm>
        </p:spPr>
        <p:txBody>
          <a:bodyPr vert="horz" wrap="square" lIns="91440" tIns="45720" rIns="91440" bIns="45720" anchor="t"/>
          <a:lstStyle/>
          <a:p>
            <a:pPr eaLnBrk="1" hangingPunct="1">
              <a:lnSpc>
                <a:spcPct val="90000"/>
              </a:lnSpc>
            </a:pPr>
            <a:r>
              <a:rPr lang="id-ID" altLang="x-none" sz="2800" dirty="0">
                <a:latin typeface="Century Schoolbook" panose="02040604050505020304" pitchFamily="18" charset="0"/>
              </a:rPr>
              <a:t>Memori ke CPU : CPU melakukan </a:t>
            </a:r>
            <a:r>
              <a:rPr lang="id-ID" altLang="x-none" sz="2800" b="1" dirty="0">
                <a:latin typeface="Century Schoolbook" panose="02040604050505020304" pitchFamily="18" charset="0"/>
              </a:rPr>
              <a:t>pembacaan</a:t>
            </a:r>
            <a:r>
              <a:rPr lang="id-ID" altLang="x-none" sz="2800" dirty="0">
                <a:latin typeface="Century Schoolbook" panose="02040604050505020304" pitchFamily="18" charset="0"/>
              </a:rPr>
              <a:t> data maupun instruksi dari memori. </a:t>
            </a:r>
          </a:p>
          <a:p>
            <a:pPr eaLnBrk="1" hangingPunct="1">
              <a:lnSpc>
                <a:spcPct val="90000"/>
              </a:lnSpc>
            </a:pPr>
            <a:r>
              <a:rPr lang="id-ID" altLang="x-none" sz="2800" dirty="0">
                <a:latin typeface="Century Schoolbook" panose="02040604050505020304" pitchFamily="18" charset="0"/>
              </a:rPr>
              <a:t>CPU ke Memori : CPU melakukan </a:t>
            </a:r>
            <a:r>
              <a:rPr lang="id-ID" altLang="x-none" sz="2800" b="1" dirty="0">
                <a:latin typeface="Century Schoolbook" panose="02040604050505020304" pitchFamily="18" charset="0"/>
              </a:rPr>
              <a:t>penyimpanan</a:t>
            </a:r>
            <a:r>
              <a:rPr lang="id-ID" altLang="x-none" sz="2800" dirty="0">
                <a:latin typeface="Century Schoolbook" panose="02040604050505020304" pitchFamily="18" charset="0"/>
              </a:rPr>
              <a:t> atau penulisan data ke memori. </a:t>
            </a:r>
          </a:p>
          <a:p>
            <a:pPr eaLnBrk="1" hangingPunct="1">
              <a:lnSpc>
                <a:spcPct val="90000"/>
              </a:lnSpc>
            </a:pPr>
            <a:r>
              <a:rPr lang="id-ID" altLang="x-none" sz="2800" dirty="0">
                <a:latin typeface="Century Schoolbook" panose="02040604050505020304" pitchFamily="18" charset="0"/>
              </a:rPr>
              <a:t>I/O ke CPU : CPU </a:t>
            </a:r>
            <a:r>
              <a:rPr lang="id-ID" altLang="x-none" sz="2800" b="1" dirty="0">
                <a:latin typeface="Century Schoolbook" panose="02040604050505020304" pitchFamily="18" charset="0"/>
              </a:rPr>
              <a:t>membaca</a:t>
            </a:r>
            <a:r>
              <a:rPr lang="id-ID" altLang="x-none" sz="2800" dirty="0">
                <a:latin typeface="Century Schoolbook" panose="02040604050505020304" pitchFamily="18" charset="0"/>
              </a:rPr>
              <a:t> data dari peripheral melalui modul I/O. </a:t>
            </a:r>
          </a:p>
          <a:p>
            <a:pPr eaLnBrk="1" hangingPunct="1">
              <a:lnSpc>
                <a:spcPct val="90000"/>
              </a:lnSpc>
            </a:pPr>
            <a:r>
              <a:rPr lang="id-ID" altLang="x-none" sz="2800" dirty="0">
                <a:latin typeface="Century Schoolbook" panose="02040604050505020304" pitchFamily="18" charset="0"/>
              </a:rPr>
              <a:t>CPU ke I/O : CPU </a:t>
            </a:r>
            <a:r>
              <a:rPr lang="id-ID" altLang="x-none" sz="2800" b="1" dirty="0">
                <a:latin typeface="Century Schoolbook" panose="02040604050505020304" pitchFamily="18" charset="0"/>
              </a:rPr>
              <a:t>mengirim</a:t>
            </a:r>
            <a:r>
              <a:rPr lang="id-ID" altLang="x-none" sz="2800" dirty="0">
                <a:latin typeface="Century Schoolbook" panose="02040604050505020304" pitchFamily="18" charset="0"/>
              </a:rPr>
              <a:t>kan data ke perangkat peripheral melalui modul I/O.</a:t>
            </a:r>
          </a:p>
          <a:p>
            <a:pPr eaLnBrk="1" hangingPunct="1">
              <a:lnSpc>
                <a:spcPct val="90000"/>
              </a:lnSpc>
            </a:pPr>
            <a:r>
              <a:rPr lang="id-ID" altLang="x-none" sz="2800" b="1" dirty="0">
                <a:latin typeface="Century Schoolbook" panose="02040604050505020304" pitchFamily="18" charset="0"/>
              </a:rPr>
              <a:t>Mengirim</a:t>
            </a:r>
            <a:r>
              <a:rPr lang="id-ID" altLang="x-none" sz="2800" dirty="0">
                <a:latin typeface="Century Schoolbook" panose="02040604050505020304" pitchFamily="18" charset="0"/>
              </a:rPr>
              <a:t> data I/O ke Memori atau dari </a:t>
            </a:r>
          </a:p>
          <a:p>
            <a:pPr marL="0" indent="0" eaLnBrk="1" hangingPunct="1">
              <a:lnSpc>
                <a:spcPct val="90000"/>
              </a:lnSpc>
              <a:buNone/>
            </a:pPr>
            <a:r>
              <a:rPr lang="id-ID" altLang="x-none" sz="2800" dirty="0">
                <a:latin typeface="Century Schoolbook" panose="02040604050505020304" pitchFamily="18" charset="0"/>
              </a:rPr>
              <a:t>   Memori ke I/O (digunakan pada sistem DMA.)</a:t>
            </a:r>
            <a:r>
              <a:rPr lang="id-ID" sz="2800" dirty="0">
                <a:latin typeface="Century Schoolbook" panose="02040604050505020304" pitchFamily="18" charset="0"/>
              </a:rPr>
              <a:t> </a:t>
            </a:r>
          </a:p>
        </p:txBody>
      </p:sp>
      <p:sp>
        <p:nvSpPr>
          <p:cNvPr id="5" name="Rectangle 4"/>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
          <p:cNvSpPr/>
          <p:nvPr/>
        </p:nvSpPr>
        <p:spPr>
          <a:xfrm>
            <a:off x="663575" y="1068070"/>
            <a:ext cx="8305800" cy="4646295"/>
          </a:xfrm>
          <a:prstGeom prst="rect">
            <a:avLst/>
          </a:prstGeom>
          <a:noFill/>
          <a:ln w="9525">
            <a:noFill/>
          </a:ln>
        </p:spPr>
        <p:txBody>
          <a:bodyPr anchor="ctr">
            <a:spAutoFit/>
          </a:bodyPr>
          <a:lstStyle/>
          <a:p>
            <a:pPr defTabSz="914400">
              <a:tabLst>
                <a:tab pos="457200" algn="l"/>
              </a:tabLst>
            </a:pPr>
            <a:r>
              <a:rPr lang="id-ID" sz="2800" dirty="0">
                <a:solidFill>
                  <a:srgbClr val="FF0000"/>
                </a:solidFill>
                <a:latin typeface="Arial" panose="020B0604020202020204" pitchFamily="34" charset="0"/>
              </a:rPr>
              <a:t>Ada 4 Kemampuan</a:t>
            </a:r>
            <a:r>
              <a:rPr lang="id-ID" altLang="x-none" sz="2800" dirty="0">
                <a:solidFill>
                  <a:srgbClr val="FF0000"/>
                </a:solidFill>
                <a:latin typeface="Arial" panose="020B0604020202020204" pitchFamily="34" charset="0"/>
              </a:rPr>
              <a:t> transfer </a:t>
            </a:r>
            <a:r>
              <a:rPr lang="id-ID" sz="2800" dirty="0">
                <a:solidFill>
                  <a:srgbClr val="FF0000"/>
                </a:solidFill>
                <a:latin typeface="Arial" panose="020B0604020202020204" pitchFamily="34" charset="0"/>
              </a:rPr>
              <a:t>data seperti </a:t>
            </a:r>
            <a:r>
              <a:rPr lang="id-ID" altLang="x-none" sz="2800" dirty="0">
                <a:solidFill>
                  <a:srgbClr val="FF0000"/>
                </a:solidFill>
                <a:latin typeface="Arial" panose="020B0604020202020204" pitchFamily="34" charset="0"/>
              </a:rPr>
              <a:t>berikut ini :</a:t>
            </a:r>
          </a:p>
          <a:p>
            <a:pPr defTabSz="914400">
              <a:tabLst>
                <a:tab pos="457200" algn="l"/>
              </a:tabLst>
            </a:pPr>
            <a:endParaRPr lang="id-ID" altLang="x-none" sz="2800" dirty="0">
              <a:solidFill>
                <a:srgbClr val="FF0000"/>
              </a:solidFill>
              <a:latin typeface="Arial" panose="020B0604020202020204" pitchFamily="34" charset="0"/>
            </a:endParaRPr>
          </a:p>
          <a:p>
            <a:pPr defTabSz="914400">
              <a:tabLst>
                <a:tab pos="457200" algn="l"/>
              </a:tabLst>
            </a:pPr>
            <a:endParaRPr lang="id-ID" altLang="x-none" sz="2000" b="1" dirty="0">
              <a:solidFill>
                <a:srgbClr val="FF0000"/>
              </a:solidFill>
              <a:latin typeface="Arial" panose="020B0604020202020204" pitchFamily="34" charset="0"/>
            </a:endParaRPr>
          </a:p>
          <a:p>
            <a:pPr defTabSz="914400">
              <a:tabLst>
                <a:tab pos="457200" algn="l"/>
              </a:tabLst>
            </a:pPr>
            <a:endParaRPr lang="id-ID" altLang="x-none" sz="2000" b="1" dirty="0">
              <a:solidFill>
                <a:srgbClr val="FF0000"/>
              </a:solidFill>
              <a:latin typeface="Arial" panose="020B0604020202020204" pitchFamily="34" charset="0"/>
            </a:endParaRPr>
          </a:p>
          <a:p>
            <a:pPr defTabSz="914400">
              <a:tabLst>
                <a:tab pos="457200" algn="l"/>
              </a:tabLst>
            </a:pPr>
            <a:r>
              <a:rPr lang="id-ID" sz="2000" b="1" dirty="0">
                <a:latin typeface="Arial" panose="020B0604020202020204" pitchFamily="34" charset="0"/>
              </a:rPr>
              <a:t>	1. </a:t>
            </a:r>
            <a:r>
              <a:rPr lang="id-ID" altLang="x-none" sz="2000" b="1" dirty="0">
                <a:latin typeface="Arial" panose="020B0604020202020204" pitchFamily="34" charset="0"/>
              </a:rPr>
              <a:t>CPU </a:t>
            </a:r>
            <a:r>
              <a:rPr lang="id-ID" altLang="x-none" sz="2000" b="1" dirty="0">
                <a:latin typeface="Arial" panose="020B0604020202020204" pitchFamily="34" charset="0"/>
                <a:sym typeface="Symbol" panose="05050102010706020507" pitchFamily="18" charset="2"/>
              </a:rPr>
              <a:t></a:t>
            </a:r>
            <a:r>
              <a:rPr lang="id-ID" altLang="x-none" sz="2000" b="1" dirty="0">
                <a:latin typeface="Arial" panose="020B0604020202020204" pitchFamily="34" charset="0"/>
              </a:rPr>
              <a:t> Memori </a:t>
            </a:r>
            <a:r>
              <a:rPr lang="id-ID" altLang="x-none" sz="2000" b="1" dirty="0">
                <a:latin typeface="Arial" panose="020B0604020202020204" pitchFamily="34" charset="0"/>
                <a:sym typeface="Wingdings" panose="05000000000000000000" pitchFamily="2" charset="2"/>
              </a:rPr>
              <a:t> data dapat dipindahkan dari cpu ke     </a:t>
            </a:r>
          </a:p>
          <a:p>
            <a:pPr defTabSz="914400">
              <a:tabLst>
                <a:tab pos="457200" algn="l"/>
              </a:tabLst>
            </a:pPr>
            <a:r>
              <a:rPr lang="id-ID" altLang="x-none" sz="2000" b="1" dirty="0">
                <a:latin typeface="Arial" panose="020B0604020202020204" pitchFamily="34" charset="0"/>
                <a:sym typeface="Wingdings" panose="05000000000000000000" pitchFamily="2" charset="2"/>
              </a:rPr>
              <a:t>           memori atau dari memori ke cpu</a:t>
            </a:r>
          </a:p>
          <a:p>
            <a:pPr defTabSz="914400">
              <a:tabLst>
                <a:tab pos="457200" algn="l"/>
              </a:tabLst>
            </a:pPr>
            <a:endParaRPr lang="id-ID" sz="2000" b="1" dirty="0">
              <a:latin typeface="Arial" panose="020B0604020202020204" pitchFamily="34" charset="0"/>
              <a:sym typeface="Symbol" panose="05050102010706020507" pitchFamily="18" charset="2"/>
            </a:endParaRPr>
          </a:p>
          <a:p>
            <a:pPr defTabSz="914400">
              <a:tabLst>
                <a:tab pos="457200" algn="l"/>
              </a:tabLst>
            </a:pPr>
            <a:r>
              <a:rPr lang="id-ID" sz="2000" b="1" dirty="0">
                <a:latin typeface="Arial" panose="020B0604020202020204" pitchFamily="34" charset="0"/>
                <a:sym typeface="Symbol" panose="05050102010706020507" pitchFamily="18" charset="2"/>
              </a:rPr>
              <a:t>	2. </a:t>
            </a:r>
            <a:r>
              <a:rPr lang="id-ID" altLang="x-none" sz="2000" b="1" dirty="0">
                <a:latin typeface="Arial" panose="020B0604020202020204" pitchFamily="34" charset="0"/>
                <a:sym typeface="Symbol" panose="05050102010706020507" pitchFamily="18" charset="2"/>
              </a:rPr>
              <a:t>CPU </a:t>
            </a:r>
            <a:r>
              <a:rPr lang="id-ID" altLang="x-none" sz="2000" b="1" dirty="0">
                <a:latin typeface="Arial" panose="020B0604020202020204" pitchFamily="34" charset="0"/>
              </a:rPr>
              <a:t> I/O  </a:t>
            </a:r>
            <a:r>
              <a:rPr lang="id-ID" altLang="x-none" sz="2000" b="1" dirty="0">
                <a:latin typeface="Arial" panose="020B0604020202020204" pitchFamily="34" charset="0"/>
                <a:sym typeface="Wingdings" panose="05000000000000000000" pitchFamily="2" charset="2"/>
              </a:rPr>
              <a:t>data dapat dipindahkan ke atau dari dunia luar </a:t>
            </a:r>
          </a:p>
          <a:p>
            <a:pPr defTabSz="914400">
              <a:tabLst>
                <a:tab pos="457200" algn="l"/>
              </a:tabLst>
            </a:pPr>
            <a:r>
              <a:rPr lang="id-ID" altLang="x-none" sz="2000" b="1" dirty="0">
                <a:latin typeface="Arial" panose="020B0604020202020204" pitchFamily="34" charset="0"/>
                <a:sym typeface="Wingdings" panose="05000000000000000000" pitchFamily="2" charset="2"/>
              </a:rPr>
              <a:t>           dengan pemindahan antara cpu dan modul i/o.</a:t>
            </a:r>
          </a:p>
          <a:p>
            <a:pPr defTabSz="914400">
              <a:tabLst>
                <a:tab pos="457200" algn="l"/>
              </a:tabLst>
            </a:pPr>
            <a:endParaRPr lang="id-ID" sz="2000" b="1" dirty="0">
              <a:latin typeface="Arial" panose="020B0604020202020204" pitchFamily="34" charset="0"/>
              <a:sym typeface="Symbol" panose="05050102010706020507" pitchFamily="18" charset="2"/>
            </a:endParaRPr>
          </a:p>
          <a:p>
            <a:pPr defTabSz="914400">
              <a:tabLst>
                <a:tab pos="457200" algn="l"/>
              </a:tabLst>
            </a:pPr>
            <a:r>
              <a:rPr lang="id-ID" sz="2000" b="1" dirty="0">
                <a:latin typeface="Arial" panose="020B0604020202020204" pitchFamily="34" charset="0"/>
                <a:sym typeface="Symbol" panose="05050102010706020507" pitchFamily="18" charset="2"/>
              </a:rPr>
              <a:t>	3. </a:t>
            </a:r>
            <a:r>
              <a:rPr lang="id-ID" altLang="x-none" sz="2000" b="1" dirty="0">
                <a:latin typeface="Arial" panose="020B0604020202020204" pitchFamily="34" charset="0"/>
                <a:sym typeface="Symbol" panose="05050102010706020507" pitchFamily="18" charset="2"/>
              </a:rPr>
              <a:t>Pengolahan data </a:t>
            </a:r>
            <a:r>
              <a:rPr lang="id-ID" altLang="x-none" sz="2000" b="1" dirty="0">
                <a:latin typeface="Arial" panose="020B0604020202020204" pitchFamily="34" charset="0"/>
                <a:sym typeface="Wingdings" panose="05000000000000000000" pitchFamily="2" charset="2"/>
              </a:rPr>
              <a:t>cpu dapat membentuk sejumlah operasi </a:t>
            </a:r>
          </a:p>
          <a:p>
            <a:pPr defTabSz="914400">
              <a:tabLst>
                <a:tab pos="457200" algn="l"/>
              </a:tabLst>
            </a:pPr>
            <a:r>
              <a:rPr lang="id-ID" altLang="x-none" sz="2000" b="1" dirty="0">
                <a:latin typeface="Arial" panose="020B0604020202020204" pitchFamily="34" charset="0"/>
                <a:sym typeface="Wingdings" panose="05000000000000000000" pitchFamily="2" charset="2"/>
              </a:rPr>
              <a:t>           aritmetik atau logik terhadap data</a:t>
            </a:r>
          </a:p>
          <a:p>
            <a:pPr defTabSz="914400">
              <a:tabLst>
                <a:tab pos="457200" algn="l"/>
              </a:tabLst>
            </a:pPr>
            <a:endParaRPr lang="id-ID" altLang="x-none" sz="2000" b="1" dirty="0">
              <a:latin typeface="Arial" panose="020B0604020202020204" pitchFamily="34" charset="0"/>
              <a:sym typeface="Wingdings" panose="05000000000000000000" pitchFamily="2" charset="2"/>
            </a:endParaRPr>
          </a:p>
          <a:p>
            <a:pPr defTabSz="914400">
              <a:tabLst>
                <a:tab pos="457200" algn="l"/>
              </a:tabLst>
            </a:pPr>
            <a:r>
              <a:rPr lang="id-ID" altLang="x-none" sz="2000" b="1" dirty="0">
                <a:latin typeface="Arial" panose="020B0604020202020204" pitchFamily="34" charset="0"/>
                <a:sym typeface="Wingdings" panose="05000000000000000000" pitchFamily="2" charset="2"/>
              </a:rPr>
              <a:t>	4. Control  cpu dapat membentuk urutan eksekusi.</a:t>
            </a:r>
            <a:endParaRPr lang="id-ID" sz="2000" b="1" dirty="0">
              <a:latin typeface="Arial" panose="020B0604020202020204" pitchFamily="34" charset="0"/>
            </a:endParaRPr>
          </a:p>
        </p:txBody>
      </p:sp>
      <p:sp>
        <p:nvSpPr>
          <p:cNvPr id="4" name="Rectangle 3"/>
          <p:cNvSpPr/>
          <p:nvPr/>
        </p:nvSpPr>
        <p:spPr>
          <a:xfrm>
            <a:off x="7848600" y="228600"/>
            <a:ext cx="12192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0</TotalTime>
  <Words>1216</Words>
  <Application>Microsoft Office PowerPoint</Application>
  <PresentationFormat>On-screen Show (4:3)</PresentationFormat>
  <Paragraphs>158</Paragraphs>
  <Slides>26</Slides>
  <Notes>0</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40" baseType="lpstr">
      <vt:lpstr>Arial</vt:lpstr>
      <vt:lpstr>Calibri</vt:lpstr>
      <vt:lpstr>Century Schoolbook</vt:lpstr>
      <vt:lpstr>Comic Sans MS</vt:lpstr>
      <vt:lpstr>Constantia</vt:lpstr>
      <vt:lpstr>Symbol</vt:lpstr>
      <vt:lpstr>Times New Roman</vt:lpstr>
      <vt:lpstr>Trebuchet MS</vt:lpstr>
      <vt:lpstr>Tw Cen MT</vt:lpstr>
      <vt:lpstr>Verdana</vt:lpstr>
      <vt:lpstr>Wingdings</vt:lpstr>
      <vt:lpstr>Eclipse</vt:lpstr>
      <vt:lpstr>1_Eclipse</vt:lpstr>
      <vt:lpstr>VISIO 3 Drawing</vt:lpstr>
      <vt:lpstr>Universitas Muhammadiyah Prof. DR. Hamka (UHAMKA)</vt:lpstr>
      <vt:lpstr>ARSITEKTUR HARDWARE 2</vt:lpstr>
      <vt:lpstr>PowerPoint Presentation</vt:lpstr>
      <vt:lpstr>Struktur Bus </vt:lpstr>
      <vt:lpstr>PowerPoint Presentation</vt:lpstr>
      <vt:lpstr>Control Bus meliputi : </vt:lpstr>
      <vt:lpstr>Prinsip operasi bus:</vt:lpstr>
      <vt:lpstr>5 Proses Kerja pertukaran data   oleh modul - modul komputer:</vt:lpstr>
      <vt:lpstr>PowerPoint Presentation</vt:lpstr>
      <vt:lpstr>BUS Berdasar Perancangannya</vt:lpstr>
      <vt:lpstr>BUS Berdasar Perancangannya</vt:lpstr>
      <vt:lpstr>BUS Berdasar Perancangannya</vt:lpstr>
      <vt:lpstr>BUS Berdasar Perancangannya</vt:lpstr>
      <vt:lpstr>BUS Berdasar Perancangannya</vt:lpstr>
      <vt:lpstr>BUS Berdasar Perancangannya</vt:lpstr>
      <vt:lpstr>PowerPoint Presentation</vt:lpstr>
      <vt:lpstr>PowerPoint Presentation</vt:lpstr>
      <vt:lpstr>PowerPoint Presentation</vt:lpstr>
      <vt:lpstr>PowerPoint Presentation</vt:lpstr>
      <vt:lpstr>PowerPoint Presentation</vt:lpstr>
      <vt:lpstr>PowerPoint Presentation</vt:lpstr>
      <vt:lpstr>BUS DATA TUNGGAL</vt:lpstr>
      <vt:lpstr>Struktur Bus Tunggal</vt:lpstr>
      <vt:lpstr>REGISTER BUFFER</vt:lpstr>
      <vt:lpstr>BUS &amp; Struktur Logika Sederhana Organisasi Perangkat Keras Komputer</vt:lpstr>
      <vt:lpstr>BUS &amp; Struktur Kerja Organisasi Perangkat Keras Komputer</vt:lpstr>
    </vt:vector>
  </TitlesOfParts>
  <Company>puslitbang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OPERASI</dc:title>
  <dc:creator>indra</dc:creator>
  <cp:lastModifiedBy>BPIT</cp:lastModifiedBy>
  <cp:revision>100</cp:revision>
  <dcterms:created xsi:type="dcterms:W3CDTF">2005-01-25T08:08:00Z</dcterms:created>
  <dcterms:modified xsi:type="dcterms:W3CDTF">2020-11-04T06:19:18Z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1057-11.2.0.8970</vt:lpwstr>
  </property>
</Properties>
</file>